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Lst>
  <p:sldSz cy="5143500" cx="9144000"/>
  <p:notesSz cx="6858000" cy="9144000"/>
  <p:embeddedFontLst>
    <p:embeddedFont>
      <p:font typeface="Roboto Mono Medium"/>
      <p:regular r:id="rId160"/>
      <p:bold r:id="rId161"/>
      <p:italic r:id="rId162"/>
      <p:boldItalic r:id="rId163"/>
    </p:embeddedFont>
    <p:embeddedFont>
      <p:font typeface="Roboto Mono SemiBold"/>
      <p:regular r:id="rId164"/>
      <p:bold r:id="rId165"/>
      <p:italic r:id="rId166"/>
      <p:boldItalic r:id="rId167"/>
    </p:embeddedFont>
    <p:embeddedFont>
      <p:font typeface="Roboto"/>
      <p:regular r:id="rId168"/>
      <p:bold r:id="rId169"/>
      <p:italic r:id="rId170"/>
      <p:boldItalic r:id="rId171"/>
    </p:embeddedFont>
    <p:embeddedFont>
      <p:font typeface="Concert One"/>
      <p:regular r:id="rId172"/>
    </p:embeddedFont>
    <p:embeddedFont>
      <p:font typeface="Anonymous Pro"/>
      <p:regular r:id="rId173"/>
      <p:bold r:id="rId174"/>
      <p:italic r:id="rId175"/>
      <p:boldItalic r:id="rId176"/>
    </p:embeddedFont>
    <p:embeddedFont>
      <p:font typeface="Coming Soon"/>
      <p:regular r:id="rId177"/>
    </p:embeddedFont>
    <p:embeddedFont>
      <p:font typeface="Livvic Medium"/>
      <p:regular r:id="rId178"/>
      <p:bold r:id="rId179"/>
      <p:italic r:id="rId180"/>
      <p:boldItalic r:id="rId181"/>
    </p:embeddedFont>
    <p:embeddedFont>
      <p:font typeface="Livvic"/>
      <p:regular r:id="rId182"/>
      <p:bold r:id="rId183"/>
      <p:italic r:id="rId184"/>
      <p:boldItalic r:id="rId185"/>
    </p:embeddedFont>
    <p:embeddedFont>
      <p:font typeface="Roboto Mono"/>
      <p:regular r:id="rId186"/>
      <p:bold r:id="rId187"/>
      <p:italic r:id="rId188"/>
      <p:boldItalic r:id="rId1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1B2A9A-86FA-4A57-BF37-29257E474014}">
  <a:tblStyle styleId="{441B2A9A-86FA-4A57-BF37-29257E4740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187" Type="http://schemas.openxmlformats.org/officeDocument/2006/relationships/font" Target="fonts/RobotoMono-bold.fntdata"/><Relationship Id="rId47" Type="http://schemas.openxmlformats.org/officeDocument/2006/relationships/slide" Target="slides/slide41.xml"/><Relationship Id="rId186" Type="http://schemas.openxmlformats.org/officeDocument/2006/relationships/font" Target="fonts/RobotoMono-regular.fntdata"/><Relationship Id="rId185" Type="http://schemas.openxmlformats.org/officeDocument/2006/relationships/font" Target="fonts/Livvic-boldItalic.fntdata"/><Relationship Id="rId49" Type="http://schemas.openxmlformats.org/officeDocument/2006/relationships/slide" Target="slides/slide43.xml"/><Relationship Id="rId184" Type="http://schemas.openxmlformats.org/officeDocument/2006/relationships/font" Target="fonts/Livvic-italic.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89" Type="http://schemas.openxmlformats.org/officeDocument/2006/relationships/font" Target="fonts/RobotoMono-boldItalic.fntdata"/><Relationship Id="rId100" Type="http://schemas.openxmlformats.org/officeDocument/2006/relationships/slide" Target="slides/slide94.xml"/><Relationship Id="rId188" Type="http://schemas.openxmlformats.org/officeDocument/2006/relationships/font" Target="fonts/RobotoMon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Livvic-bold.fntdata"/><Relationship Id="rId32" Type="http://schemas.openxmlformats.org/officeDocument/2006/relationships/slide" Target="slides/slide26.xml"/><Relationship Id="rId182" Type="http://schemas.openxmlformats.org/officeDocument/2006/relationships/font" Target="fonts/Livvic-regular.fntdata"/><Relationship Id="rId35" Type="http://schemas.openxmlformats.org/officeDocument/2006/relationships/slide" Target="slides/slide29.xml"/><Relationship Id="rId181" Type="http://schemas.openxmlformats.org/officeDocument/2006/relationships/font" Target="fonts/LivvicMedium-boldItalic.fntdata"/><Relationship Id="rId34" Type="http://schemas.openxmlformats.org/officeDocument/2006/relationships/slide" Target="slides/slide28.xml"/><Relationship Id="rId180" Type="http://schemas.openxmlformats.org/officeDocument/2006/relationships/font" Target="fonts/LivvicMedium-italic.fntdata"/><Relationship Id="rId37" Type="http://schemas.openxmlformats.org/officeDocument/2006/relationships/slide" Target="slides/slide31.xml"/><Relationship Id="rId176" Type="http://schemas.openxmlformats.org/officeDocument/2006/relationships/font" Target="fonts/AnonymousPro-boldItalic.fntdata"/><Relationship Id="rId36" Type="http://schemas.openxmlformats.org/officeDocument/2006/relationships/slide" Target="slides/slide30.xml"/><Relationship Id="rId175" Type="http://schemas.openxmlformats.org/officeDocument/2006/relationships/font" Target="fonts/AnonymousPro-italic.fntdata"/><Relationship Id="rId39" Type="http://schemas.openxmlformats.org/officeDocument/2006/relationships/slide" Target="slides/slide33.xml"/><Relationship Id="rId174" Type="http://schemas.openxmlformats.org/officeDocument/2006/relationships/font" Target="fonts/AnonymousPro-bold.fntdata"/><Relationship Id="rId38" Type="http://schemas.openxmlformats.org/officeDocument/2006/relationships/slide" Target="slides/slide32.xml"/><Relationship Id="rId173" Type="http://schemas.openxmlformats.org/officeDocument/2006/relationships/font" Target="fonts/AnonymousPro-regular.fntdata"/><Relationship Id="rId179" Type="http://schemas.openxmlformats.org/officeDocument/2006/relationships/font" Target="fonts/LivvicMedium-bold.fntdata"/><Relationship Id="rId178" Type="http://schemas.openxmlformats.org/officeDocument/2006/relationships/font" Target="fonts/LivvicMedium-regular.fntdata"/><Relationship Id="rId177" Type="http://schemas.openxmlformats.org/officeDocument/2006/relationships/font" Target="fonts/ComingSoon-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ConcertOne-regular.fntdata"/><Relationship Id="rId65" Type="http://schemas.openxmlformats.org/officeDocument/2006/relationships/slide" Target="slides/slide59.xml"/><Relationship Id="rId171" Type="http://schemas.openxmlformats.org/officeDocument/2006/relationships/font" Target="fonts/Roboto-boldItalic.fntdata"/><Relationship Id="rId68" Type="http://schemas.openxmlformats.org/officeDocument/2006/relationships/slide" Target="slides/slide62.xml"/><Relationship Id="rId170" Type="http://schemas.openxmlformats.org/officeDocument/2006/relationships/font" Target="fonts/Roboto-italic.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RobotoMonoSemiBold-bold.fntdata"/><Relationship Id="rId69" Type="http://schemas.openxmlformats.org/officeDocument/2006/relationships/slide" Target="slides/slide63.xml"/><Relationship Id="rId164" Type="http://schemas.openxmlformats.org/officeDocument/2006/relationships/font" Target="fonts/RobotoMonoSemiBold-regular.fntdata"/><Relationship Id="rId163" Type="http://schemas.openxmlformats.org/officeDocument/2006/relationships/font" Target="fonts/RobotoMonoMedium-boldItalic.fntdata"/><Relationship Id="rId162" Type="http://schemas.openxmlformats.org/officeDocument/2006/relationships/font" Target="fonts/RobotoMonoMedium-italic.fntdata"/><Relationship Id="rId169" Type="http://schemas.openxmlformats.org/officeDocument/2006/relationships/font" Target="fonts/Roboto-bold.fntdata"/><Relationship Id="rId168" Type="http://schemas.openxmlformats.org/officeDocument/2006/relationships/font" Target="fonts/Roboto-regular.fntdata"/><Relationship Id="rId167" Type="http://schemas.openxmlformats.org/officeDocument/2006/relationships/font" Target="fonts/RobotoMonoSemiBold-boldItalic.fntdata"/><Relationship Id="rId166" Type="http://schemas.openxmlformats.org/officeDocument/2006/relationships/font" Target="fonts/RobotoMonoSemi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obotoMonoMedium-bold.fntdata"/><Relationship Id="rId54" Type="http://schemas.openxmlformats.org/officeDocument/2006/relationships/slide" Target="slides/slide48.xml"/><Relationship Id="rId160" Type="http://schemas.openxmlformats.org/officeDocument/2006/relationships/font" Target="fonts/RobotoMonoMedium-regular.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b885583ba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b885583ba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b9f6a4bde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b9f6a4bde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f139d24e7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1f139d24e7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022203bdd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022203bdd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022203bdd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022203bdd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f139d24e7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f139d24e7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022203bdd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022203bdd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f12943288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1f12943288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022203bdd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022203bdd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f1294328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f1294328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022203bdd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2022203bdd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087d83c6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087d83c6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b9b65a2781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b9b65a278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1f12943288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1f12943288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f12943288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f12943288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087d83c57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087d83c57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f12943288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1f12943288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087d83c62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087d83c62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2087d83c62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2087d83c62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f12943288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1f12943288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087d83c62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087d83c62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f12943288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f12943288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f12943288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f12943288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b9f6a4bde0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b9f6a4bde0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f12943288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f12943288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08f6fe781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08f6fe78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08f6fe781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08f6fe781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08f6fe8208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08f6fe8208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08f6fe8208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08f6fe8208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08f6fe8208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08f6fe8208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08f6fe8208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208f6fe8208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08f6fe8208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08f6fe8208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08f6fe8208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08f6fe8208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08f6fe8208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08f6fe8208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b9b65a2781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b9b65a2781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08f6fe8208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08f6fe8208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08f6fe8208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08f6fe8208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08f6fe8208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08f6fe8208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08f6fe8208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08f6fe8208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b61c59390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1b61c59390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208f6fe8208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208f6fe8208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08f6fe8208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08f6fe8208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08f6fe8208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08f6fe8208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08f6fe8208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08f6fe8208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b61c59390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1b61c59390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b9b65a278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b9b65a278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0f77aad8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0f77aad8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f4427f618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f4427f618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0f77aad81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20f77aad81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1f4427f618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1f4427f618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0f77aad81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0f77aad81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f4427f618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f4427f6180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f4427f618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1f4427f618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1f4427f618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1f4427f618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0f77aad81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20f77aad81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1697e7995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1697e7995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b9b65a278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b9b65a278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1697e79959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1697e7995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1697e7995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21697e7995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0f77aad81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0f77aad81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21697e7995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21697e7995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b9b65a278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b9b65a278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bd5665b1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d5665b1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bd5665b17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bd5665b17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bd5665b17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bd5665b17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53034354b_0_24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53034354b_0_24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bd58b7c4f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bd58b7c4f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bd58b7c4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bd58b7c4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bd5665b17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bd5665b17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bd5665b17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bd5665b17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bd5665b17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bd5665b17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bd5665b17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bd5665b17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bd5665b17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bd5665b17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bd5665b17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bd5665b17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bd5665b179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bd5665b179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c10896c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c10896c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b9f6a4bde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b9f6a4bde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c142b6e7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c142b6e7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c2ac649f4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c2ac649f4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c142b6e7f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c142b6e7f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c142b6e7f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c142b6e7f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c142b6e7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c142b6e7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c2ac649f48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c2ac649f4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c142b6e7f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c142b6e7f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c142b6e7f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c142b6e7f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c2ac649f4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c2ac649f4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c2ac649f48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c2ac649f48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b885583ba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b885583ba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c185b6366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c185b636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c185b6366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c185b6366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54d3ac22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54d3ac22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4d3ac22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4d3ac22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54d3ac22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54d3ac22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54d3ac225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54d3ac225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c30042a9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c30042a9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c30042a9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c30042a9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c30042a99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c30042a99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c30042a99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c30042a99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77e31443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77e3144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c393095ab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c393095ab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c393095a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c393095a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cc2056878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cc205687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cea9e203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cea9e203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cea9e2033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cea9e2033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cea9e2033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cea9e2033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d991850c7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d991850c7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d991850c7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d991850c7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d991850c7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d991850c7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d991850c7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d991850c7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b892ff6d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b892ff6d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d991850c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d991850c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d991850c7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d991850c7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fc3fcf162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fc3fcf162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fc3fcf16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fc3fcf16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fc3fcf162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fc3fcf162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fc3fcf16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fc3fcf16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fc3fcf162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fc3fcf162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fc3fcf16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fc3fcf16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d991850c7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d991850c7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d991850c7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d991850c7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b9f6a4bde0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b9f6a4bde0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fa710f89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fa710f89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fa710f89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fa710f89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fa710f89e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fa710f89e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fa710f89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fa710f89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fa710f89e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fa710f89e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fa710f89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fa710f89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0326d2232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0326d2232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fa710f89e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fa710f89e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fa710f89e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fa710f89e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fa710f89e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fa710f89e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b9b65a278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b9b65a278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fa710f89e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fa710f89e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08f6fe8208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08f6fe8208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08f6fe8208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08f6fe8208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08f6fe8208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08f6fe8208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08f6fe8208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08f6fe8208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08f6fe8208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08f6fe8208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08f6fe820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08f6fe820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08f6fe8208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08f6fe8208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08f6fe8208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08f6fe8208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08f6fe8208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08f6fe8208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777e31443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77e31443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08f6fe8208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08f6fe8208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08f6fe8208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08f6fe8208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062c1ae4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062c1ae4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062c1ae4e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062c1ae4e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062c1ae4e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062c1ae4e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062c1ae4e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062c1ae4e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062c1ae4e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062c1ae4e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f139d24e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1f139d24e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062c1ae4e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062c1ae4e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f139d24e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f139d24e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l="0" r="0" t="0"/>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b="6838" l="0" r="1545" t="0"/>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rotWithShape="0" algn="bl" dir="3300000" dist="19050">
              <a:srgbClr val="000000">
                <a:alpha val="34000"/>
              </a:srgbClr>
            </a:outerShdw>
          </a:effectLst>
        </p:spPr>
      </p:pic>
      <p:sp>
        <p:nvSpPr>
          <p:cNvPr id="13" name="Google Shape;13;p2"/>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p:txBody>
      </p:sp>
      <p:sp>
        <p:nvSpPr>
          <p:cNvPr id="14" name="Google Shape;14;p2"/>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6" name="Google Shape;56;p11"/>
          <p:cNvPicPr preferRelativeResize="0"/>
          <p:nvPr/>
        </p:nvPicPr>
        <p:blipFill rotWithShape="1">
          <a:blip r:embed="rId3">
            <a:alphaModFix/>
          </a:blip>
          <a:srcRect b="18300" l="0" r="8892" t="16734"/>
          <a:stretch/>
        </p:blipFill>
        <p:spPr>
          <a:xfrm rot="-5400000">
            <a:off x="4748475" y="480657"/>
            <a:ext cx="2036850" cy="846042"/>
          </a:xfrm>
          <a:prstGeom prst="rect">
            <a:avLst/>
          </a:prstGeom>
          <a:noFill/>
          <a:ln>
            <a:noFill/>
          </a:ln>
        </p:spPr>
      </p:pic>
      <p:pic>
        <p:nvPicPr>
          <p:cNvPr id="57" name="Google Shape;57;p11"/>
          <p:cNvPicPr preferRelativeResize="0"/>
          <p:nvPr/>
        </p:nvPicPr>
        <p:blipFill rotWithShape="1">
          <a:blip r:embed="rId3">
            <a:alphaModFix/>
          </a:blip>
          <a:srcRect b="18300" l="0" r="8892" t="16734"/>
          <a:stretch/>
        </p:blipFill>
        <p:spPr>
          <a:xfrm rot="-5400000">
            <a:off x="5339025" y="595407"/>
            <a:ext cx="2036850" cy="846042"/>
          </a:xfrm>
          <a:prstGeom prst="rect">
            <a:avLst/>
          </a:prstGeom>
          <a:noFill/>
          <a:ln>
            <a:noFill/>
          </a:ln>
        </p:spPr>
      </p:pic>
      <p:pic>
        <p:nvPicPr>
          <p:cNvPr id="58" name="Google Shape;58;p11"/>
          <p:cNvPicPr preferRelativeResize="0"/>
          <p:nvPr/>
        </p:nvPicPr>
        <p:blipFill rotWithShape="1">
          <a:blip r:embed="rId4">
            <a:alphaModFix/>
          </a:blip>
          <a:srcRect b="7123" l="0" r="0" t="0"/>
          <a:stretch/>
        </p:blipFill>
        <p:spPr>
          <a:xfrm>
            <a:off x="1974100" y="324738"/>
            <a:ext cx="5195775" cy="4494025"/>
          </a:xfrm>
          <a:prstGeom prst="rect">
            <a:avLst/>
          </a:prstGeom>
          <a:noFill/>
          <a:ln>
            <a:noFill/>
          </a:ln>
        </p:spPr>
      </p:pic>
      <p:sp>
        <p:nvSpPr>
          <p:cNvPr id="59" name="Google Shape;59;p11"/>
          <p:cNvSpPr txBox="1"/>
          <p:nvPr>
            <p:ph hasCustomPrompt="1" type="title"/>
          </p:nvPr>
        </p:nvSpPr>
        <p:spPr>
          <a:xfrm>
            <a:off x="2838275" y="1645347"/>
            <a:ext cx="4001700" cy="1137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7200"/>
              <a:buNone/>
              <a:defRPr b="0" sz="72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dk2"/>
              </a:buClr>
              <a:buSzPts val="1800"/>
              <a:buChar char="●"/>
              <a:defRPr>
                <a:solidFill>
                  <a:schemeClr val="dk2"/>
                </a:solidFill>
              </a:defRPr>
            </a:lvl1pPr>
            <a:lvl2pPr indent="-342900" lvl="1" marL="914400" algn="ctr">
              <a:spcBef>
                <a:spcPts val="1600"/>
              </a:spcBef>
              <a:spcAft>
                <a:spcPts val="0"/>
              </a:spcAft>
              <a:buClr>
                <a:schemeClr val="dk2"/>
              </a:buClr>
              <a:buSzPts val="1800"/>
              <a:buChar char="○"/>
              <a:defRPr sz="1800">
                <a:solidFill>
                  <a:schemeClr val="dk2"/>
                </a:solidFill>
              </a:defRPr>
            </a:lvl2pPr>
            <a:lvl3pPr indent="-342900" lvl="2" marL="1371600" algn="ctr">
              <a:spcBef>
                <a:spcPts val="1600"/>
              </a:spcBef>
              <a:spcAft>
                <a:spcPts val="0"/>
              </a:spcAft>
              <a:buClr>
                <a:schemeClr val="dk2"/>
              </a:buClr>
              <a:buSzPts val="1800"/>
              <a:buChar char="■"/>
              <a:defRPr sz="1800">
                <a:solidFill>
                  <a:schemeClr val="dk2"/>
                </a:solidFill>
              </a:defRPr>
            </a:lvl3pPr>
            <a:lvl4pPr indent="-342900" lvl="3" marL="1828800" algn="ctr">
              <a:spcBef>
                <a:spcPts val="1600"/>
              </a:spcBef>
              <a:spcAft>
                <a:spcPts val="0"/>
              </a:spcAft>
              <a:buClr>
                <a:schemeClr val="dk2"/>
              </a:buClr>
              <a:buSzPts val="1800"/>
              <a:buChar char="●"/>
              <a:defRPr sz="1800">
                <a:solidFill>
                  <a:schemeClr val="dk2"/>
                </a:solidFill>
              </a:defRPr>
            </a:lvl4pPr>
            <a:lvl5pPr indent="-342900" lvl="4" marL="2286000" algn="ctr">
              <a:spcBef>
                <a:spcPts val="1600"/>
              </a:spcBef>
              <a:spcAft>
                <a:spcPts val="0"/>
              </a:spcAft>
              <a:buClr>
                <a:schemeClr val="dk2"/>
              </a:buClr>
              <a:buSzPts val="1800"/>
              <a:buChar char="○"/>
              <a:defRPr sz="1800">
                <a:solidFill>
                  <a:schemeClr val="dk2"/>
                </a:solidFill>
              </a:defRPr>
            </a:lvl5pPr>
            <a:lvl6pPr indent="-342900" lvl="5" marL="2743200" algn="ctr">
              <a:spcBef>
                <a:spcPts val="1600"/>
              </a:spcBef>
              <a:spcAft>
                <a:spcPts val="0"/>
              </a:spcAft>
              <a:buClr>
                <a:schemeClr val="dk2"/>
              </a:buClr>
              <a:buSzPts val="1800"/>
              <a:buChar char="■"/>
              <a:defRPr sz="1800">
                <a:solidFill>
                  <a:schemeClr val="dk2"/>
                </a:solidFill>
              </a:defRPr>
            </a:lvl6pPr>
            <a:lvl7pPr indent="-342900" lvl="6" marL="3200400" algn="ctr">
              <a:spcBef>
                <a:spcPts val="1600"/>
              </a:spcBef>
              <a:spcAft>
                <a:spcPts val="0"/>
              </a:spcAft>
              <a:buClr>
                <a:schemeClr val="dk2"/>
              </a:buClr>
              <a:buSzPts val="1800"/>
              <a:buChar char="●"/>
              <a:defRPr sz="1800">
                <a:solidFill>
                  <a:schemeClr val="dk2"/>
                </a:solidFill>
              </a:defRPr>
            </a:lvl7pPr>
            <a:lvl8pPr indent="-342900" lvl="7" marL="3657600" algn="ctr">
              <a:spcBef>
                <a:spcPts val="1600"/>
              </a:spcBef>
              <a:spcAft>
                <a:spcPts val="0"/>
              </a:spcAft>
              <a:buClr>
                <a:schemeClr val="dk2"/>
              </a:buClr>
              <a:buSzPts val="1800"/>
              <a:buChar char="○"/>
              <a:defRPr sz="1800">
                <a:solidFill>
                  <a:schemeClr val="dk2"/>
                </a:solidFill>
              </a:defRPr>
            </a:lvl8pPr>
            <a:lvl9pPr indent="-342900" lvl="8" marL="4114800" algn="ctr">
              <a:spcBef>
                <a:spcPts val="1600"/>
              </a:spcBef>
              <a:spcAft>
                <a:spcPts val="1600"/>
              </a:spcAft>
              <a:buClr>
                <a:schemeClr val="dk2"/>
              </a:buClr>
              <a:buSzPts val="1800"/>
              <a:buChar char="■"/>
              <a:defRPr sz="1800">
                <a:solidFill>
                  <a:schemeClr val="dk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2"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6" name="Google Shape;66;p13"/>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 name="Google Shape;67;p13"/>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8" name="Google Shape;68;p13"/>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9" name="Google Shape;69;p13"/>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0" name="Google Shape;70;p13"/>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 name="Google Shape;71;p13"/>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2" name="Google Shape;72;p13"/>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 name="Google Shape;73;p13"/>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76" name="Google Shape;76;p1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77" name="Google Shape;77;p14"/>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8" name="Google Shape;78;p14"/>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79" name="Google Shape;79;p14"/>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0" name="Google Shape;80;p14"/>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81" name="Google Shape;81;p14"/>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2" name="Google Shape;82;p14"/>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83" name="Google Shape;83;p14"/>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86" name="Google Shape;86;p15"/>
          <p:cNvPicPr preferRelativeResize="0"/>
          <p:nvPr/>
        </p:nvPicPr>
        <p:blipFill rotWithShape="1">
          <a:blip r:embed="rId3">
            <a:alphaModFix/>
          </a:blip>
          <a:srcRect b="18300" l="0" r="8892" t="16734"/>
          <a:stretch/>
        </p:blipFill>
        <p:spPr>
          <a:xfrm rot="-5400000">
            <a:off x="650175" y="465007"/>
            <a:ext cx="2036850" cy="846042"/>
          </a:xfrm>
          <a:prstGeom prst="rect">
            <a:avLst/>
          </a:prstGeom>
          <a:noFill/>
          <a:ln>
            <a:noFill/>
          </a:ln>
        </p:spPr>
      </p:pic>
      <p:pic>
        <p:nvPicPr>
          <p:cNvPr id="87" name="Google Shape;87;p15"/>
          <p:cNvPicPr preferRelativeResize="0"/>
          <p:nvPr/>
        </p:nvPicPr>
        <p:blipFill rotWithShape="1">
          <a:blip r:embed="rId3">
            <a:alphaModFix/>
          </a:blip>
          <a:srcRect b="18300" l="0" r="8892" t="16734"/>
          <a:stretch/>
        </p:blipFill>
        <p:spPr>
          <a:xfrm rot="-5400000">
            <a:off x="1262550" y="465007"/>
            <a:ext cx="2036850" cy="846042"/>
          </a:xfrm>
          <a:prstGeom prst="rect">
            <a:avLst/>
          </a:prstGeom>
          <a:noFill/>
          <a:ln>
            <a:noFill/>
          </a:ln>
        </p:spPr>
      </p:pic>
      <p:pic>
        <p:nvPicPr>
          <p:cNvPr id="88" name="Google Shape;88;p15"/>
          <p:cNvPicPr preferRelativeResize="0"/>
          <p:nvPr/>
        </p:nvPicPr>
        <p:blipFill rotWithShape="1">
          <a:blip r:embed="rId4">
            <a:alphaModFix/>
          </a:blip>
          <a:srcRect b="6838" l="0" r="1545" t="0"/>
          <a:stretch/>
        </p:blipFill>
        <p:spPr>
          <a:xfrm>
            <a:off x="384887" y="134900"/>
            <a:ext cx="8374226" cy="4873724"/>
          </a:xfrm>
          <a:prstGeom prst="rect">
            <a:avLst/>
          </a:prstGeom>
          <a:noFill/>
          <a:ln>
            <a:noFill/>
          </a:ln>
        </p:spPr>
      </p:pic>
      <p:sp>
        <p:nvSpPr>
          <p:cNvPr id="89" name="Google Shape;89;p15"/>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Anonymous Pro"/>
              <a:buNone/>
              <a:defRPr b="0" sz="160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90" name="Google Shape;90;p15"/>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Concert One"/>
              <a:buNone/>
              <a:defRPr b="1" sz="2400">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2">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93" name="Google Shape;93;p16"/>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94" name="Google Shape;94;p16"/>
          <p:cNvSpPr txBox="1"/>
          <p:nvPr>
            <p:ph type="title"/>
          </p:nvPr>
        </p:nvSpPr>
        <p:spPr>
          <a:xfrm>
            <a:off x="602672" y="2010025"/>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95" name="Google Shape;95;p16"/>
          <p:cNvSpPr txBox="1"/>
          <p:nvPr>
            <p:ph idx="1" type="subTitle"/>
          </p:nvPr>
        </p:nvSpPr>
        <p:spPr>
          <a:xfrm>
            <a:off x="839201" y="2389868"/>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96" name="Google Shape;96;p16"/>
          <p:cNvSpPr txBox="1"/>
          <p:nvPr>
            <p:ph idx="2" type="title"/>
          </p:nvPr>
        </p:nvSpPr>
        <p:spPr>
          <a:xfrm>
            <a:off x="5845528" y="201002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97" name="Google Shape;97;p16"/>
          <p:cNvSpPr txBox="1"/>
          <p:nvPr>
            <p:ph idx="3" type="subTitle"/>
          </p:nvPr>
        </p:nvSpPr>
        <p:spPr>
          <a:xfrm>
            <a:off x="5845522" y="2389875"/>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98" name="Google Shape;98;p16"/>
          <p:cNvSpPr txBox="1"/>
          <p:nvPr>
            <p:ph idx="4" type="title"/>
          </p:nvPr>
        </p:nvSpPr>
        <p:spPr>
          <a:xfrm>
            <a:off x="602672" y="3449699"/>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99" name="Google Shape;99;p16"/>
          <p:cNvSpPr txBox="1"/>
          <p:nvPr>
            <p:ph idx="5" type="subTitle"/>
          </p:nvPr>
        </p:nvSpPr>
        <p:spPr>
          <a:xfrm>
            <a:off x="839201" y="3838273"/>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00" name="Google Shape;100;p16"/>
          <p:cNvSpPr txBox="1"/>
          <p:nvPr>
            <p:ph idx="6" type="title"/>
          </p:nvPr>
        </p:nvSpPr>
        <p:spPr>
          <a:xfrm>
            <a:off x="5845528" y="344969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01" name="Google Shape;101;p16"/>
          <p:cNvSpPr txBox="1"/>
          <p:nvPr>
            <p:ph idx="7" type="subTitle"/>
          </p:nvPr>
        </p:nvSpPr>
        <p:spPr>
          <a:xfrm>
            <a:off x="5845522" y="3838276"/>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02" name="Google Shape;102;p16"/>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IG_NUMBER_1">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5" name="Google Shape;105;p17"/>
          <p:cNvPicPr preferRelativeResize="0"/>
          <p:nvPr/>
        </p:nvPicPr>
        <p:blipFill rotWithShape="1">
          <a:blip r:embed="rId3">
            <a:alphaModFix/>
          </a:blip>
          <a:srcRect b="61089" l="0" r="0" t="0"/>
          <a:stretch/>
        </p:blipFill>
        <p:spPr>
          <a:xfrm rot="635655">
            <a:off x="1848552" y="3058534"/>
            <a:ext cx="2068426" cy="1772790"/>
          </a:xfrm>
          <a:prstGeom prst="rect">
            <a:avLst/>
          </a:prstGeom>
          <a:noFill/>
          <a:ln>
            <a:noFill/>
          </a:ln>
        </p:spPr>
      </p:pic>
      <p:pic>
        <p:nvPicPr>
          <p:cNvPr id="106" name="Google Shape;106;p17"/>
          <p:cNvPicPr preferRelativeResize="0"/>
          <p:nvPr/>
        </p:nvPicPr>
        <p:blipFill rotWithShape="1">
          <a:blip r:embed="rId3">
            <a:alphaModFix/>
          </a:blip>
          <a:srcRect b="61089" l="0" r="0" t="0"/>
          <a:stretch/>
        </p:blipFill>
        <p:spPr>
          <a:xfrm rot="1903775">
            <a:off x="6763976" y="866659"/>
            <a:ext cx="2068425" cy="1772790"/>
          </a:xfrm>
          <a:prstGeom prst="rect">
            <a:avLst/>
          </a:prstGeom>
          <a:noFill/>
          <a:ln>
            <a:noFill/>
          </a:ln>
        </p:spPr>
      </p:pic>
      <p:pic>
        <p:nvPicPr>
          <p:cNvPr id="107" name="Google Shape;107;p17"/>
          <p:cNvPicPr preferRelativeResize="0"/>
          <p:nvPr/>
        </p:nvPicPr>
        <p:blipFill rotWithShape="1">
          <a:blip r:embed="rId4">
            <a:alphaModFix/>
          </a:blip>
          <a:srcRect b="6838" l="0" r="1545" t="0"/>
          <a:stretch/>
        </p:blipFill>
        <p:spPr>
          <a:xfrm>
            <a:off x="129175" y="134900"/>
            <a:ext cx="8374226" cy="4873724"/>
          </a:xfrm>
          <a:prstGeom prst="rect">
            <a:avLst/>
          </a:prstGeom>
          <a:noFill/>
          <a:ln>
            <a:noFill/>
          </a:ln>
        </p:spPr>
      </p:pic>
      <p:sp>
        <p:nvSpPr>
          <p:cNvPr id="108" name="Google Shape;108;p17"/>
          <p:cNvSpPr txBox="1"/>
          <p:nvPr>
            <p:ph hasCustomPrompt="1" type="title"/>
          </p:nvPr>
        </p:nvSpPr>
        <p:spPr>
          <a:xfrm>
            <a:off x="13014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Google Shape;109;p17"/>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10" name="Google Shape;110;p17"/>
          <p:cNvSpPr txBox="1"/>
          <p:nvPr>
            <p:ph hasCustomPrompt="1" idx="2" type="title"/>
          </p:nvPr>
        </p:nvSpPr>
        <p:spPr>
          <a:xfrm>
            <a:off x="352140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17"/>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12" name="Google Shape;112;p17"/>
          <p:cNvSpPr txBox="1"/>
          <p:nvPr>
            <p:ph hasCustomPrompt="1" idx="4" type="title"/>
          </p:nvPr>
        </p:nvSpPr>
        <p:spPr>
          <a:xfrm>
            <a:off x="57413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17"/>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14" name="Shape 114"/>
        <p:cNvGrpSpPr/>
        <p:nvPr/>
      </p:nvGrpSpPr>
      <p:grpSpPr>
        <a:xfrm>
          <a:off x="0" y="0"/>
          <a:ext cx="0" cy="0"/>
          <a:chOff x="0" y="0"/>
          <a:chExt cx="0" cy="0"/>
        </a:xfrm>
      </p:grpSpPr>
      <p:pic>
        <p:nvPicPr>
          <p:cNvPr id="115" name="Google Shape;115;p1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16" name="Google Shape;116;p18"/>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17" name="Google Shape;117;p18"/>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8" name="Google Shape;118;p18"/>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19" name="Google Shape;119;p18"/>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0" name="Google Shape;120;p18"/>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21" name="Google Shape;121;p18"/>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APTION_ONLY_1">
    <p:spTree>
      <p:nvGrpSpPr>
        <p:cNvPr id="122" name="Shape 122"/>
        <p:cNvGrpSpPr/>
        <p:nvPr/>
      </p:nvGrpSpPr>
      <p:grpSpPr>
        <a:xfrm>
          <a:off x="0" y="0"/>
          <a:ext cx="0" cy="0"/>
          <a:chOff x="0" y="0"/>
          <a:chExt cx="0" cy="0"/>
        </a:xfrm>
      </p:grpSpPr>
      <p:pic>
        <p:nvPicPr>
          <p:cNvPr id="123" name="Google Shape;123;p1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24" name="Google Shape;124;p1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25" name="Google Shape;125;p19"/>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26" name="Google Shape;126;p19"/>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7" name="Google Shape;127;p19"/>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28" name="Google Shape;128;p19"/>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
    <p:spTree>
      <p:nvGrpSpPr>
        <p:cNvPr id="129" name="Shape 129"/>
        <p:cNvGrpSpPr/>
        <p:nvPr/>
      </p:nvGrpSpPr>
      <p:grpSpPr>
        <a:xfrm>
          <a:off x="0" y="0"/>
          <a:ext cx="0" cy="0"/>
          <a:chOff x="0" y="0"/>
          <a:chExt cx="0" cy="0"/>
        </a:xfrm>
      </p:grpSpPr>
      <p:pic>
        <p:nvPicPr>
          <p:cNvPr id="130" name="Google Shape;130;p2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1" name="Google Shape;131;p20"/>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32" name="Google Shape;132;p20"/>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18" name="Google Shape;18;p3"/>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9" name="Google Shape;19;p3"/>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20" name="Google Shape;20;p3"/>
          <p:cNvSpPr txBox="1"/>
          <p:nvPr>
            <p:ph hasCustomPrompt="1" idx="2" type="title"/>
          </p:nvPr>
        </p:nvSpPr>
        <p:spPr>
          <a:xfrm>
            <a:off x="3778200" y="1403800"/>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
    <p:spTree>
      <p:nvGrpSpPr>
        <p:cNvPr id="133" name="Shape 133"/>
        <p:cNvGrpSpPr/>
        <p:nvPr/>
      </p:nvGrpSpPr>
      <p:grpSpPr>
        <a:xfrm>
          <a:off x="0" y="0"/>
          <a:ext cx="0" cy="0"/>
          <a:chOff x="0" y="0"/>
          <a:chExt cx="0" cy="0"/>
        </a:xfrm>
      </p:grpSpPr>
      <p:pic>
        <p:nvPicPr>
          <p:cNvPr id="134" name="Google Shape;134;p2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5" name="Google Shape;135;p21"/>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36" name="Google Shape;136;p21"/>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37" name="Google Shape;137;p21"/>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8" name="Google Shape;138;p21"/>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39" name="Google Shape;139;p21"/>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 name="Google Shape;140;p21"/>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1" name="Google Shape;141;p21"/>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2" name="Google Shape;142;p21"/>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3" name="Google Shape;143;p21"/>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4" name="Google Shape;144;p21"/>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5" name="Google Shape;145;p21"/>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6" name="Google Shape;146;p21"/>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7" name="Google Shape;147;p21"/>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8" name="Google Shape;148;p21"/>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TITLE_AND_DESCRIPTION_1_1_3">
    <p:spTree>
      <p:nvGrpSpPr>
        <p:cNvPr id="149" name="Shape 149"/>
        <p:cNvGrpSpPr/>
        <p:nvPr/>
      </p:nvGrpSpPr>
      <p:grpSpPr>
        <a:xfrm>
          <a:off x="0" y="0"/>
          <a:ext cx="0" cy="0"/>
          <a:chOff x="0" y="0"/>
          <a:chExt cx="0" cy="0"/>
        </a:xfrm>
      </p:grpSpPr>
      <p:pic>
        <p:nvPicPr>
          <p:cNvPr id="150" name="Google Shape;150;p2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51" name="Google Shape;151;p2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52" name="Google Shape;152;p22"/>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153" name="Google Shape;153;p22"/>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pic>
        <p:nvPicPr>
          <p:cNvPr id="154" name="Google Shape;154;p22"/>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155" name="Google Shape;155;p22"/>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156" name="Google Shape;156;p22"/>
          <p:cNvSpPr txBox="1"/>
          <p:nvPr/>
        </p:nvSpPr>
        <p:spPr>
          <a:xfrm rot="420963">
            <a:off x="4549033" y="2333911"/>
            <a:ext cx="2308687" cy="1497649"/>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indent="0" lvl="0" marL="0" rtl="0" algn="ctr">
              <a:spcBef>
                <a:spcPts val="300"/>
              </a:spcBef>
              <a:spcAft>
                <a:spcPts val="0"/>
              </a:spcAft>
              <a:buNone/>
            </a:pPr>
            <a:r>
              <a:t/>
            </a: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APTION_ONLY_1_1">
    <p:spTree>
      <p:nvGrpSpPr>
        <p:cNvPr id="159" name="Shape 159"/>
        <p:cNvGrpSpPr/>
        <p:nvPr/>
      </p:nvGrpSpPr>
      <p:grpSpPr>
        <a:xfrm>
          <a:off x="0" y="0"/>
          <a:ext cx="0" cy="0"/>
          <a:chOff x="0" y="0"/>
          <a:chExt cx="0" cy="0"/>
        </a:xfrm>
      </p:grpSpPr>
      <p:pic>
        <p:nvPicPr>
          <p:cNvPr id="160" name="Google Shape;160;p2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1" name="Google Shape;161;p24"/>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3_1">
    <p:spTree>
      <p:nvGrpSpPr>
        <p:cNvPr id="162" name="Shape 162"/>
        <p:cNvGrpSpPr/>
        <p:nvPr/>
      </p:nvGrpSpPr>
      <p:grpSpPr>
        <a:xfrm>
          <a:off x="0" y="0"/>
          <a:ext cx="0" cy="0"/>
          <a:chOff x="0" y="0"/>
          <a:chExt cx="0" cy="0"/>
        </a:xfrm>
      </p:grpSpPr>
      <p:pic>
        <p:nvPicPr>
          <p:cNvPr id="163" name="Google Shape;163;p2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4" name="Google Shape;164;p25"/>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IG_NUMBER_1_1_2">
    <p:spTree>
      <p:nvGrpSpPr>
        <p:cNvPr id="165" name="Shape 165"/>
        <p:cNvGrpSpPr/>
        <p:nvPr/>
      </p:nvGrpSpPr>
      <p:grpSpPr>
        <a:xfrm>
          <a:off x="0" y="0"/>
          <a:ext cx="0" cy="0"/>
          <a:chOff x="0" y="0"/>
          <a:chExt cx="0" cy="0"/>
        </a:xfrm>
      </p:grpSpPr>
      <p:pic>
        <p:nvPicPr>
          <p:cNvPr id="166" name="Google Shape;166;p2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7" name="Google Shape;167;p26"/>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3" name="Google Shape;173;p28"/>
          <p:cNvPicPr preferRelativeResize="0"/>
          <p:nvPr/>
        </p:nvPicPr>
        <p:blipFill rotWithShape="1">
          <a:blip r:embed="rId3">
            <a:alphaModFix/>
          </a:blip>
          <a:srcRect b="61089" l="0" r="0" t="0"/>
          <a:stretch/>
        </p:blipFill>
        <p:spPr>
          <a:xfrm rot="-620881">
            <a:off x="1853551" y="40483"/>
            <a:ext cx="2068426" cy="1772790"/>
          </a:xfrm>
          <a:prstGeom prst="rect">
            <a:avLst/>
          </a:prstGeom>
          <a:noFill/>
          <a:ln>
            <a:noFill/>
          </a:ln>
        </p:spPr>
      </p:pic>
      <p:pic>
        <p:nvPicPr>
          <p:cNvPr id="174" name="Google Shape;174;p28"/>
          <p:cNvPicPr preferRelativeResize="0"/>
          <p:nvPr/>
        </p:nvPicPr>
        <p:blipFill rotWithShape="1">
          <a:blip r:embed="rId4">
            <a:alphaModFix/>
          </a:blip>
          <a:srcRect b="6838" l="0" r="1545" t="0"/>
          <a:stretch/>
        </p:blipFill>
        <p:spPr>
          <a:xfrm>
            <a:off x="1047887" y="524012"/>
            <a:ext cx="7048226" cy="4102024"/>
          </a:xfrm>
          <a:prstGeom prst="rect">
            <a:avLst/>
          </a:prstGeom>
          <a:noFill/>
          <a:ln>
            <a:noFill/>
          </a:ln>
        </p:spPr>
      </p:pic>
      <p:pic>
        <p:nvPicPr>
          <p:cNvPr id="175" name="Google Shape;175;p28"/>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rotWithShape="0" algn="bl" dir="3300000" dist="19050">
              <a:srgbClr val="000000">
                <a:alpha val="34000"/>
              </a:srgbClr>
            </a:outerShdw>
          </a:effectLst>
        </p:spPr>
      </p:pic>
      <p:sp>
        <p:nvSpPr>
          <p:cNvPr id="176" name="Google Shape;176;p28"/>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6000"/>
              <a:buNone/>
              <a:defRPr sz="6000"/>
            </a:lvl1pPr>
            <a:lvl2pPr lvl="1" rtl="0" algn="ctr">
              <a:lnSpc>
                <a:spcPct val="80000"/>
              </a:lnSpc>
              <a:spcBef>
                <a:spcPts val="0"/>
              </a:spcBef>
              <a:spcAft>
                <a:spcPts val="0"/>
              </a:spcAft>
              <a:buClr>
                <a:srgbClr val="0B5394"/>
              </a:buClr>
              <a:buSzPts val="6000"/>
              <a:buNone/>
              <a:defRPr sz="6000">
                <a:solidFill>
                  <a:srgbClr val="0B5394"/>
                </a:solidFill>
              </a:defRPr>
            </a:lvl2pPr>
            <a:lvl3pPr lvl="2" rtl="0" algn="ctr">
              <a:lnSpc>
                <a:spcPct val="80000"/>
              </a:lnSpc>
              <a:spcBef>
                <a:spcPts val="0"/>
              </a:spcBef>
              <a:spcAft>
                <a:spcPts val="0"/>
              </a:spcAft>
              <a:buClr>
                <a:srgbClr val="0B5394"/>
              </a:buClr>
              <a:buSzPts val="6000"/>
              <a:buNone/>
              <a:defRPr sz="6000">
                <a:solidFill>
                  <a:srgbClr val="0B5394"/>
                </a:solidFill>
              </a:defRPr>
            </a:lvl3pPr>
            <a:lvl4pPr lvl="3" rtl="0" algn="ctr">
              <a:lnSpc>
                <a:spcPct val="80000"/>
              </a:lnSpc>
              <a:spcBef>
                <a:spcPts val="0"/>
              </a:spcBef>
              <a:spcAft>
                <a:spcPts val="0"/>
              </a:spcAft>
              <a:buClr>
                <a:srgbClr val="0B5394"/>
              </a:buClr>
              <a:buSzPts val="6000"/>
              <a:buNone/>
              <a:defRPr sz="6000">
                <a:solidFill>
                  <a:srgbClr val="0B5394"/>
                </a:solidFill>
              </a:defRPr>
            </a:lvl4pPr>
            <a:lvl5pPr lvl="4" rtl="0" algn="ctr">
              <a:lnSpc>
                <a:spcPct val="80000"/>
              </a:lnSpc>
              <a:spcBef>
                <a:spcPts val="0"/>
              </a:spcBef>
              <a:spcAft>
                <a:spcPts val="0"/>
              </a:spcAft>
              <a:buClr>
                <a:srgbClr val="0B5394"/>
              </a:buClr>
              <a:buSzPts val="6000"/>
              <a:buNone/>
              <a:defRPr sz="6000">
                <a:solidFill>
                  <a:srgbClr val="0B5394"/>
                </a:solidFill>
              </a:defRPr>
            </a:lvl5pPr>
            <a:lvl6pPr lvl="5" rtl="0" algn="ctr">
              <a:lnSpc>
                <a:spcPct val="80000"/>
              </a:lnSpc>
              <a:spcBef>
                <a:spcPts val="0"/>
              </a:spcBef>
              <a:spcAft>
                <a:spcPts val="0"/>
              </a:spcAft>
              <a:buClr>
                <a:srgbClr val="0B5394"/>
              </a:buClr>
              <a:buSzPts val="6000"/>
              <a:buNone/>
              <a:defRPr sz="6000">
                <a:solidFill>
                  <a:srgbClr val="0B5394"/>
                </a:solidFill>
              </a:defRPr>
            </a:lvl6pPr>
            <a:lvl7pPr lvl="6" rtl="0" algn="ctr">
              <a:lnSpc>
                <a:spcPct val="80000"/>
              </a:lnSpc>
              <a:spcBef>
                <a:spcPts val="0"/>
              </a:spcBef>
              <a:spcAft>
                <a:spcPts val="0"/>
              </a:spcAft>
              <a:buClr>
                <a:srgbClr val="0B5394"/>
              </a:buClr>
              <a:buSzPts val="6000"/>
              <a:buNone/>
              <a:defRPr sz="6000">
                <a:solidFill>
                  <a:srgbClr val="0B5394"/>
                </a:solidFill>
              </a:defRPr>
            </a:lvl7pPr>
            <a:lvl8pPr lvl="7" rtl="0" algn="ctr">
              <a:lnSpc>
                <a:spcPct val="80000"/>
              </a:lnSpc>
              <a:spcBef>
                <a:spcPts val="0"/>
              </a:spcBef>
              <a:spcAft>
                <a:spcPts val="0"/>
              </a:spcAft>
              <a:buClr>
                <a:srgbClr val="0B5394"/>
              </a:buClr>
              <a:buSzPts val="6000"/>
              <a:buNone/>
              <a:defRPr sz="6000">
                <a:solidFill>
                  <a:srgbClr val="0B5394"/>
                </a:solidFill>
              </a:defRPr>
            </a:lvl8pPr>
            <a:lvl9pPr lvl="8" rtl="0" algn="ctr">
              <a:lnSpc>
                <a:spcPct val="80000"/>
              </a:lnSpc>
              <a:spcBef>
                <a:spcPts val="0"/>
              </a:spcBef>
              <a:spcAft>
                <a:spcPts val="0"/>
              </a:spcAft>
              <a:buClr>
                <a:srgbClr val="0B5394"/>
              </a:buClr>
              <a:buSzPts val="6000"/>
              <a:buNone/>
              <a:defRPr sz="6000">
                <a:solidFill>
                  <a:srgbClr val="0B5394"/>
                </a:solidFill>
              </a:defRPr>
            </a:lvl9pPr>
          </a:lstStyle>
          <a:p/>
        </p:txBody>
      </p:sp>
      <p:sp>
        <p:nvSpPr>
          <p:cNvPr id="177" name="Google Shape;177;p28"/>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400"/>
              <a:buNone/>
              <a:defRPr sz="14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80" name="Google Shape;180;p29"/>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181" name="Google Shape;181;p29"/>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82" name="Google Shape;182;p29"/>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183" name="Google Shape;183;p29"/>
          <p:cNvSpPr txBox="1"/>
          <p:nvPr>
            <p:ph hasCustomPrompt="1" idx="2" type="title"/>
          </p:nvPr>
        </p:nvSpPr>
        <p:spPr>
          <a:xfrm>
            <a:off x="3778200" y="1403800"/>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4" name="Shape 184"/>
        <p:cNvGrpSpPr/>
        <p:nvPr/>
      </p:nvGrpSpPr>
      <p:grpSpPr>
        <a:xfrm>
          <a:off x="0" y="0"/>
          <a:ext cx="0" cy="0"/>
          <a:chOff x="0" y="0"/>
          <a:chExt cx="0" cy="0"/>
        </a:xfrm>
      </p:grpSpPr>
      <p:pic>
        <p:nvPicPr>
          <p:cNvPr id="185" name="Google Shape;185;p3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86" name="Google Shape;186;p30"/>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87" name="Google Shape;187;p30"/>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88" name="Google Shape;188;p30"/>
          <p:cNvSpPr txBox="1"/>
          <p:nvPr>
            <p:ph idx="1" type="body"/>
          </p:nvPr>
        </p:nvSpPr>
        <p:spPr>
          <a:xfrm>
            <a:off x="1398275" y="1249425"/>
            <a:ext cx="6963300" cy="2836500"/>
          </a:xfrm>
          <a:prstGeom prst="rect">
            <a:avLst/>
          </a:prstGeom>
        </p:spPr>
        <p:txBody>
          <a:bodyPr anchorCtr="0" anchor="t" bIns="91425" lIns="91425" spcFirstLastPara="1" rIns="91425" wrap="square" tIns="91425">
            <a:noAutofit/>
          </a:bodyPr>
          <a:lstStyle>
            <a:lvl1pPr indent="-288925" lvl="0" marL="457200" rtl="0">
              <a:spcBef>
                <a:spcPts val="0"/>
              </a:spcBef>
              <a:spcAft>
                <a:spcPts val="0"/>
              </a:spcAft>
              <a:buClr>
                <a:schemeClr val="dk2"/>
              </a:buClr>
              <a:buSzPts val="950"/>
              <a:buChar char="●"/>
              <a:defRPr sz="950">
                <a:solidFill>
                  <a:schemeClr val="dk2"/>
                </a:solidFill>
              </a:defRPr>
            </a:lvl1pPr>
            <a:lvl2pPr indent="-288925" lvl="1" marL="914400" rtl="0">
              <a:spcBef>
                <a:spcPts val="1600"/>
              </a:spcBef>
              <a:spcAft>
                <a:spcPts val="0"/>
              </a:spcAft>
              <a:buClr>
                <a:schemeClr val="dk2"/>
              </a:buClr>
              <a:buSzPts val="950"/>
              <a:buChar char="○"/>
              <a:defRPr sz="950">
                <a:solidFill>
                  <a:schemeClr val="dk2"/>
                </a:solidFill>
              </a:defRPr>
            </a:lvl2pPr>
            <a:lvl3pPr indent="-288925" lvl="2" marL="1371600" rtl="0">
              <a:spcBef>
                <a:spcPts val="1600"/>
              </a:spcBef>
              <a:spcAft>
                <a:spcPts val="0"/>
              </a:spcAft>
              <a:buClr>
                <a:schemeClr val="dk2"/>
              </a:buClr>
              <a:buSzPts val="950"/>
              <a:buChar char="■"/>
              <a:defRPr sz="950">
                <a:solidFill>
                  <a:schemeClr val="dk2"/>
                </a:solidFill>
              </a:defRPr>
            </a:lvl3pPr>
            <a:lvl4pPr indent="-288925" lvl="3" marL="1828800" rtl="0">
              <a:spcBef>
                <a:spcPts val="1600"/>
              </a:spcBef>
              <a:spcAft>
                <a:spcPts val="0"/>
              </a:spcAft>
              <a:buClr>
                <a:schemeClr val="dk2"/>
              </a:buClr>
              <a:buSzPts val="950"/>
              <a:buChar char="●"/>
              <a:defRPr sz="950">
                <a:solidFill>
                  <a:schemeClr val="dk2"/>
                </a:solidFill>
              </a:defRPr>
            </a:lvl4pPr>
            <a:lvl5pPr indent="-288925" lvl="4" marL="2286000" rtl="0">
              <a:spcBef>
                <a:spcPts val="1600"/>
              </a:spcBef>
              <a:spcAft>
                <a:spcPts val="0"/>
              </a:spcAft>
              <a:buClr>
                <a:schemeClr val="dk2"/>
              </a:buClr>
              <a:buSzPts val="950"/>
              <a:buChar char="○"/>
              <a:defRPr sz="950">
                <a:solidFill>
                  <a:schemeClr val="dk2"/>
                </a:solidFill>
              </a:defRPr>
            </a:lvl5pPr>
            <a:lvl6pPr indent="-288925" lvl="5" marL="2743200" rtl="0">
              <a:spcBef>
                <a:spcPts val="1600"/>
              </a:spcBef>
              <a:spcAft>
                <a:spcPts val="0"/>
              </a:spcAft>
              <a:buClr>
                <a:schemeClr val="dk2"/>
              </a:buClr>
              <a:buSzPts val="950"/>
              <a:buChar char="■"/>
              <a:defRPr sz="950">
                <a:solidFill>
                  <a:schemeClr val="dk2"/>
                </a:solidFill>
              </a:defRPr>
            </a:lvl6pPr>
            <a:lvl7pPr indent="-288925" lvl="6" marL="3200400" rtl="0">
              <a:spcBef>
                <a:spcPts val="1600"/>
              </a:spcBef>
              <a:spcAft>
                <a:spcPts val="0"/>
              </a:spcAft>
              <a:buClr>
                <a:schemeClr val="dk2"/>
              </a:buClr>
              <a:buSzPts val="950"/>
              <a:buChar char="●"/>
              <a:defRPr sz="950">
                <a:solidFill>
                  <a:schemeClr val="dk2"/>
                </a:solidFill>
              </a:defRPr>
            </a:lvl7pPr>
            <a:lvl8pPr indent="-288925" lvl="7" marL="3657600" rtl="0">
              <a:spcBef>
                <a:spcPts val="1600"/>
              </a:spcBef>
              <a:spcAft>
                <a:spcPts val="0"/>
              </a:spcAft>
              <a:buClr>
                <a:schemeClr val="dk2"/>
              </a:buClr>
              <a:buSzPts val="950"/>
              <a:buChar char="○"/>
              <a:defRPr sz="950">
                <a:solidFill>
                  <a:schemeClr val="dk2"/>
                </a:solidFill>
              </a:defRPr>
            </a:lvl8pPr>
            <a:lvl9pPr indent="-288925" lvl="8" marL="4114800" rtl="0">
              <a:spcBef>
                <a:spcPts val="1600"/>
              </a:spcBef>
              <a:spcAft>
                <a:spcPts val="1600"/>
              </a:spcAft>
              <a:buClr>
                <a:schemeClr val="dk2"/>
              </a:buClr>
              <a:buSzPts val="950"/>
              <a:buChar char="■"/>
              <a:defRPr sz="950">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 name="Shape 189"/>
        <p:cNvGrpSpPr/>
        <p:nvPr/>
      </p:nvGrpSpPr>
      <p:grpSpPr>
        <a:xfrm>
          <a:off x="0" y="0"/>
          <a:ext cx="0" cy="0"/>
          <a:chOff x="0" y="0"/>
          <a:chExt cx="0" cy="0"/>
        </a:xfrm>
      </p:grpSpPr>
      <p:pic>
        <p:nvPicPr>
          <p:cNvPr id="190" name="Google Shape;190;p3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91" name="Google Shape;191;p31"/>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92" name="Google Shape;192;p31"/>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93" name="Google Shape;193;p31"/>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dk2"/>
              </a:buClr>
              <a:buSzPts val="1400"/>
              <a:buChar char="●"/>
              <a:defRPr sz="1400">
                <a:solidFill>
                  <a:schemeClr val="dk2"/>
                </a:solidFill>
              </a:defRPr>
            </a:lvl1pPr>
            <a:lvl2pPr indent="-317500" lvl="1" marL="914400" rtl="0">
              <a:spcBef>
                <a:spcPts val="160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194" name="Google Shape;194;p31"/>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dk2"/>
              </a:buClr>
              <a:buSzPts val="1400"/>
              <a:buChar char="●"/>
              <a:defRPr sz="1400">
                <a:solidFill>
                  <a:schemeClr val="dk2"/>
                </a:solidFill>
              </a:defRPr>
            </a:lvl1pPr>
            <a:lvl2pPr indent="-317500" lvl="1" marL="914400" rtl="0">
              <a:spcBef>
                <a:spcPts val="160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 name="Google Shape;23;p4"/>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4" name="Google Shape;24;p4"/>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5" name="Google Shape;25;p4"/>
          <p:cNvSpPr txBox="1"/>
          <p:nvPr>
            <p:ph idx="1" type="body"/>
          </p:nvPr>
        </p:nvSpPr>
        <p:spPr>
          <a:xfrm>
            <a:off x="1398275" y="1249425"/>
            <a:ext cx="6963300" cy="2836500"/>
          </a:xfrm>
          <a:prstGeom prst="rect">
            <a:avLst/>
          </a:prstGeom>
        </p:spPr>
        <p:txBody>
          <a:bodyPr anchorCtr="0" anchor="t" bIns="91425" lIns="91425" spcFirstLastPara="1" rIns="91425" wrap="square" tIns="91425">
            <a:noAutofit/>
          </a:bodyPr>
          <a:lstStyle>
            <a:lvl1pPr indent="-288925" lvl="0" marL="457200">
              <a:spcBef>
                <a:spcPts val="0"/>
              </a:spcBef>
              <a:spcAft>
                <a:spcPts val="0"/>
              </a:spcAft>
              <a:buClr>
                <a:schemeClr val="dk2"/>
              </a:buClr>
              <a:buSzPts val="950"/>
              <a:buChar char="●"/>
              <a:defRPr sz="950">
                <a:solidFill>
                  <a:schemeClr val="dk2"/>
                </a:solidFill>
              </a:defRPr>
            </a:lvl1pPr>
            <a:lvl2pPr indent="-288925" lvl="1" marL="914400">
              <a:spcBef>
                <a:spcPts val="1600"/>
              </a:spcBef>
              <a:spcAft>
                <a:spcPts val="0"/>
              </a:spcAft>
              <a:buClr>
                <a:schemeClr val="dk2"/>
              </a:buClr>
              <a:buSzPts val="950"/>
              <a:buChar char="○"/>
              <a:defRPr sz="950">
                <a:solidFill>
                  <a:schemeClr val="dk2"/>
                </a:solidFill>
              </a:defRPr>
            </a:lvl2pPr>
            <a:lvl3pPr indent="-288925" lvl="2" marL="1371600">
              <a:spcBef>
                <a:spcPts val="1600"/>
              </a:spcBef>
              <a:spcAft>
                <a:spcPts val="0"/>
              </a:spcAft>
              <a:buClr>
                <a:schemeClr val="dk2"/>
              </a:buClr>
              <a:buSzPts val="950"/>
              <a:buChar char="■"/>
              <a:defRPr sz="950">
                <a:solidFill>
                  <a:schemeClr val="dk2"/>
                </a:solidFill>
              </a:defRPr>
            </a:lvl3pPr>
            <a:lvl4pPr indent="-288925" lvl="3" marL="1828800">
              <a:spcBef>
                <a:spcPts val="1600"/>
              </a:spcBef>
              <a:spcAft>
                <a:spcPts val="0"/>
              </a:spcAft>
              <a:buClr>
                <a:schemeClr val="dk2"/>
              </a:buClr>
              <a:buSzPts val="950"/>
              <a:buChar char="●"/>
              <a:defRPr sz="950">
                <a:solidFill>
                  <a:schemeClr val="dk2"/>
                </a:solidFill>
              </a:defRPr>
            </a:lvl4pPr>
            <a:lvl5pPr indent="-288925" lvl="4" marL="2286000">
              <a:spcBef>
                <a:spcPts val="1600"/>
              </a:spcBef>
              <a:spcAft>
                <a:spcPts val="0"/>
              </a:spcAft>
              <a:buClr>
                <a:schemeClr val="dk2"/>
              </a:buClr>
              <a:buSzPts val="950"/>
              <a:buChar char="○"/>
              <a:defRPr sz="950">
                <a:solidFill>
                  <a:schemeClr val="dk2"/>
                </a:solidFill>
              </a:defRPr>
            </a:lvl5pPr>
            <a:lvl6pPr indent="-288925" lvl="5" marL="2743200">
              <a:spcBef>
                <a:spcPts val="1600"/>
              </a:spcBef>
              <a:spcAft>
                <a:spcPts val="0"/>
              </a:spcAft>
              <a:buClr>
                <a:schemeClr val="dk2"/>
              </a:buClr>
              <a:buSzPts val="950"/>
              <a:buChar char="■"/>
              <a:defRPr sz="950">
                <a:solidFill>
                  <a:schemeClr val="dk2"/>
                </a:solidFill>
              </a:defRPr>
            </a:lvl6pPr>
            <a:lvl7pPr indent="-288925" lvl="6" marL="3200400">
              <a:spcBef>
                <a:spcPts val="1600"/>
              </a:spcBef>
              <a:spcAft>
                <a:spcPts val="0"/>
              </a:spcAft>
              <a:buClr>
                <a:schemeClr val="dk2"/>
              </a:buClr>
              <a:buSzPts val="950"/>
              <a:buChar char="●"/>
              <a:defRPr sz="950">
                <a:solidFill>
                  <a:schemeClr val="dk2"/>
                </a:solidFill>
              </a:defRPr>
            </a:lvl7pPr>
            <a:lvl8pPr indent="-288925" lvl="7" marL="3657600">
              <a:spcBef>
                <a:spcPts val="1600"/>
              </a:spcBef>
              <a:spcAft>
                <a:spcPts val="0"/>
              </a:spcAft>
              <a:buClr>
                <a:schemeClr val="dk2"/>
              </a:buClr>
              <a:buSzPts val="950"/>
              <a:buChar char="○"/>
              <a:defRPr sz="950">
                <a:solidFill>
                  <a:schemeClr val="dk2"/>
                </a:solidFill>
              </a:defRPr>
            </a:lvl8pPr>
            <a:lvl9pPr indent="-288925" lvl="8" marL="4114800">
              <a:spcBef>
                <a:spcPts val="1600"/>
              </a:spcBef>
              <a:spcAft>
                <a:spcPts val="1600"/>
              </a:spcAft>
              <a:buClr>
                <a:schemeClr val="dk2"/>
              </a:buClr>
              <a:buSzPts val="950"/>
              <a:buChar char="■"/>
              <a:defRPr sz="950">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97" name="Google Shape;197;p3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98" name="Google Shape;198;p32"/>
          <p:cNvSpPr txBox="1"/>
          <p:nvPr>
            <p:ph type="title"/>
          </p:nvPr>
        </p:nvSpPr>
        <p:spPr>
          <a:xfrm>
            <a:off x="1002325" y="711175"/>
            <a:ext cx="20721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9" name="Shape 199"/>
        <p:cNvGrpSpPr/>
        <p:nvPr/>
      </p:nvGrpSpPr>
      <p:grpSpPr>
        <a:xfrm>
          <a:off x="0" y="0"/>
          <a:ext cx="0" cy="0"/>
          <a:chOff x="0" y="0"/>
          <a:chExt cx="0" cy="0"/>
        </a:xfrm>
      </p:grpSpPr>
      <p:pic>
        <p:nvPicPr>
          <p:cNvPr id="200" name="Google Shape;200;p3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01" name="Google Shape;201;p3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02" name="Google Shape;202;p33"/>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Char char="●"/>
              <a:defRPr sz="1600">
                <a:solidFill>
                  <a:schemeClr val="dk2"/>
                </a:solidFill>
              </a:defRPr>
            </a:lvl1pPr>
            <a:lvl2pPr indent="-330200" lvl="1" marL="914400" rtl="0">
              <a:lnSpc>
                <a:spcPct val="100000"/>
              </a:lnSpc>
              <a:spcBef>
                <a:spcPts val="1600"/>
              </a:spcBef>
              <a:spcAft>
                <a:spcPts val="0"/>
              </a:spcAft>
              <a:buClr>
                <a:schemeClr val="dk2"/>
              </a:buClr>
              <a:buSzPts val="1600"/>
              <a:buChar char="○"/>
              <a:defRPr sz="1600">
                <a:solidFill>
                  <a:schemeClr val="dk2"/>
                </a:solidFill>
              </a:defRPr>
            </a:lvl2pPr>
            <a:lvl3pPr indent="-330200" lvl="2" marL="1371600" rtl="0">
              <a:lnSpc>
                <a:spcPct val="100000"/>
              </a:lnSpc>
              <a:spcBef>
                <a:spcPts val="1600"/>
              </a:spcBef>
              <a:spcAft>
                <a:spcPts val="0"/>
              </a:spcAft>
              <a:buClr>
                <a:schemeClr val="dk2"/>
              </a:buClr>
              <a:buSzPts val="1600"/>
              <a:buChar char="■"/>
              <a:defRPr sz="1600">
                <a:solidFill>
                  <a:schemeClr val="dk2"/>
                </a:solidFill>
              </a:defRPr>
            </a:lvl3pPr>
            <a:lvl4pPr indent="-330200" lvl="3" marL="1828800" rtl="0">
              <a:lnSpc>
                <a:spcPct val="100000"/>
              </a:lnSpc>
              <a:spcBef>
                <a:spcPts val="1600"/>
              </a:spcBef>
              <a:spcAft>
                <a:spcPts val="0"/>
              </a:spcAft>
              <a:buClr>
                <a:schemeClr val="dk2"/>
              </a:buClr>
              <a:buSzPts val="1600"/>
              <a:buChar char="●"/>
              <a:defRPr sz="1600">
                <a:solidFill>
                  <a:schemeClr val="dk2"/>
                </a:solidFill>
              </a:defRPr>
            </a:lvl4pPr>
            <a:lvl5pPr indent="-330200" lvl="4" marL="2286000" rtl="0">
              <a:lnSpc>
                <a:spcPct val="100000"/>
              </a:lnSpc>
              <a:spcBef>
                <a:spcPts val="1600"/>
              </a:spcBef>
              <a:spcAft>
                <a:spcPts val="0"/>
              </a:spcAft>
              <a:buClr>
                <a:schemeClr val="dk2"/>
              </a:buClr>
              <a:buSzPts val="1600"/>
              <a:buChar char="○"/>
              <a:defRPr sz="1600">
                <a:solidFill>
                  <a:schemeClr val="dk2"/>
                </a:solidFill>
              </a:defRPr>
            </a:lvl5pPr>
            <a:lvl6pPr indent="-330200" lvl="5" marL="2743200" rtl="0">
              <a:lnSpc>
                <a:spcPct val="100000"/>
              </a:lnSpc>
              <a:spcBef>
                <a:spcPts val="1600"/>
              </a:spcBef>
              <a:spcAft>
                <a:spcPts val="0"/>
              </a:spcAft>
              <a:buClr>
                <a:schemeClr val="dk2"/>
              </a:buClr>
              <a:buSzPts val="1600"/>
              <a:buChar char="■"/>
              <a:defRPr sz="1600">
                <a:solidFill>
                  <a:schemeClr val="dk2"/>
                </a:solidFill>
              </a:defRPr>
            </a:lvl6pPr>
            <a:lvl7pPr indent="-330200" lvl="6" marL="3200400" rtl="0">
              <a:lnSpc>
                <a:spcPct val="100000"/>
              </a:lnSpc>
              <a:spcBef>
                <a:spcPts val="1600"/>
              </a:spcBef>
              <a:spcAft>
                <a:spcPts val="0"/>
              </a:spcAft>
              <a:buClr>
                <a:schemeClr val="dk2"/>
              </a:buClr>
              <a:buSzPts val="1600"/>
              <a:buChar char="●"/>
              <a:defRPr sz="1600">
                <a:solidFill>
                  <a:schemeClr val="dk2"/>
                </a:solidFill>
              </a:defRPr>
            </a:lvl7pPr>
            <a:lvl8pPr indent="-330200" lvl="7" marL="3657600" rtl="0">
              <a:lnSpc>
                <a:spcPct val="100000"/>
              </a:lnSpc>
              <a:spcBef>
                <a:spcPts val="1600"/>
              </a:spcBef>
              <a:spcAft>
                <a:spcPts val="0"/>
              </a:spcAft>
              <a:buClr>
                <a:schemeClr val="dk2"/>
              </a:buClr>
              <a:buSzPts val="1600"/>
              <a:buChar char="○"/>
              <a:defRPr sz="1600">
                <a:solidFill>
                  <a:schemeClr val="dk2"/>
                </a:solidFill>
              </a:defRPr>
            </a:lvl8pPr>
            <a:lvl9pPr indent="-330200" lvl="8" marL="4114800" rtl="0">
              <a:lnSpc>
                <a:spcPct val="100000"/>
              </a:lnSpc>
              <a:spcBef>
                <a:spcPts val="1600"/>
              </a:spcBef>
              <a:spcAft>
                <a:spcPts val="1600"/>
              </a:spcAft>
              <a:buClr>
                <a:schemeClr val="dk2"/>
              </a:buClr>
              <a:buSzPts val="1600"/>
              <a:buChar char="■"/>
              <a:defRPr sz="1600">
                <a:solidFill>
                  <a:schemeClr val="dk2"/>
                </a:solidFill>
              </a:defRPr>
            </a:lvl9pPr>
          </a:lstStyle>
          <a:p/>
        </p:txBody>
      </p:sp>
      <p:sp>
        <p:nvSpPr>
          <p:cNvPr id="203" name="Google Shape;203;p33"/>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4" name="Shape 204"/>
        <p:cNvGrpSpPr/>
        <p:nvPr/>
      </p:nvGrpSpPr>
      <p:grpSpPr>
        <a:xfrm>
          <a:off x="0" y="0"/>
          <a:ext cx="0" cy="0"/>
          <a:chOff x="0" y="0"/>
          <a:chExt cx="0" cy="0"/>
        </a:xfrm>
      </p:grpSpPr>
      <p:pic>
        <p:nvPicPr>
          <p:cNvPr id="205" name="Google Shape;205;p34"/>
          <p:cNvPicPr preferRelativeResize="0"/>
          <p:nvPr/>
        </p:nvPicPr>
        <p:blipFill>
          <a:blip r:embed="rId2">
            <a:alphaModFix/>
          </a:blip>
          <a:stretch>
            <a:fillRect/>
          </a:stretch>
        </p:blipFill>
        <p:spPr>
          <a:xfrm rot="896489">
            <a:off x="6092370" y="-1056710"/>
            <a:ext cx="2878009" cy="3364796"/>
          </a:xfrm>
          <a:prstGeom prst="rect">
            <a:avLst/>
          </a:prstGeom>
          <a:noFill/>
          <a:ln>
            <a:noFill/>
          </a:ln>
          <a:effectLst>
            <a:outerShdw blurRad="85725" rotWithShape="0" algn="bl" dir="5400000" dist="57150">
              <a:srgbClr val="000000">
                <a:alpha val="39000"/>
              </a:srgbClr>
            </a:outerShdw>
          </a:effectLst>
        </p:spPr>
      </p:pic>
      <p:sp>
        <p:nvSpPr>
          <p:cNvPr id="206" name="Google Shape;206;p34"/>
          <p:cNvSpPr txBox="1"/>
          <p:nvPr>
            <p:ph type="title"/>
          </p:nvPr>
        </p:nvSpPr>
        <p:spPr>
          <a:xfrm rot="877333">
            <a:off x="6289345" y="436639"/>
            <a:ext cx="2155721" cy="1510808"/>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b="0" sz="26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7" name="Shape 207"/>
        <p:cNvGrpSpPr/>
        <p:nvPr/>
      </p:nvGrpSpPr>
      <p:grpSpPr>
        <a:xfrm>
          <a:off x="0" y="0"/>
          <a:ext cx="0" cy="0"/>
          <a:chOff x="0" y="0"/>
          <a:chExt cx="0" cy="0"/>
        </a:xfrm>
      </p:grpSpPr>
      <p:pic>
        <p:nvPicPr>
          <p:cNvPr id="208" name="Google Shape;208;p3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09" name="Google Shape;209;p3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10" name="Google Shape;210;p35"/>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1" name="Google Shape;211;p35"/>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dk2"/>
              </a:buClr>
              <a:buSzPts val="1400"/>
              <a:buChar char="●"/>
              <a:defRPr sz="1400">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212" name="Google Shape;212;p3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3" name="Shape 213"/>
        <p:cNvGrpSpPr/>
        <p:nvPr/>
      </p:nvGrpSpPr>
      <p:grpSpPr>
        <a:xfrm>
          <a:off x="0" y="0"/>
          <a:ext cx="0" cy="0"/>
          <a:chOff x="0" y="0"/>
          <a:chExt cx="0" cy="0"/>
        </a:xfrm>
      </p:grpSpPr>
      <p:pic>
        <p:nvPicPr>
          <p:cNvPr id="214" name="Google Shape;214;p3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15" name="Google Shape;215;p36"/>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16" name="Google Shape;216;p36"/>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pic>
        <p:nvPicPr>
          <p:cNvPr id="218" name="Google Shape;218;p3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19" name="Google Shape;219;p37"/>
          <p:cNvPicPr preferRelativeResize="0"/>
          <p:nvPr/>
        </p:nvPicPr>
        <p:blipFill rotWithShape="1">
          <a:blip r:embed="rId3">
            <a:alphaModFix/>
          </a:blip>
          <a:srcRect b="18300" l="0" r="8892" t="16734"/>
          <a:stretch/>
        </p:blipFill>
        <p:spPr>
          <a:xfrm rot="-5400000">
            <a:off x="4748475" y="480657"/>
            <a:ext cx="2036850" cy="846042"/>
          </a:xfrm>
          <a:prstGeom prst="rect">
            <a:avLst/>
          </a:prstGeom>
          <a:noFill/>
          <a:ln>
            <a:noFill/>
          </a:ln>
        </p:spPr>
      </p:pic>
      <p:pic>
        <p:nvPicPr>
          <p:cNvPr id="220" name="Google Shape;220;p37"/>
          <p:cNvPicPr preferRelativeResize="0"/>
          <p:nvPr/>
        </p:nvPicPr>
        <p:blipFill rotWithShape="1">
          <a:blip r:embed="rId3">
            <a:alphaModFix/>
          </a:blip>
          <a:srcRect b="18300" l="0" r="8892" t="16734"/>
          <a:stretch/>
        </p:blipFill>
        <p:spPr>
          <a:xfrm rot="-5400000">
            <a:off x="5339025" y="595407"/>
            <a:ext cx="2036850" cy="846042"/>
          </a:xfrm>
          <a:prstGeom prst="rect">
            <a:avLst/>
          </a:prstGeom>
          <a:noFill/>
          <a:ln>
            <a:noFill/>
          </a:ln>
        </p:spPr>
      </p:pic>
      <p:pic>
        <p:nvPicPr>
          <p:cNvPr id="221" name="Google Shape;221;p37"/>
          <p:cNvPicPr preferRelativeResize="0"/>
          <p:nvPr/>
        </p:nvPicPr>
        <p:blipFill rotWithShape="1">
          <a:blip r:embed="rId4">
            <a:alphaModFix/>
          </a:blip>
          <a:srcRect b="7123" l="0" r="0" t="0"/>
          <a:stretch/>
        </p:blipFill>
        <p:spPr>
          <a:xfrm>
            <a:off x="1974100" y="324738"/>
            <a:ext cx="5195775" cy="4494025"/>
          </a:xfrm>
          <a:prstGeom prst="rect">
            <a:avLst/>
          </a:prstGeom>
          <a:noFill/>
          <a:ln>
            <a:noFill/>
          </a:ln>
        </p:spPr>
      </p:pic>
      <p:sp>
        <p:nvSpPr>
          <p:cNvPr id="222" name="Google Shape;222;p37"/>
          <p:cNvSpPr txBox="1"/>
          <p:nvPr>
            <p:ph hasCustomPrompt="1" type="title"/>
          </p:nvPr>
        </p:nvSpPr>
        <p:spPr>
          <a:xfrm>
            <a:off x="2838275" y="1645347"/>
            <a:ext cx="4001700" cy="113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7200"/>
              <a:buNone/>
              <a:defRPr b="0"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23" name="Google Shape;223;p37"/>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dk2"/>
              </a:buClr>
              <a:buSzPts val="1800"/>
              <a:buChar char="●"/>
              <a:defRPr>
                <a:solidFill>
                  <a:schemeClr val="dk2"/>
                </a:solidFill>
              </a:defRPr>
            </a:lvl1pPr>
            <a:lvl2pPr indent="-342900" lvl="1" marL="914400" rtl="0" algn="ctr">
              <a:spcBef>
                <a:spcPts val="1600"/>
              </a:spcBef>
              <a:spcAft>
                <a:spcPts val="0"/>
              </a:spcAft>
              <a:buClr>
                <a:schemeClr val="dk2"/>
              </a:buClr>
              <a:buSzPts val="1800"/>
              <a:buChar char="○"/>
              <a:defRPr sz="1800">
                <a:solidFill>
                  <a:schemeClr val="dk2"/>
                </a:solidFill>
              </a:defRPr>
            </a:lvl2pPr>
            <a:lvl3pPr indent="-342900" lvl="2" marL="1371600" rtl="0" algn="ctr">
              <a:spcBef>
                <a:spcPts val="1600"/>
              </a:spcBef>
              <a:spcAft>
                <a:spcPts val="0"/>
              </a:spcAft>
              <a:buClr>
                <a:schemeClr val="dk2"/>
              </a:buClr>
              <a:buSzPts val="1800"/>
              <a:buChar char="■"/>
              <a:defRPr sz="1800">
                <a:solidFill>
                  <a:schemeClr val="dk2"/>
                </a:solidFill>
              </a:defRPr>
            </a:lvl3pPr>
            <a:lvl4pPr indent="-342900" lvl="3" marL="1828800" rtl="0" algn="ctr">
              <a:spcBef>
                <a:spcPts val="1600"/>
              </a:spcBef>
              <a:spcAft>
                <a:spcPts val="0"/>
              </a:spcAft>
              <a:buClr>
                <a:schemeClr val="dk2"/>
              </a:buClr>
              <a:buSzPts val="1800"/>
              <a:buChar char="●"/>
              <a:defRPr sz="1800">
                <a:solidFill>
                  <a:schemeClr val="dk2"/>
                </a:solidFill>
              </a:defRPr>
            </a:lvl4pPr>
            <a:lvl5pPr indent="-342900" lvl="4" marL="2286000" rtl="0" algn="ctr">
              <a:spcBef>
                <a:spcPts val="1600"/>
              </a:spcBef>
              <a:spcAft>
                <a:spcPts val="0"/>
              </a:spcAft>
              <a:buClr>
                <a:schemeClr val="dk2"/>
              </a:buClr>
              <a:buSzPts val="1800"/>
              <a:buChar char="○"/>
              <a:defRPr sz="1800">
                <a:solidFill>
                  <a:schemeClr val="dk2"/>
                </a:solidFill>
              </a:defRPr>
            </a:lvl5pPr>
            <a:lvl6pPr indent="-342900" lvl="5" marL="2743200" rtl="0" algn="ctr">
              <a:spcBef>
                <a:spcPts val="1600"/>
              </a:spcBef>
              <a:spcAft>
                <a:spcPts val="0"/>
              </a:spcAft>
              <a:buClr>
                <a:schemeClr val="dk2"/>
              </a:buClr>
              <a:buSzPts val="1800"/>
              <a:buChar char="■"/>
              <a:defRPr sz="1800">
                <a:solidFill>
                  <a:schemeClr val="dk2"/>
                </a:solidFill>
              </a:defRPr>
            </a:lvl6pPr>
            <a:lvl7pPr indent="-342900" lvl="6" marL="3200400" rtl="0" algn="ctr">
              <a:spcBef>
                <a:spcPts val="1600"/>
              </a:spcBef>
              <a:spcAft>
                <a:spcPts val="0"/>
              </a:spcAft>
              <a:buClr>
                <a:schemeClr val="dk2"/>
              </a:buClr>
              <a:buSzPts val="1800"/>
              <a:buChar char="●"/>
              <a:defRPr sz="1800">
                <a:solidFill>
                  <a:schemeClr val="dk2"/>
                </a:solidFill>
              </a:defRPr>
            </a:lvl7pPr>
            <a:lvl8pPr indent="-342900" lvl="7" marL="3657600" rtl="0" algn="ctr">
              <a:spcBef>
                <a:spcPts val="1600"/>
              </a:spcBef>
              <a:spcAft>
                <a:spcPts val="0"/>
              </a:spcAft>
              <a:buClr>
                <a:schemeClr val="dk2"/>
              </a:buClr>
              <a:buSzPts val="1800"/>
              <a:buChar char="○"/>
              <a:defRPr sz="1800">
                <a:solidFill>
                  <a:schemeClr val="dk2"/>
                </a:solidFill>
              </a:defRPr>
            </a:lvl8pPr>
            <a:lvl9pPr indent="-342900" lvl="8" marL="4114800" rtl="0" algn="ctr">
              <a:spcBef>
                <a:spcPts val="1600"/>
              </a:spcBef>
              <a:spcAft>
                <a:spcPts val="1600"/>
              </a:spcAft>
              <a:buClr>
                <a:schemeClr val="dk2"/>
              </a:buClr>
              <a:buSzPts val="1800"/>
              <a:buChar char="■"/>
              <a:defRPr sz="1800">
                <a:solidFill>
                  <a:schemeClr val="dk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225" name="Shape 225"/>
        <p:cNvGrpSpPr/>
        <p:nvPr/>
      </p:nvGrpSpPr>
      <p:grpSpPr>
        <a:xfrm>
          <a:off x="0" y="0"/>
          <a:ext cx="0" cy="0"/>
          <a:chOff x="0" y="0"/>
          <a:chExt cx="0" cy="0"/>
        </a:xfrm>
      </p:grpSpPr>
      <p:pic>
        <p:nvPicPr>
          <p:cNvPr id="226" name="Google Shape;226;p3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27" name="Google Shape;227;p3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28" name="Google Shape;228;p39"/>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29" name="Google Shape;229;p39"/>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30" name="Google Shape;230;p39"/>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31" name="Google Shape;231;p39"/>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32" name="Google Shape;232;p39"/>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33" name="Google Shape;233;p39"/>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34" name="Google Shape;234;p39"/>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35" name="Google Shape;235;p39"/>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36" name="Google Shape;236;p39"/>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237" name="Shape 237"/>
        <p:cNvGrpSpPr/>
        <p:nvPr/>
      </p:nvGrpSpPr>
      <p:grpSpPr>
        <a:xfrm>
          <a:off x="0" y="0"/>
          <a:ext cx="0" cy="0"/>
          <a:chOff x="0" y="0"/>
          <a:chExt cx="0" cy="0"/>
        </a:xfrm>
      </p:grpSpPr>
      <p:pic>
        <p:nvPicPr>
          <p:cNvPr id="238" name="Google Shape;238;p4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9" name="Google Shape;239;p40"/>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40" name="Google Shape;240;p40"/>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1" name="Google Shape;241;p40"/>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242" name="Google Shape;242;p40"/>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3" name="Google Shape;243;p40"/>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244" name="Google Shape;244;p40"/>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5" name="Google Shape;245;p40"/>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246" name="Google Shape;246;p40"/>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247" name="Shape 247"/>
        <p:cNvGrpSpPr/>
        <p:nvPr/>
      </p:nvGrpSpPr>
      <p:grpSpPr>
        <a:xfrm>
          <a:off x="0" y="0"/>
          <a:ext cx="0" cy="0"/>
          <a:chOff x="0" y="0"/>
          <a:chExt cx="0" cy="0"/>
        </a:xfrm>
      </p:grpSpPr>
      <p:pic>
        <p:nvPicPr>
          <p:cNvPr id="248" name="Google Shape;248;p4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49" name="Google Shape;249;p41"/>
          <p:cNvPicPr preferRelativeResize="0"/>
          <p:nvPr/>
        </p:nvPicPr>
        <p:blipFill rotWithShape="1">
          <a:blip r:embed="rId3">
            <a:alphaModFix/>
          </a:blip>
          <a:srcRect b="18300" l="0" r="8892" t="16734"/>
          <a:stretch/>
        </p:blipFill>
        <p:spPr>
          <a:xfrm rot="-5400000">
            <a:off x="650175" y="465007"/>
            <a:ext cx="2036850" cy="846042"/>
          </a:xfrm>
          <a:prstGeom prst="rect">
            <a:avLst/>
          </a:prstGeom>
          <a:noFill/>
          <a:ln>
            <a:noFill/>
          </a:ln>
        </p:spPr>
      </p:pic>
      <p:pic>
        <p:nvPicPr>
          <p:cNvPr id="250" name="Google Shape;250;p41"/>
          <p:cNvPicPr preferRelativeResize="0"/>
          <p:nvPr/>
        </p:nvPicPr>
        <p:blipFill rotWithShape="1">
          <a:blip r:embed="rId3">
            <a:alphaModFix/>
          </a:blip>
          <a:srcRect b="18300" l="0" r="8892" t="16734"/>
          <a:stretch/>
        </p:blipFill>
        <p:spPr>
          <a:xfrm rot="-5400000">
            <a:off x="1262550" y="465007"/>
            <a:ext cx="2036850" cy="846042"/>
          </a:xfrm>
          <a:prstGeom prst="rect">
            <a:avLst/>
          </a:prstGeom>
          <a:noFill/>
          <a:ln>
            <a:noFill/>
          </a:ln>
        </p:spPr>
      </p:pic>
      <p:pic>
        <p:nvPicPr>
          <p:cNvPr id="251" name="Google Shape;251;p41"/>
          <p:cNvPicPr preferRelativeResize="0"/>
          <p:nvPr/>
        </p:nvPicPr>
        <p:blipFill rotWithShape="1">
          <a:blip r:embed="rId4">
            <a:alphaModFix/>
          </a:blip>
          <a:srcRect b="6838" l="0" r="1545" t="0"/>
          <a:stretch/>
        </p:blipFill>
        <p:spPr>
          <a:xfrm>
            <a:off x="384887" y="134900"/>
            <a:ext cx="8374226" cy="4873724"/>
          </a:xfrm>
          <a:prstGeom prst="rect">
            <a:avLst/>
          </a:prstGeom>
          <a:noFill/>
          <a:ln>
            <a:noFill/>
          </a:ln>
        </p:spPr>
      </p:pic>
      <p:sp>
        <p:nvSpPr>
          <p:cNvPr id="252" name="Google Shape;252;p41"/>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Anonymous Pro"/>
              <a:buNone/>
              <a:defRPr b="0" sz="160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253" name="Google Shape;253;p41"/>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Concert One"/>
              <a:buNone/>
              <a:defRPr b="1" sz="2400">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8" name="Google Shape;28;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9" name="Google Shape;29;p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30" name="Google Shape;30;p5"/>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1" name="Google Shape;31;p5"/>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2">
    <p:spTree>
      <p:nvGrpSpPr>
        <p:cNvPr id="254" name="Shape 254"/>
        <p:cNvGrpSpPr/>
        <p:nvPr/>
      </p:nvGrpSpPr>
      <p:grpSpPr>
        <a:xfrm>
          <a:off x="0" y="0"/>
          <a:ext cx="0" cy="0"/>
          <a:chOff x="0" y="0"/>
          <a:chExt cx="0" cy="0"/>
        </a:xfrm>
      </p:grpSpPr>
      <p:pic>
        <p:nvPicPr>
          <p:cNvPr id="255" name="Google Shape;255;p4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56" name="Google Shape;256;p42"/>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57" name="Google Shape;257;p42"/>
          <p:cNvSpPr txBox="1"/>
          <p:nvPr>
            <p:ph type="title"/>
          </p:nvPr>
        </p:nvSpPr>
        <p:spPr>
          <a:xfrm>
            <a:off x="602672" y="2010025"/>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258" name="Google Shape;258;p42"/>
          <p:cNvSpPr txBox="1"/>
          <p:nvPr>
            <p:ph idx="1" type="subTitle"/>
          </p:nvPr>
        </p:nvSpPr>
        <p:spPr>
          <a:xfrm>
            <a:off x="839201" y="2389868"/>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259" name="Google Shape;259;p42"/>
          <p:cNvSpPr txBox="1"/>
          <p:nvPr>
            <p:ph idx="2" type="title"/>
          </p:nvPr>
        </p:nvSpPr>
        <p:spPr>
          <a:xfrm>
            <a:off x="5845528" y="201002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260" name="Google Shape;260;p42"/>
          <p:cNvSpPr txBox="1"/>
          <p:nvPr>
            <p:ph idx="3" type="subTitle"/>
          </p:nvPr>
        </p:nvSpPr>
        <p:spPr>
          <a:xfrm>
            <a:off x="5845522" y="2389875"/>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261" name="Google Shape;261;p42"/>
          <p:cNvSpPr txBox="1"/>
          <p:nvPr>
            <p:ph idx="4" type="title"/>
          </p:nvPr>
        </p:nvSpPr>
        <p:spPr>
          <a:xfrm>
            <a:off x="602672" y="3449699"/>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262" name="Google Shape;262;p42"/>
          <p:cNvSpPr txBox="1"/>
          <p:nvPr>
            <p:ph idx="5" type="subTitle"/>
          </p:nvPr>
        </p:nvSpPr>
        <p:spPr>
          <a:xfrm>
            <a:off x="839201" y="3838273"/>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263" name="Google Shape;263;p42"/>
          <p:cNvSpPr txBox="1"/>
          <p:nvPr>
            <p:ph idx="6" type="title"/>
          </p:nvPr>
        </p:nvSpPr>
        <p:spPr>
          <a:xfrm>
            <a:off x="5845528" y="344969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264" name="Google Shape;264;p42"/>
          <p:cNvSpPr txBox="1"/>
          <p:nvPr>
            <p:ph idx="7" type="subTitle"/>
          </p:nvPr>
        </p:nvSpPr>
        <p:spPr>
          <a:xfrm>
            <a:off x="5845522" y="3838276"/>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265" name="Google Shape;265;p42"/>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IG_NUMBER_1">
    <p:spTree>
      <p:nvGrpSpPr>
        <p:cNvPr id="266" name="Shape 266"/>
        <p:cNvGrpSpPr/>
        <p:nvPr/>
      </p:nvGrpSpPr>
      <p:grpSpPr>
        <a:xfrm>
          <a:off x="0" y="0"/>
          <a:ext cx="0" cy="0"/>
          <a:chOff x="0" y="0"/>
          <a:chExt cx="0" cy="0"/>
        </a:xfrm>
      </p:grpSpPr>
      <p:pic>
        <p:nvPicPr>
          <p:cNvPr id="267" name="Google Shape;267;p4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68" name="Google Shape;268;p43"/>
          <p:cNvPicPr preferRelativeResize="0"/>
          <p:nvPr/>
        </p:nvPicPr>
        <p:blipFill rotWithShape="1">
          <a:blip r:embed="rId3">
            <a:alphaModFix/>
          </a:blip>
          <a:srcRect b="61089" l="0" r="0" t="0"/>
          <a:stretch/>
        </p:blipFill>
        <p:spPr>
          <a:xfrm rot="635655">
            <a:off x="1848552" y="3058534"/>
            <a:ext cx="2068426" cy="1772790"/>
          </a:xfrm>
          <a:prstGeom prst="rect">
            <a:avLst/>
          </a:prstGeom>
          <a:noFill/>
          <a:ln>
            <a:noFill/>
          </a:ln>
        </p:spPr>
      </p:pic>
      <p:pic>
        <p:nvPicPr>
          <p:cNvPr id="269" name="Google Shape;269;p43"/>
          <p:cNvPicPr preferRelativeResize="0"/>
          <p:nvPr/>
        </p:nvPicPr>
        <p:blipFill rotWithShape="1">
          <a:blip r:embed="rId3">
            <a:alphaModFix/>
          </a:blip>
          <a:srcRect b="61089" l="0" r="0" t="0"/>
          <a:stretch/>
        </p:blipFill>
        <p:spPr>
          <a:xfrm rot="1903775">
            <a:off x="6763976" y="866659"/>
            <a:ext cx="2068425" cy="1772790"/>
          </a:xfrm>
          <a:prstGeom prst="rect">
            <a:avLst/>
          </a:prstGeom>
          <a:noFill/>
          <a:ln>
            <a:noFill/>
          </a:ln>
        </p:spPr>
      </p:pic>
      <p:pic>
        <p:nvPicPr>
          <p:cNvPr id="270" name="Google Shape;270;p43"/>
          <p:cNvPicPr preferRelativeResize="0"/>
          <p:nvPr/>
        </p:nvPicPr>
        <p:blipFill rotWithShape="1">
          <a:blip r:embed="rId4">
            <a:alphaModFix/>
          </a:blip>
          <a:srcRect b="6838" l="0" r="1545" t="0"/>
          <a:stretch/>
        </p:blipFill>
        <p:spPr>
          <a:xfrm>
            <a:off x="129175" y="134900"/>
            <a:ext cx="8374226" cy="4873724"/>
          </a:xfrm>
          <a:prstGeom prst="rect">
            <a:avLst/>
          </a:prstGeom>
          <a:noFill/>
          <a:ln>
            <a:noFill/>
          </a:ln>
        </p:spPr>
      </p:pic>
      <p:sp>
        <p:nvSpPr>
          <p:cNvPr id="271" name="Google Shape;271;p43"/>
          <p:cNvSpPr txBox="1"/>
          <p:nvPr>
            <p:ph hasCustomPrompt="1" type="title"/>
          </p:nvPr>
        </p:nvSpPr>
        <p:spPr>
          <a:xfrm>
            <a:off x="13014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2" name="Google Shape;272;p43"/>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3" name="Google Shape;273;p43"/>
          <p:cNvSpPr txBox="1"/>
          <p:nvPr>
            <p:ph hasCustomPrompt="1" idx="2" type="title"/>
          </p:nvPr>
        </p:nvSpPr>
        <p:spPr>
          <a:xfrm>
            <a:off x="352140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4" name="Google Shape;274;p43"/>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5" name="Google Shape;275;p43"/>
          <p:cNvSpPr txBox="1"/>
          <p:nvPr>
            <p:ph hasCustomPrompt="1" idx="4" type="title"/>
          </p:nvPr>
        </p:nvSpPr>
        <p:spPr>
          <a:xfrm>
            <a:off x="57413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6" name="Google Shape;276;p43"/>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277" name="Shape 277"/>
        <p:cNvGrpSpPr/>
        <p:nvPr/>
      </p:nvGrpSpPr>
      <p:grpSpPr>
        <a:xfrm>
          <a:off x="0" y="0"/>
          <a:ext cx="0" cy="0"/>
          <a:chOff x="0" y="0"/>
          <a:chExt cx="0" cy="0"/>
        </a:xfrm>
      </p:grpSpPr>
      <p:pic>
        <p:nvPicPr>
          <p:cNvPr id="278" name="Google Shape;278;p4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79" name="Google Shape;279;p4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80" name="Google Shape;280;p44"/>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81" name="Google Shape;281;p44"/>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282" name="Google Shape;282;p44"/>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83" name="Google Shape;283;p44"/>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284" name="Google Shape;284;p44"/>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APTION_ONLY_1">
    <p:spTree>
      <p:nvGrpSpPr>
        <p:cNvPr id="285" name="Shape 285"/>
        <p:cNvGrpSpPr/>
        <p:nvPr/>
      </p:nvGrpSpPr>
      <p:grpSpPr>
        <a:xfrm>
          <a:off x="0" y="0"/>
          <a:ext cx="0" cy="0"/>
          <a:chOff x="0" y="0"/>
          <a:chExt cx="0" cy="0"/>
        </a:xfrm>
      </p:grpSpPr>
      <p:pic>
        <p:nvPicPr>
          <p:cNvPr id="286" name="Google Shape;286;p4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87" name="Google Shape;287;p4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88" name="Google Shape;288;p45"/>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89" name="Google Shape;289;p45"/>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90" name="Google Shape;290;p45"/>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91" name="Google Shape;291;p45"/>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
    <p:spTree>
      <p:nvGrpSpPr>
        <p:cNvPr id="292" name="Shape 292"/>
        <p:cNvGrpSpPr/>
        <p:nvPr/>
      </p:nvGrpSpPr>
      <p:grpSpPr>
        <a:xfrm>
          <a:off x="0" y="0"/>
          <a:ext cx="0" cy="0"/>
          <a:chOff x="0" y="0"/>
          <a:chExt cx="0" cy="0"/>
        </a:xfrm>
      </p:grpSpPr>
      <p:pic>
        <p:nvPicPr>
          <p:cNvPr id="293" name="Google Shape;293;p4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94" name="Google Shape;294;p46"/>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95" name="Google Shape;295;p46"/>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
    <p:spTree>
      <p:nvGrpSpPr>
        <p:cNvPr id="296" name="Shape 296"/>
        <p:cNvGrpSpPr/>
        <p:nvPr/>
      </p:nvGrpSpPr>
      <p:grpSpPr>
        <a:xfrm>
          <a:off x="0" y="0"/>
          <a:ext cx="0" cy="0"/>
          <a:chOff x="0" y="0"/>
          <a:chExt cx="0" cy="0"/>
        </a:xfrm>
      </p:grpSpPr>
      <p:pic>
        <p:nvPicPr>
          <p:cNvPr id="297" name="Google Shape;297;p4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98" name="Google Shape;298;p47"/>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99" name="Google Shape;299;p47"/>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300" name="Google Shape;300;p47"/>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01" name="Google Shape;301;p47"/>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302" name="Google Shape;302;p47"/>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03" name="Google Shape;303;p47"/>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304" name="Google Shape;304;p47"/>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05" name="Google Shape;305;p47"/>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306" name="Google Shape;306;p47"/>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07" name="Google Shape;307;p47"/>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308" name="Google Shape;308;p47"/>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09" name="Google Shape;309;p47"/>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310" name="Google Shape;310;p47"/>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1" name="Google Shape;311;p47"/>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TITLE_AND_DESCRIPTION_1_1_3">
    <p:spTree>
      <p:nvGrpSpPr>
        <p:cNvPr id="312" name="Shape 312"/>
        <p:cNvGrpSpPr/>
        <p:nvPr/>
      </p:nvGrpSpPr>
      <p:grpSpPr>
        <a:xfrm>
          <a:off x="0" y="0"/>
          <a:ext cx="0" cy="0"/>
          <a:chOff x="0" y="0"/>
          <a:chExt cx="0" cy="0"/>
        </a:xfrm>
      </p:grpSpPr>
      <p:pic>
        <p:nvPicPr>
          <p:cNvPr id="313" name="Google Shape;313;p4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14" name="Google Shape;314;p48"/>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15" name="Google Shape;315;p48"/>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316" name="Google Shape;316;p48"/>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pic>
        <p:nvPicPr>
          <p:cNvPr id="317" name="Google Shape;317;p48"/>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318" name="Google Shape;318;p48"/>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319" name="Google Shape;319;p48"/>
          <p:cNvSpPr txBox="1"/>
          <p:nvPr/>
        </p:nvSpPr>
        <p:spPr>
          <a:xfrm rot="420963">
            <a:off x="4549033" y="2333911"/>
            <a:ext cx="2308687" cy="1497649"/>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indent="0" lvl="0" marL="0" rtl="0" algn="ctr">
              <a:spcBef>
                <a:spcPts val="300"/>
              </a:spcBef>
              <a:spcAft>
                <a:spcPts val="0"/>
              </a:spcAft>
              <a:buNone/>
            </a:pPr>
            <a:r>
              <a:t/>
            </a: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320" name="Shape 320"/>
        <p:cNvGrpSpPr/>
        <p:nvPr/>
      </p:nvGrpSpPr>
      <p:grpSpPr>
        <a:xfrm>
          <a:off x="0" y="0"/>
          <a:ext cx="0" cy="0"/>
          <a:chOff x="0" y="0"/>
          <a:chExt cx="0" cy="0"/>
        </a:xfrm>
      </p:grpSpPr>
      <p:pic>
        <p:nvPicPr>
          <p:cNvPr id="321" name="Google Shape;321;p4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APTION_ONLY_1_1">
    <p:spTree>
      <p:nvGrpSpPr>
        <p:cNvPr id="322" name="Shape 322"/>
        <p:cNvGrpSpPr/>
        <p:nvPr/>
      </p:nvGrpSpPr>
      <p:grpSpPr>
        <a:xfrm>
          <a:off x="0" y="0"/>
          <a:ext cx="0" cy="0"/>
          <a:chOff x="0" y="0"/>
          <a:chExt cx="0" cy="0"/>
        </a:xfrm>
      </p:grpSpPr>
      <p:pic>
        <p:nvPicPr>
          <p:cNvPr id="323" name="Google Shape;323;p5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24" name="Google Shape;324;p50"/>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3_1">
    <p:spTree>
      <p:nvGrpSpPr>
        <p:cNvPr id="325" name="Shape 325"/>
        <p:cNvGrpSpPr/>
        <p:nvPr/>
      </p:nvGrpSpPr>
      <p:grpSpPr>
        <a:xfrm>
          <a:off x="0" y="0"/>
          <a:ext cx="0" cy="0"/>
          <a:chOff x="0" y="0"/>
          <a:chExt cx="0" cy="0"/>
        </a:xfrm>
      </p:grpSpPr>
      <p:pic>
        <p:nvPicPr>
          <p:cNvPr id="326" name="Google Shape;326;p5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27" name="Google Shape;327;p51"/>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4" name="Google Shape;34;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5" name="Google Shape;35;p6"/>
          <p:cNvSpPr txBox="1"/>
          <p:nvPr>
            <p:ph type="title"/>
          </p:nvPr>
        </p:nvSpPr>
        <p:spPr>
          <a:xfrm>
            <a:off x="1002325" y="711175"/>
            <a:ext cx="20721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IG_NUMBER_1_1_2">
    <p:spTree>
      <p:nvGrpSpPr>
        <p:cNvPr id="328" name="Shape 328"/>
        <p:cNvGrpSpPr/>
        <p:nvPr/>
      </p:nvGrpSpPr>
      <p:grpSpPr>
        <a:xfrm>
          <a:off x="0" y="0"/>
          <a:ext cx="0" cy="0"/>
          <a:chOff x="0" y="0"/>
          <a:chExt cx="0" cy="0"/>
        </a:xfrm>
      </p:grpSpPr>
      <p:pic>
        <p:nvPicPr>
          <p:cNvPr id="329" name="Google Shape;329;p5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30" name="Google Shape;330;p52"/>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Char char="●"/>
              <a:defRPr sz="1600">
                <a:solidFill>
                  <a:schemeClr val="dk2"/>
                </a:solidFill>
              </a:defRPr>
            </a:lvl1pPr>
            <a:lvl2pPr indent="-330200" lvl="1" marL="914400">
              <a:lnSpc>
                <a:spcPct val="100000"/>
              </a:lnSpc>
              <a:spcBef>
                <a:spcPts val="1600"/>
              </a:spcBef>
              <a:spcAft>
                <a:spcPts val="0"/>
              </a:spcAft>
              <a:buClr>
                <a:schemeClr val="dk2"/>
              </a:buClr>
              <a:buSzPts val="1600"/>
              <a:buChar char="○"/>
              <a:defRPr sz="1600">
                <a:solidFill>
                  <a:schemeClr val="dk2"/>
                </a:solidFill>
              </a:defRPr>
            </a:lvl2pPr>
            <a:lvl3pPr indent="-330200" lvl="2" marL="1371600">
              <a:lnSpc>
                <a:spcPct val="100000"/>
              </a:lnSpc>
              <a:spcBef>
                <a:spcPts val="1600"/>
              </a:spcBef>
              <a:spcAft>
                <a:spcPts val="0"/>
              </a:spcAft>
              <a:buClr>
                <a:schemeClr val="dk2"/>
              </a:buClr>
              <a:buSzPts val="1600"/>
              <a:buChar char="■"/>
              <a:defRPr sz="1600">
                <a:solidFill>
                  <a:schemeClr val="dk2"/>
                </a:solidFill>
              </a:defRPr>
            </a:lvl3pPr>
            <a:lvl4pPr indent="-330200" lvl="3" marL="1828800">
              <a:lnSpc>
                <a:spcPct val="100000"/>
              </a:lnSpc>
              <a:spcBef>
                <a:spcPts val="1600"/>
              </a:spcBef>
              <a:spcAft>
                <a:spcPts val="0"/>
              </a:spcAft>
              <a:buClr>
                <a:schemeClr val="dk2"/>
              </a:buClr>
              <a:buSzPts val="1600"/>
              <a:buChar char="●"/>
              <a:defRPr sz="1600">
                <a:solidFill>
                  <a:schemeClr val="dk2"/>
                </a:solidFill>
              </a:defRPr>
            </a:lvl4pPr>
            <a:lvl5pPr indent="-330200" lvl="4" marL="2286000">
              <a:lnSpc>
                <a:spcPct val="100000"/>
              </a:lnSpc>
              <a:spcBef>
                <a:spcPts val="1600"/>
              </a:spcBef>
              <a:spcAft>
                <a:spcPts val="0"/>
              </a:spcAft>
              <a:buClr>
                <a:schemeClr val="dk2"/>
              </a:buClr>
              <a:buSzPts val="1600"/>
              <a:buChar char="○"/>
              <a:defRPr sz="1600">
                <a:solidFill>
                  <a:schemeClr val="dk2"/>
                </a:solidFill>
              </a:defRPr>
            </a:lvl5pPr>
            <a:lvl6pPr indent="-330200" lvl="5" marL="2743200">
              <a:lnSpc>
                <a:spcPct val="100000"/>
              </a:lnSpc>
              <a:spcBef>
                <a:spcPts val="1600"/>
              </a:spcBef>
              <a:spcAft>
                <a:spcPts val="0"/>
              </a:spcAft>
              <a:buClr>
                <a:schemeClr val="dk2"/>
              </a:buClr>
              <a:buSzPts val="1600"/>
              <a:buChar char="■"/>
              <a:defRPr sz="1600">
                <a:solidFill>
                  <a:schemeClr val="dk2"/>
                </a:solidFill>
              </a:defRPr>
            </a:lvl6pPr>
            <a:lvl7pPr indent="-330200" lvl="6" marL="3200400">
              <a:lnSpc>
                <a:spcPct val="100000"/>
              </a:lnSpc>
              <a:spcBef>
                <a:spcPts val="1600"/>
              </a:spcBef>
              <a:spcAft>
                <a:spcPts val="0"/>
              </a:spcAft>
              <a:buClr>
                <a:schemeClr val="dk2"/>
              </a:buClr>
              <a:buSzPts val="1600"/>
              <a:buChar char="●"/>
              <a:defRPr sz="1600">
                <a:solidFill>
                  <a:schemeClr val="dk2"/>
                </a:solidFill>
              </a:defRPr>
            </a:lvl7pPr>
            <a:lvl8pPr indent="-330200" lvl="7" marL="3657600">
              <a:lnSpc>
                <a:spcPct val="100000"/>
              </a:lnSpc>
              <a:spcBef>
                <a:spcPts val="1600"/>
              </a:spcBef>
              <a:spcAft>
                <a:spcPts val="0"/>
              </a:spcAft>
              <a:buClr>
                <a:schemeClr val="dk2"/>
              </a:buClr>
              <a:buSzPts val="1600"/>
              <a:buChar char="○"/>
              <a:defRPr sz="1600">
                <a:solidFill>
                  <a:schemeClr val="dk2"/>
                </a:solidFill>
              </a:defRPr>
            </a:lvl8pPr>
            <a:lvl9pPr indent="-330200" lvl="8" marL="4114800">
              <a:lnSpc>
                <a:spcPct val="100000"/>
              </a:lnSpc>
              <a:spcBef>
                <a:spcPts val="1600"/>
              </a:spcBef>
              <a:spcAft>
                <a:spcPts val="1600"/>
              </a:spcAft>
              <a:buClr>
                <a:schemeClr val="dk2"/>
              </a:buClr>
              <a:buSzPts val="1600"/>
              <a:buChar char="■"/>
              <a:defRPr sz="1600">
                <a:solidFill>
                  <a:schemeClr val="dk2"/>
                </a:solidFill>
              </a:defRPr>
            </a:lvl9pPr>
          </a:lstStyle>
          <a:p/>
        </p:txBody>
      </p:sp>
      <p:sp>
        <p:nvSpPr>
          <p:cNvPr id="40" name="Google Shape;40;p7"/>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rot="896489">
            <a:off x="6092370" y="-1056710"/>
            <a:ext cx="2878009" cy="3364796"/>
          </a:xfrm>
          <a:prstGeom prst="rect">
            <a:avLst/>
          </a:prstGeom>
          <a:noFill/>
          <a:ln>
            <a:noFill/>
          </a:ln>
          <a:effectLst>
            <a:outerShdw blurRad="85725" rotWithShape="0" algn="bl" dir="5400000" dist="57150">
              <a:srgbClr val="000000">
                <a:alpha val="39000"/>
              </a:srgbClr>
            </a:outerShdw>
          </a:effectLst>
        </p:spPr>
      </p:pic>
      <p:sp>
        <p:nvSpPr>
          <p:cNvPr id="43" name="Google Shape;43;p8"/>
          <p:cNvSpPr txBox="1"/>
          <p:nvPr>
            <p:ph type="title"/>
          </p:nvPr>
        </p:nvSpPr>
        <p:spPr>
          <a:xfrm rot="877333">
            <a:off x="6289345" y="436639"/>
            <a:ext cx="2155721" cy="1510808"/>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None/>
              <a:defRPr b="0" sz="26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47" name="Google Shape;47;p9"/>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8" name="Google Shape;48;p9"/>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49" name="Google Shape;49;p9"/>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pic>
        <p:nvPicPr>
          <p:cNvPr id="51" name="Google Shape;51;p1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2" name="Google Shape;52;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3" name="Google Shape;53;p10"/>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theme" Target="../theme/theme3.xml"/><Relationship Id="rId25" Type="http://schemas.openxmlformats.org/officeDocument/2006/relationships/slideLayout" Target="../slideLayouts/slideLayout50.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783DF">
                <a:alpha val="38039"/>
              </a:srgbClr>
            </a:gs>
            <a:gs pos="100000">
              <a:srgbClr val="3C78D8">
                <a:alpha val="72549"/>
              </a:srgbClr>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Concert One"/>
              <a:buNone/>
              <a:defRPr b="1" sz="2800">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311700" y="112490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indent="-317500" lvl="1" marL="914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indent="-317500" lvl="2" marL="1371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indent="-317500" lvl="3" marL="18288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indent="-317500" lvl="4" marL="22860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indent="-317500" lvl="5" marL="27432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indent="-317500" lvl="6" marL="3200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indent="-317500" lvl="7" marL="3657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indent="-317500" lvl="8" marL="41148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783DF">
                <a:alpha val="38039"/>
              </a:srgbClr>
            </a:gs>
            <a:gs pos="100000">
              <a:srgbClr val="3C78D8">
                <a:alpha val="72549"/>
              </a:srgbClr>
            </a:gs>
          </a:gsLst>
          <a:lin ang="5400012" scaled="0"/>
        </a:grad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2800"/>
              <a:buFont typeface="Concert One"/>
              <a:buNone/>
              <a:defRPr b="1" sz="2800">
                <a:solidFill>
                  <a:schemeClr val="accent2"/>
                </a:solidFill>
                <a:latin typeface="Concert One"/>
                <a:ea typeface="Concert One"/>
                <a:cs typeface="Concert One"/>
                <a:sym typeface="Concert One"/>
              </a:defRPr>
            </a:lvl1pPr>
            <a:lvl2pPr lvl="1" rtl="0">
              <a:spcBef>
                <a:spcPts val="0"/>
              </a:spcBef>
              <a:spcAft>
                <a:spcPts val="0"/>
              </a:spcAft>
              <a:buClr>
                <a:schemeClr val="accent2"/>
              </a:buClr>
              <a:buSzPts val="2800"/>
              <a:buNone/>
              <a:defRPr sz="2800">
                <a:solidFill>
                  <a:schemeClr val="accent2"/>
                </a:solidFill>
              </a:defRPr>
            </a:lvl2pPr>
            <a:lvl3pPr lvl="2" rtl="0">
              <a:spcBef>
                <a:spcPts val="0"/>
              </a:spcBef>
              <a:spcAft>
                <a:spcPts val="0"/>
              </a:spcAft>
              <a:buClr>
                <a:schemeClr val="accent2"/>
              </a:buClr>
              <a:buSzPts val="2800"/>
              <a:buNone/>
              <a:defRPr sz="2800">
                <a:solidFill>
                  <a:schemeClr val="accent2"/>
                </a:solidFill>
              </a:defRPr>
            </a:lvl3pPr>
            <a:lvl4pPr lvl="3" rtl="0">
              <a:spcBef>
                <a:spcPts val="0"/>
              </a:spcBef>
              <a:spcAft>
                <a:spcPts val="0"/>
              </a:spcAft>
              <a:buClr>
                <a:schemeClr val="accent2"/>
              </a:buClr>
              <a:buSzPts val="2800"/>
              <a:buNone/>
              <a:defRPr sz="2800">
                <a:solidFill>
                  <a:schemeClr val="accent2"/>
                </a:solidFill>
              </a:defRPr>
            </a:lvl4pPr>
            <a:lvl5pPr lvl="4" rtl="0">
              <a:spcBef>
                <a:spcPts val="0"/>
              </a:spcBef>
              <a:spcAft>
                <a:spcPts val="0"/>
              </a:spcAft>
              <a:buClr>
                <a:schemeClr val="accent2"/>
              </a:buClr>
              <a:buSzPts val="2800"/>
              <a:buNone/>
              <a:defRPr sz="2800">
                <a:solidFill>
                  <a:schemeClr val="accent2"/>
                </a:solidFill>
              </a:defRPr>
            </a:lvl5pPr>
            <a:lvl6pPr lvl="5" rtl="0">
              <a:spcBef>
                <a:spcPts val="0"/>
              </a:spcBef>
              <a:spcAft>
                <a:spcPts val="0"/>
              </a:spcAft>
              <a:buClr>
                <a:schemeClr val="accent2"/>
              </a:buClr>
              <a:buSzPts val="2800"/>
              <a:buNone/>
              <a:defRPr sz="2800">
                <a:solidFill>
                  <a:schemeClr val="accent2"/>
                </a:solidFill>
              </a:defRPr>
            </a:lvl6pPr>
            <a:lvl7pPr lvl="6" rtl="0">
              <a:spcBef>
                <a:spcPts val="0"/>
              </a:spcBef>
              <a:spcAft>
                <a:spcPts val="0"/>
              </a:spcAft>
              <a:buClr>
                <a:schemeClr val="accent2"/>
              </a:buClr>
              <a:buSzPts val="2800"/>
              <a:buNone/>
              <a:defRPr sz="2800">
                <a:solidFill>
                  <a:schemeClr val="accent2"/>
                </a:solidFill>
              </a:defRPr>
            </a:lvl7pPr>
            <a:lvl8pPr lvl="7" rtl="0">
              <a:spcBef>
                <a:spcPts val="0"/>
              </a:spcBef>
              <a:spcAft>
                <a:spcPts val="0"/>
              </a:spcAft>
              <a:buClr>
                <a:schemeClr val="accent2"/>
              </a:buClr>
              <a:buSzPts val="2800"/>
              <a:buNone/>
              <a:defRPr sz="2800">
                <a:solidFill>
                  <a:schemeClr val="accent2"/>
                </a:solidFill>
              </a:defRPr>
            </a:lvl8pPr>
            <a:lvl9pPr lvl="8" rtl="0">
              <a:spcBef>
                <a:spcPts val="0"/>
              </a:spcBef>
              <a:spcAft>
                <a:spcPts val="0"/>
              </a:spcAft>
              <a:buClr>
                <a:schemeClr val="accent2"/>
              </a:buClr>
              <a:buSzPts val="2800"/>
              <a:buNone/>
              <a:defRPr sz="2800">
                <a:solidFill>
                  <a:schemeClr val="accent2"/>
                </a:solidFill>
              </a:defRPr>
            </a:lvl9pPr>
          </a:lstStyle>
          <a:p/>
        </p:txBody>
      </p:sp>
      <p:sp>
        <p:nvSpPr>
          <p:cNvPr id="170" name="Google Shape;170;p27"/>
          <p:cNvSpPr txBox="1"/>
          <p:nvPr>
            <p:ph idx="1" type="body"/>
          </p:nvPr>
        </p:nvSpPr>
        <p:spPr>
          <a:xfrm>
            <a:off x="311700" y="11249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indent="-317500" lvl="1" marL="9144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indent="-317500" lvl="2" marL="13716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indent="-317500" lvl="3" marL="18288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indent="-317500" lvl="4" marL="22860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indent="-317500" lvl="5" marL="27432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indent="-317500" lvl="6" marL="32004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indent="-317500" lvl="7" marL="36576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indent="-317500" lvl="8" marL="4114800" rtl="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54.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21.png"/><Relationship Id="rId4" Type="http://schemas.openxmlformats.org/officeDocument/2006/relationships/image" Target="../media/image2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 Id="rId3" Type="http://schemas.openxmlformats.org/officeDocument/2006/relationships/image" Target="../media/image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 Id="rId3" Type="http://schemas.openxmlformats.org/officeDocument/2006/relationships/image" Target="../media/image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21.png"/><Relationship Id="rId4" Type="http://schemas.openxmlformats.org/officeDocument/2006/relationships/image" Target="../media/image2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3.xml"/><Relationship Id="rId3" Type="http://schemas.openxmlformats.org/officeDocument/2006/relationships/image" Target="../media/image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4.xml"/><Relationship Id="rId3" Type="http://schemas.openxmlformats.org/officeDocument/2006/relationships/image" Target="../media/image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21.png"/><Relationship Id="rId4" Type="http://schemas.openxmlformats.org/officeDocument/2006/relationships/image" Target="../media/image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7.xml"/><Relationship Id="rId3" Type="http://schemas.openxmlformats.org/officeDocument/2006/relationships/image" Target="../media/image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21.png"/><Relationship Id="rId4" Type="http://schemas.openxmlformats.org/officeDocument/2006/relationships/image" Target="../media/image2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2.xml"/><Relationship Id="rId3" Type="http://schemas.openxmlformats.org/officeDocument/2006/relationships/image" Target="../media/image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21.png"/><Relationship Id="rId4" Type="http://schemas.openxmlformats.org/officeDocument/2006/relationships/image" Target="../media/image2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21.png"/><Relationship Id="rId4" Type="http://schemas.openxmlformats.org/officeDocument/2006/relationships/image" Target="../media/image2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21.png"/><Relationship Id="rId4" Type="http://schemas.openxmlformats.org/officeDocument/2006/relationships/image" Target="../media/image2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9.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1.xml"/><Relationship Id="rId3" Type="http://schemas.openxmlformats.org/officeDocument/2006/relationships/image" Target="../media/image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3.xml"/><Relationship Id="rId3" Type="http://schemas.openxmlformats.org/officeDocument/2006/relationships/image" Target="../media/image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4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21.png"/><Relationship Id="rId4" Type="http://schemas.openxmlformats.org/officeDocument/2006/relationships/image" Target="../media/image2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7.xml"/><Relationship Id="rId3" Type="http://schemas.openxmlformats.org/officeDocument/2006/relationships/image" Target="../media/image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21.png"/><Relationship Id="rId4" Type="http://schemas.openxmlformats.org/officeDocument/2006/relationships/image" Target="../media/image2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5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stackify.com/oops-concepts-in-jav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javatpoint.com/object-and-class-in-java"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2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32.jpg"/><Relationship Id="rId5" Type="http://schemas.openxmlformats.org/officeDocument/2006/relationships/image" Target="../media/image46.jpg"/><Relationship Id="rId6"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1.png"/><Relationship Id="rId4"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336" name="Google Shape;336;p53"/>
          <p:cNvSpPr txBox="1"/>
          <p:nvPr>
            <p:ph idx="2" type="title"/>
          </p:nvPr>
        </p:nvSpPr>
        <p:spPr>
          <a:xfrm>
            <a:off x="3548250" y="1403800"/>
            <a:ext cx="20475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Part-1</a:t>
            </a:r>
            <a:endParaRPr/>
          </a:p>
        </p:txBody>
      </p:sp>
      <p:pic>
        <p:nvPicPr>
          <p:cNvPr id="337" name="Google Shape;337;p53"/>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338" name="Google Shape;338;p53"/>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339" name="Google Shape;339;p53"/>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340" name="Google Shape;340;p53"/>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- 1</a:t>
            </a:r>
            <a:endParaRPr b="1" sz="1400">
              <a:latin typeface="Roboto Mono"/>
              <a:ea typeface="Roboto Mono"/>
              <a:cs typeface="Roboto Mono"/>
              <a:sym typeface="Roboto Mono"/>
            </a:endParaRPr>
          </a:p>
        </p:txBody>
      </p:sp>
      <p:sp>
        <p:nvSpPr>
          <p:cNvPr id="341" name="Google Shape;341;p53"/>
          <p:cNvSpPr txBox="1"/>
          <p:nvPr>
            <p:ph idx="1" type="subTitle"/>
          </p:nvPr>
        </p:nvSpPr>
        <p:spPr>
          <a:xfrm>
            <a:off x="1063032" y="1982087"/>
            <a:ext cx="15765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595959"/>
                </a:solidFill>
                <a:latin typeface="Roboto Mono"/>
                <a:ea typeface="Roboto Mono"/>
                <a:cs typeface="Roboto Mono"/>
                <a:sym typeface="Roboto Mono"/>
              </a:rPr>
              <a:t>What is OOP?</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2"/>
          <p:cNvSpPr txBox="1"/>
          <p:nvPr>
            <p:ph idx="1" type="body"/>
          </p:nvPr>
        </p:nvSpPr>
        <p:spPr>
          <a:xfrm>
            <a:off x="780850" y="1900525"/>
            <a:ext cx="3890100" cy="2283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000000"/>
                </a:solidFill>
                <a:latin typeface="Roboto Mono"/>
                <a:ea typeface="Roboto Mono"/>
                <a:cs typeface="Roboto Mono"/>
                <a:sym typeface="Roboto Mono"/>
              </a:rPr>
              <a:t>Yes, it is an </a:t>
            </a:r>
            <a:r>
              <a:rPr lang="en" sz="1200">
                <a:solidFill>
                  <a:srgbClr val="000000"/>
                </a:solidFill>
                <a:latin typeface="Roboto Mono"/>
                <a:ea typeface="Roboto Mono"/>
                <a:cs typeface="Roboto Mono"/>
                <a:sym typeface="Roboto Mono"/>
              </a:rPr>
              <a:t>object </a:t>
            </a:r>
            <a:r>
              <a:rPr lang="en" sz="1200">
                <a:solidFill>
                  <a:srgbClr val="000000"/>
                </a:solidFill>
                <a:latin typeface="Roboto Mono"/>
                <a:ea typeface="Roboto Mono"/>
                <a:cs typeface="Roboto Mono"/>
                <a:sym typeface="Roboto Mono"/>
              </a:rPr>
              <a:t>because:</a:t>
            </a:r>
            <a:endParaRPr sz="1200">
              <a:solidFill>
                <a:srgbClr val="000000"/>
              </a:solidFill>
              <a:latin typeface="Roboto Mono"/>
              <a:ea typeface="Roboto Mono"/>
              <a:cs typeface="Roboto Mono"/>
              <a:sym typeface="Roboto Mono"/>
            </a:endParaRPr>
          </a:p>
          <a:p>
            <a:pPr indent="0" lvl="0" marL="0" rtl="0" algn="l">
              <a:lnSpc>
                <a:spcPct val="115000"/>
              </a:lnSpc>
              <a:spcBef>
                <a:spcPts val="2000"/>
              </a:spcBef>
              <a:spcAft>
                <a:spcPts val="0"/>
              </a:spcAft>
              <a:buNone/>
            </a:pPr>
            <a:r>
              <a:rPr lang="en" sz="1200">
                <a:solidFill>
                  <a:srgbClr val="000000"/>
                </a:solidFill>
                <a:latin typeface="Roboto Mono"/>
                <a:ea typeface="Roboto Mono"/>
                <a:cs typeface="Roboto Mono"/>
                <a:sym typeface="Roboto Mono"/>
              </a:rPr>
              <a:t>It has attributes like </a:t>
            </a:r>
            <a:r>
              <a:rPr lang="en" sz="1200">
                <a:solidFill>
                  <a:schemeClr val="accent2"/>
                </a:solidFill>
                <a:latin typeface="Roboto Mono"/>
                <a:ea typeface="Roboto Mono"/>
                <a:cs typeface="Roboto Mono"/>
                <a:sym typeface="Roboto Mono"/>
              </a:rPr>
              <a:t>model, price, color, weight</a:t>
            </a:r>
            <a:r>
              <a:rPr lang="en" sz="1200">
                <a:solidFill>
                  <a:srgbClr val="000000"/>
                </a:solidFill>
                <a:latin typeface="Roboto Mono"/>
                <a:ea typeface="Roboto Mono"/>
                <a:cs typeface="Roboto Mono"/>
                <a:sym typeface="Roboto Mono"/>
              </a:rPr>
              <a:t> etc. </a:t>
            </a:r>
            <a:endParaRPr sz="1200">
              <a:solidFill>
                <a:srgbClr val="000000"/>
              </a:solidFill>
              <a:latin typeface="Roboto Mono"/>
              <a:ea typeface="Roboto Mono"/>
              <a:cs typeface="Roboto Mono"/>
              <a:sym typeface="Roboto Mono"/>
            </a:endParaRPr>
          </a:p>
          <a:p>
            <a:pPr indent="0" lvl="0" marL="0" rtl="0" algn="l">
              <a:lnSpc>
                <a:spcPct val="115000"/>
              </a:lnSpc>
              <a:spcBef>
                <a:spcPts val="2000"/>
              </a:spcBef>
              <a:spcAft>
                <a:spcPts val="2000"/>
              </a:spcAft>
              <a:buNone/>
            </a:pPr>
            <a:r>
              <a:rPr lang="en" sz="1200">
                <a:solidFill>
                  <a:srgbClr val="000000"/>
                </a:solidFill>
                <a:latin typeface="Roboto Mono"/>
                <a:ea typeface="Roboto Mono"/>
                <a:cs typeface="Roboto Mono"/>
                <a:sym typeface="Roboto Mono"/>
              </a:rPr>
              <a:t>It can also perform actions/behaviors like </a:t>
            </a:r>
            <a:r>
              <a:rPr lang="en" sz="1200">
                <a:solidFill>
                  <a:schemeClr val="accent2"/>
                </a:solidFill>
                <a:latin typeface="Roboto Mono"/>
                <a:ea typeface="Roboto Mono"/>
                <a:cs typeface="Roboto Mono"/>
                <a:sym typeface="Roboto Mono"/>
              </a:rPr>
              <a:t>calling, recording, photo clicking</a:t>
            </a:r>
            <a:r>
              <a:rPr lang="en" sz="1200">
                <a:solidFill>
                  <a:srgbClr val="000000"/>
                </a:solidFill>
                <a:latin typeface="Roboto Mono"/>
                <a:ea typeface="Roboto Mono"/>
                <a:cs typeface="Roboto Mono"/>
                <a:sym typeface="Roboto Mono"/>
              </a:rPr>
              <a:t> etc.</a:t>
            </a:r>
            <a:endParaRPr>
              <a:latin typeface="Roboto Mono"/>
              <a:ea typeface="Roboto Mono"/>
              <a:cs typeface="Roboto Mono"/>
              <a:sym typeface="Roboto Mono"/>
            </a:endParaRPr>
          </a:p>
        </p:txBody>
      </p:sp>
      <p:sp>
        <p:nvSpPr>
          <p:cNvPr id="444" name="Google Shape;444;p62"/>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t>
            </a:r>
            <a:endParaRPr/>
          </a:p>
        </p:txBody>
      </p:sp>
      <p:pic>
        <p:nvPicPr>
          <p:cNvPr id="445" name="Google Shape;445;p62"/>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sp>
        <p:nvSpPr>
          <p:cNvPr id="446" name="Google Shape;446;p62"/>
          <p:cNvSpPr txBox="1"/>
          <p:nvPr>
            <p:ph idx="4294967295" type="subTitle"/>
          </p:nvPr>
        </p:nvSpPr>
        <p:spPr>
          <a:xfrm>
            <a:off x="780850" y="1494625"/>
            <a:ext cx="4172100" cy="40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 </a:t>
            </a:r>
            <a:r>
              <a:rPr lang="en"/>
              <a:t>your phone an Object ?</a:t>
            </a:r>
            <a:endParaRPr/>
          </a:p>
        </p:txBody>
      </p:sp>
      <p:pic>
        <p:nvPicPr>
          <p:cNvPr descr="695,000+ Phone Pictures" id="447" name="Google Shape;447;p62"/>
          <p:cNvPicPr preferRelativeResize="0"/>
          <p:nvPr/>
        </p:nvPicPr>
        <p:blipFill rotWithShape="1">
          <a:blip r:embed="rId4">
            <a:alphaModFix/>
          </a:blip>
          <a:srcRect b="0" l="12967" r="0" t="16254"/>
          <a:stretch/>
        </p:blipFill>
        <p:spPr>
          <a:xfrm>
            <a:off x="4695650" y="1189825"/>
            <a:ext cx="3890151" cy="303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52"/>
          <p:cNvSpPr txBox="1"/>
          <p:nvPr/>
        </p:nvSpPr>
        <p:spPr>
          <a:xfrm>
            <a:off x="1413200" y="1348275"/>
            <a:ext cx="6588000" cy="19548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200"/>
              </a:spcBef>
              <a:spcAft>
                <a:spcPts val="0"/>
              </a:spcAft>
              <a:buNone/>
            </a:pPr>
            <a:r>
              <a:t/>
            </a:r>
            <a:endParaRPr b="1" sz="1800">
              <a:solidFill>
                <a:srgbClr val="333333"/>
              </a:solidFill>
              <a:latin typeface="Roboto Mono"/>
              <a:ea typeface="Roboto Mono"/>
              <a:cs typeface="Roboto Mono"/>
              <a:sym typeface="Roboto Mono"/>
            </a:endParaRPr>
          </a:p>
          <a:p>
            <a:pPr indent="-406400" lvl="0" marL="457200" rtl="0" algn="just">
              <a:lnSpc>
                <a:spcPct val="150000"/>
              </a:lnSpc>
              <a:spcBef>
                <a:spcPts val="1200"/>
              </a:spcBef>
              <a:spcAft>
                <a:spcPts val="0"/>
              </a:spcAft>
              <a:buClr>
                <a:srgbClr val="FF00FF"/>
              </a:buClr>
              <a:buSzPts val="2800"/>
              <a:buFont typeface="Roboto Mono Medium"/>
              <a:buChar char="➢"/>
            </a:pPr>
            <a:r>
              <a:rPr lang="en" sz="1800">
                <a:solidFill>
                  <a:srgbClr val="333333"/>
                </a:solidFill>
                <a:latin typeface="Roboto Mono Medium"/>
                <a:ea typeface="Roboto Mono Medium"/>
                <a:cs typeface="Roboto Mono Medium"/>
                <a:sym typeface="Roboto Mono Medium"/>
              </a:rPr>
              <a:t>But to Understand how this concepts works we must first understand the concept of binding.</a:t>
            </a:r>
            <a:endParaRPr sz="1800">
              <a:solidFill>
                <a:srgbClr val="333333"/>
              </a:solidFill>
              <a:latin typeface="Roboto Mono Medium"/>
              <a:ea typeface="Roboto Mono Medium"/>
              <a:cs typeface="Roboto Mono Medium"/>
              <a:sym typeface="Roboto Mono Medium"/>
            </a:endParaRPr>
          </a:p>
        </p:txBody>
      </p:sp>
      <p:sp>
        <p:nvSpPr>
          <p:cNvPr id="1229" name="Google Shape;1229;p152"/>
          <p:cNvSpPr txBox="1"/>
          <p:nvPr>
            <p:ph type="title"/>
          </p:nvPr>
        </p:nvSpPr>
        <p:spPr>
          <a:xfrm>
            <a:off x="2776350" y="586475"/>
            <a:ext cx="3956100" cy="718500"/>
          </a:xfrm>
          <a:prstGeom prst="rect">
            <a:avLst/>
          </a:prstGeom>
        </p:spPr>
        <p:txBody>
          <a:bodyPr anchorCtr="0" anchor="t" bIns="91425" lIns="91425" spcFirstLastPara="1" rIns="91425" wrap="square" tIns="91425">
            <a:noAutofit/>
          </a:bodyPr>
          <a:lstStyle/>
          <a:p>
            <a:pPr indent="0" lvl="0" marL="0" rtl="0" algn="just">
              <a:lnSpc>
                <a:spcPct val="130000"/>
              </a:lnSpc>
              <a:spcBef>
                <a:spcPts val="1800"/>
              </a:spcBef>
              <a:spcAft>
                <a:spcPts val="0"/>
              </a:spcAft>
              <a:buNone/>
            </a:pPr>
            <a:r>
              <a:rPr b="0" lang="en" sz="2900">
                <a:solidFill>
                  <a:srgbClr val="FF0000"/>
                </a:solidFill>
              </a:rPr>
              <a:t>Runtime Polymorphism</a:t>
            </a:r>
            <a:endParaRPr b="0" sz="2900">
              <a:solidFill>
                <a:srgbClr val="FF0000"/>
              </a:solidFill>
            </a:endParaRPr>
          </a:p>
          <a:p>
            <a:pPr indent="0" lvl="0" marL="0" rtl="0" algn="l">
              <a:lnSpc>
                <a:spcPct val="115000"/>
              </a:lnSpc>
              <a:spcBef>
                <a:spcPts val="1200"/>
              </a:spcBef>
              <a:spcAft>
                <a:spcPts val="2000"/>
              </a:spcAft>
              <a:buNone/>
            </a:pPr>
            <a:r>
              <a:t/>
            </a:r>
            <a:endParaRPr b="0" sz="29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0" st="0"/>
                                            </p:txEl>
                                          </p:spTgt>
                                        </p:tgtEl>
                                        <p:attrNameLst>
                                          <p:attrName>style.visibility</p:attrName>
                                        </p:attrNameLst>
                                      </p:cBhvr>
                                      <p:to>
                                        <p:strVal val="visible"/>
                                      </p:to>
                                    </p:set>
                                    <p:animEffect filter="fade" transition="in">
                                      <p:cBhvr>
                                        <p:cTn dur="1000"/>
                                        <p:tgtEl>
                                          <p:spTgt spid="1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1" st="1"/>
                                            </p:txEl>
                                          </p:spTgt>
                                        </p:tgtEl>
                                        <p:attrNameLst>
                                          <p:attrName>style.visibility</p:attrName>
                                        </p:attrNameLst>
                                      </p:cBhvr>
                                      <p:to>
                                        <p:strVal val="visible"/>
                                      </p:to>
                                    </p:set>
                                    <p:animEffect filter="fade" transition="in">
                                      <p:cBhvr>
                                        <p:cTn dur="1000"/>
                                        <p:tgtEl>
                                          <p:spTgt spid="122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53"/>
          <p:cNvSpPr txBox="1"/>
          <p:nvPr>
            <p:ph type="title"/>
          </p:nvPr>
        </p:nvSpPr>
        <p:spPr>
          <a:xfrm>
            <a:off x="2547750" y="5102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500">
                <a:solidFill>
                  <a:srgbClr val="FF0000"/>
                </a:solidFill>
              </a:rPr>
              <a:t>What Is Binding ?</a:t>
            </a:r>
            <a:endParaRPr sz="3500">
              <a:solidFill>
                <a:srgbClr val="FF0000"/>
              </a:solidFill>
            </a:endParaRPr>
          </a:p>
        </p:txBody>
      </p:sp>
      <p:sp>
        <p:nvSpPr>
          <p:cNvPr id="1235" name="Google Shape;1235;p153"/>
          <p:cNvSpPr txBox="1"/>
          <p:nvPr/>
        </p:nvSpPr>
        <p:spPr>
          <a:xfrm>
            <a:off x="1417800" y="1509875"/>
            <a:ext cx="64983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The word binding is the mechanism using the compiler decides that which function call which function body will get executed.</a:t>
            </a:r>
            <a:endParaRPr sz="18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1000"/>
                                        <p:tgtEl>
                                          <p:spTgt spid="1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54"/>
          <p:cNvSpPr txBox="1"/>
          <p:nvPr>
            <p:ph type="title"/>
          </p:nvPr>
        </p:nvSpPr>
        <p:spPr>
          <a:xfrm>
            <a:off x="1785750" y="5864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a:solidFill>
                  <a:srgbClr val="FF0000"/>
                </a:solidFill>
              </a:rPr>
              <a:t>In Java we have 2 types of binding </a:t>
            </a:r>
            <a:endParaRPr>
              <a:solidFill>
                <a:srgbClr val="FF0000"/>
              </a:solidFill>
            </a:endParaRPr>
          </a:p>
        </p:txBody>
      </p:sp>
      <p:sp>
        <p:nvSpPr>
          <p:cNvPr id="1241" name="Google Shape;1241;p154"/>
          <p:cNvSpPr txBox="1"/>
          <p:nvPr/>
        </p:nvSpPr>
        <p:spPr>
          <a:xfrm>
            <a:off x="1398100" y="1807075"/>
            <a:ext cx="65643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Mono Medium"/>
              <a:buAutoNum type="alphaLcPeriod"/>
            </a:pPr>
            <a:r>
              <a:rPr lang="en" sz="1800">
                <a:solidFill>
                  <a:srgbClr val="FF00FF"/>
                </a:solidFill>
                <a:latin typeface="Roboto Mono Medium"/>
                <a:ea typeface="Roboto Mono Medium"/>
                <a:cs typeface="Roboto Mono Medium"/>
                <a:sym typeface="Roboto Mono Medium"/>
              </a:rPr>
              <a:t>Early binding</a:t>
            </a:r>
            <a:r>
              <a:rPr lang="en" sz="1800">
                <a:latin typeface="Roboto Mono Medium"/>
                <a:ea typeface="Roboto Mono Medium"/>
                <a:cs typeface="Roboto Mono Medium"/>
                <a:sym typeface="Roboto Mono Medium"/>
              </a:rPr>
              <a:t> Or Compile time binding or static binding </a:t>
            </a:r>
            <a:endParaRPr sz="1800">
              <a:latin typeface="Roboto Mono Medium"/>
              <a:ea typeface="Roboto Mono Medium"/>
              <a:cs typeface="Roboto Mono Medium"/>
              <a:sym typeface="Roboto Mono Medium"/>
            </a:endParaRPr>
          </a:p>
          <a:p>
            <a:pPr indent="0" lvl="0" marL="0" rtl="0" algn="l">
              <a:spcBef>
                <a:spcPts val="0"/>
              </a:spcBef>
              <a:spcAft>
                <a:spcPts val="0"/>
              </a:spcAft>
              <a:buNone/>
            </a:pPr>
            <a:r>
              <a:t/>
            </a:r>
            <a:endParaRPr sz="1800">
              <a:latin typeface="Roboto Mono Medium"/>
              <a:ea typeface="Roboto Mono Medium"/>
              <a:cs typeface="Roboto Mono Medium"/>
              <a:sym typeface="Roboto Mono Medium"/>
            </a:endParaRPr>
          </a:p>
          <a:p>
            <a:pPr indent="0" lvl="0" marL="0" rtl="0" algn="l">
              <a:spcBef>
                <a:spcPts val="0"/>
              </a:spcBef>
              <a:spcAft>
                <a:spcPts val="0"/>
              </a:spcAft>
              <a:buNone/>
            </a:pPr>
            <a:r>
              <a:t/>
            </a:r>
            <a:endParaRPr sz="1800">
              <a:latin typeface="Roboto Mono Medium"/>
              <a:ea typeface="Roboto Mono Medium"/>
              <a:cs typeface="Roboto Mono Medium"/>
              <a:sym typeface="Roboto Mono Medium"/>
            </a:endParaRPr>
          </a:p>
          <a:p>
            <a:pPr indent="-304800" lvl="0" marL="457200" rtl="0" algn="l">
              <a:spcBef>
                <a:spcPts val="0"/>
              </a:spcBef>
              <a:spcAft>
                <a:spcPts val="0"/>
              </a:spcAft>
              <a:buSzPts val="1200"/>
              <a:buFont typeface="Roboto Mono Medium"/>
              <a:buAutoNum type="alphaLcPeriod"/>
            </a:pPr>
            <a:r>
              <a:rPr lang="en" sz="1800">
                <a:solidFill>
                  <a:srgbClr val="FF00FF"/>
                </a:solidFill>
                <a:latin typeface="Roboto Mono Medium"/>
                <a:ea typeface="Roboto Mono Medium"/>
                <a:cs typeface="Roboto Mono Medium"/>
                <a:sym typeface="Roboto Mono Medium"/>
              </a:rPr>
              <a:t>Late binding</a:t>
            </a:r>
            <a:r>
              <a:rPr lang="en" sz="1800">
                <a:latin typeface="Roboto Mono Medium"/>
                <a:ea typeface="Roboto Mono Medium"/>
                <a:cs typeface="Roboto Mono Medium"/>
                <a:sym typeface="Roboto Mono Medium"/>
              </a:rPr>
              <a:t> or runtime binding or dynamic binding </a:t>
            </a:r>
            <a:endParaRPr sz="18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xEl>
                                              <p:pRg end="0" st="0"/>
                                            </p:txEl>
                                          </p:spTgt>
                                        </p:tgtEl>
                                        <p:attrNameLst>
                                          <p:attrName>style.visibility</p:attrName>
                                        </p:attrNameLst>
                                      </p:cBhvr>
                                      <p:to>
                                        <p:strVal val="visible"/>
                                      </p:to>
                                    </p:set>
                                    <p:animEffect filter="fade" transition="in">
                                      <p:cBhvr>
                                        <p:cTn dur="1000"/>
                                        <p:tgtEl>
                                          <p:spTgt spid="12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xEl>
                                              <p:pRg end="1" st="1"/>
                                            </p:txEl>
                                          </p:spTgt>
                                        </p:tgtEl>
                                        <p:attrNameLst>
                                          <p:attrName>style.visibility</p:attrName>
                                        </p:attrNameLst>
                                      </p:cBhvr>
                                      <p:to>
                                        <p:strVal val="visible"/>
                                      </p:to>
                                    </p:set>
                                    <p:animEffect filter="fade" transition="in">
                                      <p:cBhvr>
                                        <p:cTn dur="1000"/>
                                        <p:tgtEl>
                                          <p:spTgt spid="12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xEl>
                                              <p:pRg end="2" st="2"/>
                                            </p:txEl>
                                          </p:spTgt>
                                        </p:tgtEl>
                                        <p:attrNameLst>
                                          <p:attrName>style.visibility</p:attrName>
                                        </p:attrNameLst>
                                      </p:cBhvr>
                                      <p:to>
                                        <p:strVal val="visible"/>
                                      </p:to>
                                    </p:set>
                                    <p:animEffect filter="fade" transition="in">
                                      <p:cBhvr>
                                        <p:cTn dur="1000"/>
                                        <p:tgtEl>
                                          <p:spTgt spid="12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xEl>
                                              <p:pRg end="3" st="3"/>
                                            </p:txEl>
                                          </p:spTgt>
                                        </p:tgtEl>
                                        <p:attrNameLst>
                                          <p:attrName>style.visibility</p:attrName>
                                        </p:attrNameLst>
                                      </p:cBhvr>
                                      <p:to>
                                        <p:strVal val="visible"/>
                                      </p:to>
                                    </p:set>
                                    <p:animEffect filter="fade" transition="in">
                                      <p:cBhvr>
                                        <p:cTn dur="1000"/>
                                        <p:tgtEl>
                                          <p:spTgt spid="124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55"/>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247" name="Google Shape;1247;p155"/>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Part-19</a:t>
            </a:r>
            <a:endParaRPr sz="4500"/>
          </a:p>
        </p:txBody>
      </p:sp>
      <p:pic>
        <p:nvPicPr>
          <p:cNvPr id="1248" name="Google Shape;1248;p155"/>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249" name="Google Shape;1249;p155"/>
          <p:cNvPicPr preferRelativeResize="0"/>
          <p:nvPr/>
        </p:nvPicPr>
        <p:blipFill rotWithShape="1">
          <a:blip r:embed="rId4">
            <a:alphaModFix/>
          </a:blip>
          <a:srcRect b="21025" l="0" r="8892" t="16970"/>
          <a:stretch/>
        </p:blipFill>
        <p:spPr>
          <a:xfrm rot="10800000">
            <a:off x="833700" y="1449725"/>
            <a:ext cx="2036850" cy="1060400"/>
          </a:xfrm>
          <a:prstGeom prst="rect">
            <a:avLst/>
          </a:prstGeom>
          <a:noFill/>
          <a:ln>
            <a:noFill/>
          </a:ln>
        </p:spPr>
      </p:pic>
      <p:sp>
        <p:nvSpPr>
          <p:cNvPr id="1250" name="Google Shape;1250;p155"/>
          <p:cNvSpPr txBox="1"/>
          <p:nvPr>
            <p:ph idx="1" type="subTitle"/>
          </p:nvPr>
        </p:nvSpPr>
        <p:spPr>
          <a:xfrm>
            <a:off x="1122975" y="1690600"/>
            <a:ext cx="1458300" cy="42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chemeClr val="dk1"/>
                </a:solidFill>
                <a:latin typeface="Roboto Mono"/>
                <a:ea typeface="Roboto Mono"/>
                <a:cs typeface="Roboto Mono"/>
                <a:sym typeface="Roboto Mono"/>
              </a:rPr>
              <a:t>Types of Binding</a:t>
            </a:r>
            <a:endParaRPr b="1" sz="1400">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56"/>
          <p:cNvSpPr txBox="1"/>
          <p:nvPr>
            <p:ph type="title"/>
          </p:nvPr>
        </p:nvSpPr>
        <p:spPr>
          <a:xfrm>
            <a:off x="3157350" y="5102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500">
                <a:solidFill>
                  <a:srgbClr val="FF0000"/>
                </a:solidFill>
              </a:rPr>
              <a:t>Early Binding</a:t>
            </a:r>
            <a:endParaRPr sz="3500">
              <a:solidFill>
                <a:srgbClr val="FF0000"/>
              </a:solidFill>
            </a:endParaRPr>
          </a:p>
        </p:txBody>
      </p:sp>
      <p:sp>
        <p:nvSpPr>
          <p:cNvPr id="1256" name="Google Shape;1256;p156"/>
          <p:cNvSpPr txBox="1"/>
          <p:nvPr/>
        </p:nvSpPr>
        <p:spPr>
          <a:xfrm>
            <a:off x="1417800" y="1509875"/>
            <a:ext cx="67206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If the method being called is a static method, then java selects the method by looking at the (class) of the reference used in the call and not the type of object to which the reference is pointing.</a:t>
            </a:r>
            <a:endParaRPr sz="1800">
              <a:latin typeface="Roboto Mono Medium"/>
              <a:ea typeface="Roboto Mono Medium"/>
              <a:cs typeface="Roboto Mono Medium"/>
              <a:sym typeface="Roboto Mono Medium"/>
            </a:endParaRPr>
          </a:p>
          <a:p>
            <a:pPr indent="0" lvl="0" marL="0" rtl="0" algn="l">
              <a:spcBef>
                <a:spcPts val="0"/>
              </a:spcBef>
              <a:spcAft>
                <a:spcPts val="0"/>
              </a:spcAft>
              <a:buNone/>
            </a:pPr>
            <a:r>
              <a:t/>
            </a:r>
            <a:endParaRPr sz="18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57"/>
          <p:cNvPicPr preferRelativeResize="0"/>
          <p:nvPr/>
        </p:nvPicPr>
        <p:blipFill>
          <a:blip r:embed="rId3">
            <a:alphaModFix/>
          </a:blip>
          <a:stretch>
            <a:fillRect/>
          </a:stretch>
        </p:blipFill>
        <p:spPr>
          <a:xfrm rot="-2">
            <a:off x="5006800" y="160601"/>
            <a:ext cx="3366051" cy="1047449"/>
          </a:xfrm>
          <a:prstGeom prst="rect">
            <a:avLst/>
          </a:prstGeom>
          <a:noFill/>
          <a:ln>
            <a:noFill/>
          </a:ln>
          <a:effectLst>
            <a:outerShdw blurRad="57150" rotWithShape="0" algn="bl" dir="5400000" dist="19050">
              <a:srgbClr val="000000">
                <a:alpha val="50000"/>
              </a:srgbClr>
            </a:outerShdw>
          </a:effectLst>
        </p:spPr>
      </p:pic>
      <p:grpSp>
        <p:nvGrpSpPr>
          <p:cNvPr id="1262" name="Google Shape;1262;p157"/>
          <p:cNvGrpSpPr/>
          <p:nvPr/>
        </p:nvGrpSpPr>
        <p:grpSpPr>
          <a:xfrm rot="913793">
            <a:off x="7494587" y="770495"/>
            <a:ext cx="272896" cy="434101"/>
            <a:chOff x="1312450" y="4093350"/>
            <a:chExt cx="685350" cy="1090200"/>
          </a:xfrm>
        </p:grpSpPr>
        <p:sp>
          <p:nvSpPr>
            <p:cNvPr id="1263" name="Google Shape;1263;p157"/>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57"/>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57"/>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57"/>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157"/>
          <p:cNvSpPr txBox="1"/>
          <p:nvPr>
            <p:ph idx="4294967295" type="body"/>
          </p:nvPr>
        </p:nvSpPr>
        <p:spPr>
          <a:xfrm>
            <a:off x="4846300" y="1691700"/>
            <a:ext cx="3759300" cy="2911500"/>
          </a:xfrm>
          <a:prstGeom prst="rect">
            <a:avLst/>
          </a:prstGeom>
          <a:solidFill>
            <a:srgbClr val="2B2B2B"/>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public class UseShape</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public static void main(String[] args)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Parent p = new Child</a:t>
            </a: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p.show();</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7832"/>
              </a:solidFill>
              <a:highlight>
                <a:srgbClr val="2B2B2B"/>
              </a:highlight>
              <a:latin typeface="Consolas"/>
              <a:ea typeface="Consolas"/>
              <a:cs typeface="Consolas"/>
              <a:sym typeface="Consolas"/>
            </a:endParaRPr>
          </a:p>
        </p:txBody>
      </p:sp>
      <p:sp>
        <p:nvSpPr>
          <p:cNvPr id="1268" name="Google Shape;1268;p157"/>
          <p:cNvSpPr txBox="1"/>
          <p:nvPr>
            <p:ph idx="4294967295" type="body"/>
          </p:nvPr>
        </p:nvSpPr>
        <p:spPr>
          <a:xfrm>
            <a:off x="463900" y="866138"/>
            <a:ext cx="3838200" cy="38115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Parent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p</a:t>
            </a:r>
            <a:r>
              <a:rPr lang="en" sz="1100">
                <a:solidFill>
                  <a:srgbClr val="00FF00"/>
                </a:solidFill>
                <a:highlight>
                  <a:srgbClr val="2B2B2B"/>
                </a:highlight>
                <a:latin typeface="Courier New"/>
                <a:ea typeface="Courier New"/>
                <a:cs typeface="Courier New"/>
                <a:sym typeface="Courier New"/>
              </a:rPr>
              <a:t>ublic static void show()</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Child extends Parent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p</a:t>
            </a:r>
            <a:r>
              <a:rPr lang="en" sz="1100">
                <a:solidFill>
                  <a:srgbClr val="00FF00"/>
                </a:solidFill>
                <a:highlight>
                  <a:srgbClr val="2B2B2B"/>
                </a:highlight>
                <a:latin typeface="Courier New"/>
                <a:ea typeface="Courier New"/>
                <a:cs typeface="Courier New"/>
                <a:sym typeface="Courier New"/>
              </a:rPr>
              <a:t>ublic static void show()</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p:txBody>
      </p:sp>
      <p:sp>
        <p:nvSpPr>
          <p:cNvPr id="1269" name="Google Shape;1269;p157"/>
          <p:cNvSpPr txBox="1"/>
          <p:nvPr>
            <p:ph idx="2" type="title"/>
          </p:nvPr>
        </p:nvSpPr>
        <p:spPr>
          <a:xfrm>
            <a:off x="589950" y="465863"/>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1270" name="Google Shape;1270;p157"/>
          <p:cNvSpPr txBox="1"/>
          <p:nvPr>
            <p:ph idx="2" type="title"/>
          </p:nvPr>
        </p:nvSpPr>
        <p:spPr>
          <a:xfrm>
            <a:off x="4934600" y="1232825"/>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1271" name="Google Shape;1271;p157"/>
          <p:cNvSpPr txBox="1"/>
          <p:nvPr>
            <p:ph idx="8" type="title"/>
          </p:nvPr>
        </p:nvSpPr>
        <p:spPr>
          <a:xfrm>
            <a:off x="5235400" y="209675"/>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
        <p:nvSpPr>
          <p:cNvPr id="1272" name="Google Shape;1272;p157"/>
          <p:cNvSpPr/>
          <p:nvPr/>
        </p:nvSpPr>
        <p:spPr>
          <a:xfrm>
            <a:off x="2044998" y="3061202"/>
            <a:ext cx="2436000" cy="1202400"/>
          </a:xfrm>
          <a:prstGeom prst="wedgeEllipseCallout">
            <a:avLst>
              <a:gd fmla="val 104365" name="adj1"/>
              <a:gd fmla="val -45027"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Which method will execute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0"/>
                                        <p:tgtEl>
                                          <p:spTgt spid="1268"/>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1000"/>
                                        <p:tgtEl>
                                          <p:spTgt spid="1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58"/>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500">
                <a:solidFill>
                  <a:srgbClr val="FF0000"/>
                </a:solidFill>
              </a:rPr>
              <a:t>Late Binding</a:t>
            </a:r>
            <a:endParaRPr sz="3500">
              <a:solidFill>
                <a:srgbClr val="FF0000"/>
              </a:solidFill>
            </a:endParaRPr>
          </a:p>
        </p:txBody>
      </p:sp>
      <p:sp>
        <p:nvSpPr>
          <p:cNvPr id="1278" name="Google Shape;1278;p158"/>
          <p:cNvSpPr txBox="1"/>
          <p:nvPr/>
        </p:nvSpPr>
        <p:spPr>
          <a:xfrm>
            <a:off x="1341600" y="1509875"/>
            <a:ext cx="68193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If the method being called is a non-static method i.e instance method, then Java selects the method by considering the type of object, pointed by the reference and not considering the type of reference itself</a:t>
            </a:r>
            <a:endParaRPr sz="18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pic>
        <p:nvPicPr>
          <p:cNvPr id="1283" name="Google Shape;1283;p159"/>
          <p:cNvPicPr preferRelativeResize="0"/>
          <p:nvPr/>
        </p:nvPicPr>
        <p:blipFill>
          <a:blip r:embed="rId3">
            <a:alphaModFix/>
          </a:blip>
          <a:stretch>
            <a:fillRect/>
          </a:stretch>
        </p:blipFill>
        <p:spPr>
          <a:xfrm rot="-2">
            <a:off x="5006800" y="160601"/>
            <a:ext cx="3366051" cy="1047449"/>
          </a:xfrm>
          <a:prstGeom prst="rect">
            <a:avLst/>
          </a:prstGeom>
          <a:noFill/>
          <a:ln>
            <a:noFill/>
          </a:ln>
          <a:effectLst>
            <a:outerShdw blurRad="57150" rotWithShape="0" algn="bl" dir="5400000" dist="19050">
              <a:srgbClr val="000000">
                <a:alpha val="50000"/>
              </a:srgbClr>
            </a:outerShdw>
          </a:effectLst>
        </p:spPr>
      </p:pic>
      <p:grpSp>
        <p:nvGrpSpPr>
          <p:cNvPr id="1284" name="Google Shape;1284;p159"/>
          <p:cNvGrpSpPr/>
          <p:nvPr/>
        </p:nvGrpSpPr>
        <p:grpSpPr>
          <a:xfrm rot="913793">
            <a:off x="7494587" y="770495"/>
            <a:ext cx="272896" cy="434101"/>
            <a:chOff x="1312450" y="4093350"/>
            <a:chExt cx="685350" cy="1090200"/>
          </a:xfrm>
        </p:grpSpPr>
        <p:sp>
          <p:nvSpPr>
            <p:cNvPr id="1285" name="Google Shape;1285;p159"/>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59"/>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59"/>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59"/>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159"/>
          <p:cNvSpPr txBox="1"/>
          <p:nvPr>
            <p:ph idx="4294967295" type="body"/>
          </p:nvPr>
        </p:nvSpPr>
        <p:spPr>
          <a:xfrm>
            <a:off x="4846300" y="1691700"/>
            <a:ext cx="3759300" cy="2911500"/>
          </a:xfrm>
          <a:prstGeom prst="rect">
            <a:avLst/>
          </a:prstGeom>
          <a:solidFill>
            <a:srgbClr val="2B2B2B"/>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public class UseShape</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public static void main(String[] args)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Parent</a:t>
            </a:r>
            <a:r>
              <a:rPr lang="en" sz="1100">
                <a:solidFill>
                  <a:srgbClr val="00FF00"/>
                </a:solidFill>
                <a:highlight>
                  <a:srgbClr val="2B2B2B"/>
                </a:highlight>
                <a:latin typeface="Courier New"/>
                <a:ea typeface="Courier New"/>
                <a:cs typeface="Courier New"/>
                <a:sym typeface="Courier New"/>
              </a:rPr>
              <a:t> p=new Child();</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p.show();</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7832"/>
              </a:solidFill>
              <a:highlight>
                <a:srgbClr val="2B2B2B"/>
              </a:highlight>
              <a:latin typeface="Consolas"/>
              <a:ea typeface="Consolas"/>
              <a:cs typeface="Consolas"/>
              <a:sym typeface="Consolas"/>
            </a:endParaRPr>
          </a:p>
        </p:txBody>
      </p:sp>
      <p:sp>
        <p:nvSpPr>
          <p:cNvPr id="1290" name="Google Shape;1290;p159"/>
          <p:cNvSpPr txBox="1"/>
          <p:nvPr>
            <p:ph idx="4294967295" type="body"/>
          </p:nvPr>
        </p:nvSpPr>
        <p:spPr>
          <a:xfrm>
            <a:off x="463900" y="866138"/>
            <a:ext cx="3838200" cy="38115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Parent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a:t>
            </a:r>
            <a:r>
              <a:rPr lang="en" sz="1100">
                <a:solidFill>
                  <a:srgbClr val="00FF00"/>
                </a:solidFill>
                <a:highlight>
                  <a:srgbClr val="2B2B2B"/>
                </a:highlight>
                <a:latin typeface="Courier New"/>
                <a:ea typeface="Courier New"/>
                <a:cs typeface="Courier New"/>
                <a:sym typeface="Courier New"/>
              </a:rPr>
              <a:t>ublic</a:t>
            </a:r>
            <a:r>
              <a:rPr lang="en" sz="1100">
                <a:solidFill>
                  <a:srgbClr val="00FF00"/>
                </a:solidFill>
                <a:highlight>
                  <a:srgbClr val="2B2B2B"/>
                </a:highlight>
                <a:latin typeface="Courier New"/>
                <a:ea typeface="Courier New"/>
                <a:cs typeface="Courier New"/>
                <a:sym typeface="Courier New"/>
              </a:rPr>
              <a:t> void show()</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Child extends Parent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public void show()</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p:txBody>
      </p:sp>
      <p:sp>
        <p:nvSpPr>
          <p:cNvPr id="1291" name="Google Shape;1291;p159"/>
          <p:cNvSpPr txBox="1"/>
          <p:nvPr>
            <p:ph idx="2" type="title"/>
          </p:nvPr>
        </p:nvSpPr>
        <p:spPr>
          <a:xfrm>
            <a:off x="589950" y="465863"/>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1292" name="Google Shape;1292;p159"/>
          <p:cNvSpPr txBox="1"/>
          <p:nvPr>
            <p:ph idx="2" type="title"/>
          </p:nvPr>
        </p:nvSpPr>
        <p:spPr>
          <a:xfrm>
            <a:off x="4934600" y="1232825"/>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1293" name="Google Shape;1293;p159"/>
          <p:cNvSpPr txBox="1"/>
          <p:nvPr>
            <p:ph idx="8" type="title"/>
          </p:nvPr>
        </p:nvSpPr>
        <p:spPr>
          <a:xfrm>
            <a:off x="5235400" y="209675"/>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
        <p:nvSpPr>
          <p:cNvPr id="1294" name="Google Shape;1294;p159"/>
          <p:cNvSpPr/>
          <p:nvPr/>
        </p:nvSpPr>
        <p:spPr>
          <a:xfrm>
            <a:off x="1598825" y="3061200"/>
            <a:ext cx="2622000" cy="1437900"/>
          </a:xfrm>
          <a:prstGeom prst="wedgeEllipseCallout">
            <a:avLst>
              <a:gd fmla="val 104365" name="adj1"/>
              <a:gd fmla="val -45027"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Which method will execute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0"/>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300" name="Google Shape;1300;p160"/>
          <p:cNvSpPr txBox="1"/>
          <p:nvPr>
            <p:ph idx="2" type="title"/>
          </p:nvPr>
        </p:nvSpPr>
        <p:spPr>
          <a:xfrm>
            <a:off x="3359600" y="1590100"/>
            <a:ext cx="2236200" cy="8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Part-21</a:t>
            </a:r>
            <a:endParaRPr sz="4500"/>
          </a:p>
        </p:txBody>
      </p:sp>
      <p:pic>
        <p:nvPicPr>
          <p:cNvPr id="1301" name="Google Shape;1301;p160"/>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302" name="Google Shape;1302;p160"/>
          <p:cNvPicPr preferRelativeResize="0"/>
          <p:nvPr/>
        </p:nvPicPr>
        <p:blipFill rotWithShape="1">
          <a:blip r:embed="rId4">
            <a:alphaModFix/>
          </a:blip>
          <a:srcRect b="21025" l="0" r="8892" t="16970"/>
          <a:stretch/>
        </p:blipFill>
        <p:spPr>
          <a:xfrm rot="10800000">
            <a:off x="833700" y="1225600"/>
            <a:ext cx="2036850" cy="959550"/>
          </a:xfrm>
          <a:prstGeom prst="rect">
            <a:avLst/>
          </a:prstGeom>
          <a:noFill/>
          <a:ln>
            <a:noFill/>
          </a:ln>
        </p:spPr>
      </p:pic>
      <p:sp>
        <p:nvSpPr>
          <p:cNvPr id="1303" name="Google Shape;1303;p160"/>
          <p:cNvSpPr txBox="1"/>
          <p:nvPr>
            <p:ph idx="1" type="subTitle"/>
          </p:nvPr>
        </p:nvSpPr>
        <p:spPr>
          <a:xfrm>
            <a:off x="1096650" y="1447000"/>
            <a:ext cx="1458300" cy="588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dk1"/>
                </a:solidFill>
                <a:latin typeface="Roboto Mono"/>
                <a:ea typeface="Roboto Mono"/>
                <a:cs typeface="Roboto Mono"/>
                <a:sym typeface="Roboto Mono"/>
              </a:rPr>
              <a:t>Abstract</a:t>
            </a:r>
            <a:endParaRPr b="1" sz="11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100">
                <a:solidFill>
                  <a:schemeClr val="dk1"/>
                </a:solidFill>
                <a:latin typeface="Roboto Mono"/>
                <a:ea typeface="Roboto Mono"/>
                <a:cs typeface="Roboto Mono"/>
                <a:sym typeface="Roboto Mono"/>
              </a:rPr>
              <a:t>Method &amp; class</a:t>
            </a:r>
            <a:endParaRPr b="1" sz="11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b="1" sz="1400">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61"/>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Find The Problem In This Code</a:t>
            </a:r>
            <a:r>
              <a:rPr b="0" lang="en" sz="2600">
                <a:solidFill>
                  <a:srgbClr val="FF0000"/>
                </a:solidFill>
              </a:rPr>
              <a:t>?</a:t>
            </a:r>
            <a:endParaRPr sz="2600">
              <a:solidFill>
                <a:srgbClr val="FF0000"/>
              </a:solidFill>
            </a:endParaRPr>
          </a:p>
        </p:txBody>
      </p:sp>
      <p:sp>
        <p:nvSpPr>
          <p:cNvPr id="1309" name="Google Shape;1309;p161"/>
          <p:cNvSpPr txBox="1"/>
          <p:nvPr/>
        </p:nvSpPr>
        <p:spPr>
          <a:xfrm>
            <a:off x="1404750" y="3157950"/>
            <a:ext cx="6986100" cy="1493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Mono Medium"/>
              <a:buChar char="➔"/>
            </a:pPr>
            <a:r>
              <a:rPr lang="en" sz="1700">
                <a:latin typeface="Roboto Mono Medium"/>
                <a:ea typeface="Roboto Mono Medium"/>
                <a:cs typeface="Roboto Mono Medium"/>
                <a:sym typeface="Roboto Mono Medium"/>
              </a:rPr>
              <a:t>The problem with the code is that we have left the body of the method </a:t>
            </a:r>
            <a:r>
              <a:rPr lang="en" sz="1700">
                <a:solidFill>
                  <a:srgbClr val="0000FF"/>
                </a:solidFill>
                <a:latin typeface="Roboto Mono Medium"/>
                <a:ea typeface="Roboto Mono Medium"/>
                <a:cs typeface="Roboto Mono Medium"/>
                <a:sym typeface="Roboto Mono Medium"/>
              </a:rPr>
              <a:t>greetings()</a:t>
            </a:r>
            <a:r>
              <a:rPr lang="en" sz="1700">
                <a:latin typeface="Roboto Mono Medium"/>
                <a:ea typeface="Roboto Mono Medium"/>
                <a:cs typeface="Roboto Mono Medium"/>
                <a:sym typeface="Roboto Mono Medium"/>
              </a:rPr>
              <a:t> empty</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304800" lvl="0" marL="457200" rtl="0" algn="l">
              <a:spcBef>
                <a:spcPts val="0"/>
              </a:spcBef>
              <a:spcAft>
                <a:spcPts val="0"/>
              </a:spcAft>
              <a:buSzPts val="1200"/>
              <a:buFont typeface="Roboto Mono Medium"/>
              <a:buChar char="➔"/>
            </a:pPr>
            <a:r>
              <a:rPr lang="en" sz="1700">
                <a:latin typeface="Roboto Mono Medium"/>
                <a:ea typeface="Roboto Mono Medium"/>
                <a:cs typeface="Roboto Mono Medium"/>
                <a:sym typeface="Roboto Mono Medium"/>
              </a:rPr>
              <a:t>This is because we don’t have any suitable logic for the </a:t>
            </a:r>
            <a:r>
              <a:rPr lang="en" sz="1700">
                <a:latin typeface="Roboto Mono Medium"/>
                <a:ea typeface="Roboto Mono Medium"/>
                <a:cs typeface="Roboto Mono Medium"/>
                <a:sym typeface="Roboto Mono Medium"/>
              </a:rPr>
              <a:t>method</a:t>
            </a:r>
            <a:r>
              <a:rPr lang="en" sz="1700">
                <a:latin typeface="Roboto Mono Medium"/>
                <a:ea typeface="Roboto Mono Medium"/>
                <a:cs typeface="Roboto Mono Medium"/>
                <a:sym typeface="Roboto Mono Medium"/>
              </a:rPr>
              <a:t> </a:t>
            </a:r>
            <a:r>
              <a:rPr lang="en" sz="1700">
                <a:solidFill>
                  <a:srgbClr val="0000FF"/>
                </a:solidFill>
                <a:latin typeface="Roboto Mono Medium"/>
                <a:ea typeface="Roboto Mono Medium"/>
                <a:cs typeface="Roboto Mono Medium"/>
                <a:sym typeface="Roboto Mono Medium"/>
              </a:rPr>
              <a:t>greetings()</a:t>
            </a:r>
            <a:r>
              <a:rPr lang="en" sz="1700">
                <a:latin typeface="Roboto Mono Medium"/>
                <a:ea typeface="Roboto Mono Medium"/>
                <a:cs typeface="Roboto Mono Medium"/>
                <a:sym typeface="Roboto Mono Medium"/>
              </a:rPr>
              <a:t> in the class Language</a:t>
            </a:r>
            <a:endParaRPr sz="1700">
              <a:latin typeface="Roboto Mono Medium"/>
              <a:ea typeface="Roboto Mono Medium"/>
              <a:cs typeface="Roboto Mono Medium"/>
              <a:sym typeface="Roboto Mono Medium"/>
            </a:endParaRPr>
          </a:p>
        </p:txBody>
      </p:sp>
      <p:sp>
        <p:nvSpPr>
          <p:cNvPr id="1310" name="Google Shape;1310;p161"/>
          <p:cNvSpPr txBox="1"/>
          <p:nvPr/>
        </p:nvSpPr>
        <p:spPr>
          <a:xfrm>
            <a:off x="1515075" y="1336450"/>
            <a:ext cx="6334500" cy="14775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Roboto Mono Medium"/>
                <a:ea typeface="Roboto Mono Medium"/>
                <a:cs typeface="Roboto Mono Medium"/>
                <a:sym typeface="Roboto Mono Medium"/>
              </a:rPr>
              <a:t>class Language{</a:t>
            </a:r>
            <a:endParaRPr>
              <a:solidFill>
                <a:srgbClr val="00FF00"/>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a:solidFill>
                <a:srgbClr val="00FF00"/>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FF00"/>
                </a:solidFill>
                <a:latin typeface="Roboto Mono Medium"/>
                <a:ea typeface="Roboto Mono Medium"/>
                <a:cs typeface="Roboto Mono Medium"/>
                <a:sym typeface="Roboto Mono Medium"/>
              </a:rPr>
              <a:t>	public void </a:t>
            </a:r>
            <a:r>
              <a:rPr lang="en">
                <a:solidFill>
                  <a:srgbClr val="FF00FF"/>
                </a:solidFill>
                <a:latin typeface="Roboto Mono Medium"/>
                <a:ea typeface="Roboto Mono Medium"/>
                <a:cs typeface="Roboto Mono Medium"/>
                <a:sym typeface="Roboto Mono Medium"/>
              </a:rPr>
              <a:t>greetings()</a:t>
            </a:r>
            <a:r>
              <a:rPr lang="en">
                <a:solidFill>
                  <a:srgbClr val="00FF00"/>
                </a:solidFill>
                <a:latin typeface="Roboto Mono Medium"/>
                <a:ea typeface="Roboto Mono Medium"/>
                <a:cs typeface="Roboto Mono Medium"/>
                <a:sym typeface="Roboto Mono Medium"/>
              </a:rPr>
              <a:t>{</a:t>
            </a:r>
            <a:endParaRPr>
              <a:solidFill>
                <a:srgbClr val="00FF00"/>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a:solidFill>
                <a:srgbClr val="00FF00"/>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FF00"/>
                </a:solidFill>
                <a:latin typeface="Roboto Mono Medium"/>
                <a:ea typeface="Roboto Mono Medium"/>
                <a:cs typeface="Roboto Mono Medium"/>
                <a:sym typeface="Roboto Mono Medium"/>
              </a:rPr>
              <a:t>   }</a:t>
            </a:r>
            <a:endParaRPr>
              <a:solidFill>
                <a:srgbClr val="00FF00"/>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FF00"/>
                </a:solidFill>
                <a:latin typeface="Roboto Mono Medium"/>
                <a:ea typeface="Roboto Mono Medium"/>
                <a:cs typeface="Roboto Mono Medium"/>
                <a:sym typeface="Roboto Mono Medium"/>
              </a:rPr>
              <a:t>}</a:t>
            </a:r>
            <a:endParaRPr>
              <a:solidFill>
                <a:srgbClr val="00FF00"/>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0" st="0"/>
                                            </p:txEl>
                                          </p:spTgt>
                                        </p:tgtEl>
                                        <p:attrNameLst>
                                          <p:attrName>style.visibility</p:attrName>
                                        </p:attrNameLst>
                                      </p:cBhvr>
                                      <p:to>
                                        <p:strVal val="visible"/>
                                      </p:to>
                                    </p:set>
                                    <p:animEffect filter="fade" transition="in">
                                      <p:cBhvr>
                                        <p:cTn dur="1000"/>
                                        <p:tgtEl>
                                          <p:spTgt spid="1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1" st="1"/>
                                            </p:txEl>
                                          </p:spTgt>
                                        </p:tgtEl>
                                        <p:attrNameLst>
                                          <p:attrName>style.visibility</p:attrName>
                                        </p:attrNameLst>
                                      </p:cBhvr>
                                      <p:to>
                                        <p:strVal val="visible"/>
                                      </p:to>
                                    </p:set>
                                    <p:animEffect filter="fade" transition="in">
                                      <p:cBhvr>
                                        <p:cTn dur="1000"/>
                                        <p:tgtEl>
                                          <p:spTgt spid="1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2" st="2"/>
                                            </p:txEl>
                                          </p:spTgt>
                                        </p:tgtEl>
                                        <p:attrNameLst>
                                          <p:attrName>style.visibility</p:attrName>
                                        </p:attrNameLst>
                                      </p:cBhvr>
                                      <p:to>
                                        <p:strVal val="visible"/>
                                      </p:to>
                                    </p:set>
                                    <p:animEffect filter="fade" transition="in">
                                      <p:cBhvr>
                                        <p:cTn dur="1000"/>
                                        <p:tgtEl>
                                          <p:spTgt spid="13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3"/>
          <p:cNvSpPr txBox="1"/>
          <p:nvPr>
            <p:ph idx="1" type="body"/>
          </p:nvPr>
        </p:nvSpPr>
        <p:spPr>
          <a:xfrm>
            <a:off x="1310975" y="1249427"/>
            <a:ext cx="7024800" cy="30963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accent2"/>
              </a:buClr>
              <a:buSzPts val="1500"/>
              <a:buFont typeface="Concert One"/>
              <a:buAutoNum type="arabicPeriod"/>
            </a:pPr>
            <a:r>
              <a:rPr lang="en" sz="1600"/>
              <a:t>N</a:t>
            </a:r>
            <a:r>
              <a:rPr lang="en" sz="1600"/>
              <a:t>ow to create/represent objects we first have to write all their attributes and methods under a single group. </a:t>
            </a:r>
            <a:endParaRPr sz="1600"/>
          </a:p>
          <a:p>
            <a:pPr indent="0" lvl="0" marL="0" rtl="0" algn="l">
              <a:lnSpc>
                <a:spcPct val="150000"/>
              </a:lnSpc>
              <a:spcBef>
                <a:spcPts val="2000"/>
              </a:spcBef>
              <a:spcAft>
                <a:spcPts val="0"/>
              </a:spcAft>
              <a:buNone/>
            </a:pPr>
            <a:r>
              <a:t/>
            </a:r>
            <a:endParaRPr sz="1600"/>
          </a:p>
          <a:p>
            <a:pPr indent="-323850" lvl="0" marL="457200" rtl="0" algn="l">
              <a:lnSpc>
                <a:spcPct val="150000"/>
              </a:lnSpc>
              <a:spcBef>
                <a:spcPts val="2000"/>
              </a:spcBef>
              <a:spcAft>
                <a:spcPts val="0"/>
              </a:spcAft>
              <a:buClr>
                <a:schemeClr val="accent2"/>
              </a:buClr>
              <a:buSzPts val="1500"/>
              <a:buFont typeface="Concert One"/>
              <a:buAutoNum type="arabicPeriod"/>
            </a:pPr>
            <a:r>
              <a:rPr lang="en" sz="1600"/>
              <a:t>This group is called a class</a:t>
            </a:r>
            <a:endParaRPr sz="1550"/>
          </a:p>
        </p:txBody>
      </p:sp>
      <p:sp>
        <p:nvSpPr>
          <p:cNvPr id="453" name="Google Shape;453;p63"/>
          <p:cNvSpPr txBox="1"/>
          <p:nvPr>
            <p:ph type="title"/>
          </p:nvPr>
        </p:nvSpPr>
        <p:spPr>
          <a:xfrm>
            <a:off x="1433200" y="302349"/>
            <a:ext cx="6251700" cy="79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400">
                <a:solidFill>
                  <a:srgbClr val="B44141"/>
                </a:solidFill>
              </a:rPr>
              <a:t>How to create an object</a:t>
            </a:r>
            <a:r>
              <a:rPr lang="en" sz="2600">
                <a:solidFill>
                  <a:srgbClr val="B44141"/>
                </a:solidFill>
              </a:rPr>
              <a:t>?</a:t>
            </a:r>
            <a:endParaRPr sz="2600">
              <a:solidFill>
                <a:srgbClr val="B4414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xEl>
                                              <p:pRg end="0" st="0"/>
                                            </p:txEl>
                                          </p:spTgt>
                                        </p:tgtEl>
                                        <p:attrNameLst>
                                          <p:attrName>style.visibility</p:attrName>
                                        </p:attrNameLst>
                                      </p:cBhvr>
                                      <p:to>
                                        <p:strVal val="visible"/>
                                      </p:to>
                                    </p:set>
                                    <p:animEffect filter="fade" transition="in">
                                      <p:cBhvr>
                                        <p:cTn dur="1000"/>
                                        <p:tgtEl>
                                          <p:spTgt spid="4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xEl>
                                              <p:pRg end="1" st="1"/>
                                            </p:txEl>
                                          </p:spTgt>
                                        </p:tgtEl>
                                        <p:attrNameLst>
                                          <p:attrName>style.visibility</p:attrName>
                                        </p:attrNameLst>
                                      </p:cBhvr>
                                      <p:to>
                                        <p:strVal val="visible"/>
                                      </p:to>
                                    </p:set>
                                    <p:animEffect filter="fade" transition="in">
                                      <p:cBhvr>
                                        <p:cTn dur="1000"/>
                                        <p:tgtEl>
                                          <p:spTgt spid="4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xEl>
                                              <p:pRg end="2" st="2"/>
                                            </p:txEl>
                                          </p:spTgt>
                                        </p:tgtEl>
                                        <p:attrNameLst>
                                          <p:attrName>style.visibility</p:attrName>
                                        </p:attrNameLst>
                                      </p:cBhvr>
                                      <p:to>
                                        <p:strVal val="visible"/>
                                      </p:to>
                                    </p:set>
                                    <p:animEffect filter="fade" transition="in">
                                      <p:cBhvr>
                                        <p:cTn dur="1000"/>
                                        <p:tgtEl>
                                          <p:spTgt spid="45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62"/>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Can we improve it ?</a:t>
            </a:r>
            <a:endParaRPr sz="2600">
              <a:solidFill>
                <a:srgbClr val="FF0000"/>
              </a:solidFill>
            </a:endParaRPr>
          </a:p>
        </p:txBody>
      </p:sp>
      <p:sp>
        <p:nvSpPr>
          <p:cNvPr id="1316" name="Google Shape;1316;p162"/>
          <p:cNvSpPr txBox="1"/>
          <p:nvPr/>
        </p:nvSpPr>
        <p:spPr>
          <a:xfrm>
            <a:off x="1341600" y="1205075"/>
            <a:ext cx="7117500" cy="1416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Mono Medium"/>
              <a:buChar char="➔"/>
            </a:pPr>
            <a:r>
              <a:rPr lang="en" sz="1600">
                <a:latin typeface="Roboto Mono Medium"/>
                <a:ea typeface="Roboto Mono Medium"/>
                <a:cs typeface="Roboto Mono Medium"/>
                <a:sym typeface="Roboto Mono Medium"/>
              </a:rPr>
              <a:t>Yes we can improve it by removing the body of the method and just declaring it in the class Language</a:t>
            </a:r>
            <a:endParaRPr sz="1600">
              <a:latin typeface="Roboto Mono Medium"/>
              <a:ea typeface="Roboto Mono Medium"/>
              <a:cs typeface="Roboto Mono Medium"/>
              <a:sym typeface="Roboto Mono Medium"/>
            </a:endParaRPr>
          </a:p>
          <a:p>
            <a:pPr indent="0" lvl="0" marL="457200" rtl="0" algn="l">
              <a:spcBef>
                <a:spcPts val="0"/>
              </a:spcBef>
              <a:spcAft>
                <a:spcPts val="0"/>
              </a:spcAft>
              <a:buNone/>
            </a:pPr>
            <a:r>
              <a:rPr lang="en" sz="1600">
                <a:latin typeface="Roboto Mono Medium"/>
                <a:ea typeface="Roboto Mono Medium"/>
                <a:cs typeface="Roboto Mono Medium"/>
                <a:sym typeface="Roboto Mono Medium"/>
              </a:rPr>
              <a:t> </a:t>
            </a:r>
            <a:endParaRPr sz="1600">
              <a:latin typeface="Roboto Mono Medium"/>
              <a:ea typeface="Roboto Mono Medium"/>
              <a:cs typeface="Roboto Mono Medium"/>
              <a:sym typeface="Roboto Mono Medium"/>
            </a:endParaRPr>
          </a:p>
          <a:p>
            <a:pPr indent="-304800" lvl="0" marL="457200" rtl="0" algn="l">
              <a:spcBef>
                <a:spcPts val="0"/>
              </a:spcBef>
              <a:spcAft>
                <a:spcPts val="0"/>
              </a:spcAft>
              <a:buSzPts val="1200"/>
              <a:buFont typeface="Roboto Mono Medium"/>
              <a:buChar char="➔"/>
            </a:pPr>
            <a:r>
              <a:rPr lang="en" sz="1600">
                <a:latin typeface="Roboto Mono Medium"/>
                <a:ea typeface="Roboto Mono Medium"/>
                <a:cs typeface="Roboto Mono Medium"/>
                <a:sym typeface="Roboto Mono Medium"/>
              </a:rPr>
              <a:t>But to do this we must prefix the method as well as the class with the keyword </a:t>
            </a:r>
            <a:r>
              <a:rPr lang="en" sz="1600">
                <a:solidFill>
                  <a:srgbClr val="0000FF"/>
                </a:solidFill>
                <a:latin typeface="Roboto Mono Medium"/>
                <a:ea typeface="Roboto Mono Medium"/>
                <a:cs typeface="Roboto Mono Medium"/>
                <a:sym typeface="Roboto Mono Medium"/>
              </a:rPr>
              <a:t>abstract </a:t>
            </a:r>
            <a:endParaRPr sz="1600">
              <a:solidFill>
                <a:srgbClr val="0000FF"/>
              </a:solidFill>
              <a:latin typeface="Roboto Mono Medium"/>
              <a:ea typeface="Roboto Mono Medium"/>
              <a:cs typeface="Roboto Mono Medium"/>
              <a:sym typeface="Roboto Mono Medium"/>
            </a:endParaRPr>
          </a:p>
        </p:txBody>
      </p:sp>
      <p:sp>
        <p:nvSpPr>
          <p:cNvPr id="1317" name="Google Shape;1317;p162"/>
          <p:cNvSpPr txBox="1"/>
          <p:nvPr/>
        </p:nvSpPr>
        <p:spPr>
          <a:xfrm>
            <a:off x="1788775" y="3306075"/>
            <a:ext cx="6334500" cy="12621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latin typeface="Roboto Mono Medium"/>
                <a:ea typeface="Roboto Mono Medium"/>
                <a:cs typeface="Roboto Mono Medium"/>
                <a:sym typeface="Roboto Mono Medium"/>
              </a:rPr>
              <a:t>abstract </a:t>
            </a:r>
            <a:r>
              <a:rPr lang="en">
                <a:solidFill>
                  <a:srgbClr val="00FF00"/>
                </a:solidFill>
                <a:latin typeface="Roboto Mono Medium"/>
                <a:ea typeface="Roboto Mono Medium"/>
                <a:cs typeface="Roboto Mono Medium"/>
                <a:sym typeface="Roboto Mono Medium"/>
              </a:rPr>
              <a:t>class Language</a:t>
            </a:r>
            <a:endParaRPr>
              <a:solidFill>
                <a:srgbClr val="00FF00"/>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FF00"/>
                </a:solidFill>
                <a:latin typeface="Roboto Mono Medium"/>
                <a:ea typeface="Roboto Mono Medium"/>
                <a:cs typeface="Roboto Mono Medium"/>
                <a:sym typeface="Roboto Mono Medium"/>
              </a:rPr>
              <a:t>{</a:t>
            </a:r>
            <a:endParaRPr>
              <a:solidFill>
                <a:srgbClr val="00FF00"/>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a:solidFill>
                <a:srgbClr val="00FF00"/>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FF00"/>
                </a:solidFill>
                <a:latin typeface="Roboto Mono Medium"/>
                <a:ea typeface="Roboto Mono Medium"/>
                <a:cs typeface="Roboto Mono Medium"/>
                <a:sym typeface="Roboto Mono Medium"/>
              </a:rPr>
              <a:t>	</a:t>
            </a:r>
            <a:r>
              <a:rPr lang="en">
                <a:solidFill>
                  <a:srgbClr val="FF00FF"/>
                </a:solidFill>
                <a:latin typeface="Roboto Mono Medium"/>
                <a:ea typeface="Roboto Mono Medium"/>
                <a:cs typeface="Roboto Mono Medium"/>
                <a:sym typeface="Roboto Mono Medium"/>
              </a:rPr>
              <a:t>abstract </a:t>
            </a:r>
            <a:r>
              <a:rPr lang="en">
                <a:solidFill>
                  <a:srgbClr val="00FF00"/>
                </a:solidFill>
                <a:latin typeface="Roboto Mono Medium"/>
                <a:ea typeface="Roboto Mono Medium"/>
                <a:cs typeface="Roboto Mono Medium"/>
                <a:sym typeface="Roboto Mono Medium"/>
              </a:rPr>
              <a:t>public void greetings();</a:t>
            </a:r>
            <a:endParaRPr>
              <a:solidFill>
                <a:srgbClr val="00FF00"/>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FF00"/>
                </a:solidFill>
                <a:latin typeface="Roboto Mono Medium"/>
                <a:ea typeface="Roboto Mono Medium"/>
                <a:cs typeface="Roboto Mono Medium"/>
                <a:sym typeface="Roboto Mono Medium"/>
              </a:rPr>
              <a:t>}</a:t>
            </a:r>
            <a:endParaRPr>
              <a:solidFill>
                <a:srgbClr val="00FF00"/>
              </a:solidFill>
              <a:latin typeface="Roboto Mono Medium"/>
              <a:ea typeface="Roboto Mono Medium"/>
              <a:cs typeface="Roboto Mono Medium"/>
              <a:sym typeface="Roboto Mono Medium"/>
            </a:endParaRPr>
          </a:p>
        </p:txBody>
      </p:sp>
      <p:sp>
        <p:nvSpPr>
          <p:cNvPr id="1318" name="Google Shape;1318;p162"/>
          <p:cNvSpPr txBox="1"/>
          <p:nvPr/>
        </p:nvSpPr>
        <p:spPr>
          <a:xfrm>
            <a:off x="1386625" y="2763475"/>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For ex:-</a:t>
            </a:r>
            <a:endParaRPr>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0" st="0"/>
                                            </p:txEl>
                                          </p:spTgt>
                                        </p:tgtEl>
                                        <p:attrNameLst>
                                          <p:attrName>style.visibility</p:attrName>
                                        </p:attrNameLst>
                                      </p:cBhvr>
                                      <p:to>
                                        <p:strVal val="visible"/>
                                      </p:to>
                                    </p:set>
                                    <p:animEffect filter="fade" transition="in">
                                      <p:cBhvr>
                                        <p:cTn dur="1000"/>
                                        <p:tgtEl>
                                          <p:spTgt spid="13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1" st="1"/>
                                            </p:txEl>
                                          </p:spTgt>
                                        </p:tgtEl>
                                        <p:attrNameLst>
                                          <p:attrName>style.visibility</p:attrName>
                                        </p:attrNameLst>
                                      </p:cBhvr>
                                      <p:to>
                                        <p:strVal val="visible"/>
                                      </p:to>
                                    </p:set>
                                    <p:animEffect filter="fade" transition="in">
                                      <p:cBhvr>
                                        <p:cTn dur="1000"/>
                                        <p:tgtEl>
                                          <p:spTgt spid="13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2" st="2"/>
                                            </p:txEl>
                                          </p:spTgt>
                                        </p:tgtEl>
                                        <p:attrNameLst>
                                          <p:attrName>style.visibility</p:attrName>
                                        </p:attrNameLst>
                                      </p:cBhvr>
                                      <p:to>
                                        <p:strVal val="visible"/>
                                      </p:to>
                                    </p:set>
                                    <p:animEffect filter="fade" transition="in">
                                      <p:cBhvr>
                                        <p:cTn dur="1000"/>
                                        <p:tgtEl>
                                          <p:spTgt spid="13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par>
                                <p:cTn fill="hold" nodeType="with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63"/>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200">
                <a:solidFill>
                  <a:srgbClr val="FF0000"/>
                </a:solidFill>
              </a:rPr>
              <a:t>When we should declare a method as abstract ?</a:t>
            </a:r>
            <a:endParaRPr sz="2200">
              <a:solidFill>
                <a:srgbClr val="FF0000"/>
              </a:solidFill>
            </a:endParaRPr>
          </a:p>
        </p:txBody>
      </p:sp>
      <p:sp>
        <p:nvSpPr>
          <p:cNvPr id="1324" name="Google Shape;1324;p163"/>
          <p:cNvSpPr txBox="1"/>
          <p:nvPr/>
        </p:nvSpPr>
        <p:spPr>
          <a:xfrm>
            <a:off x="1341600" y="1509875"/>
            <a:ext cx="71175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Mono Medium"/>
              <a:buChar char="➔"/>
            </a:pPr>
            <a:r>
              <a:rPr lang="en" sz="1500">
                <a:latin typeface="Roboto Mono Medium"/>
                <a:ea typeface="Roboto Mono Medium"/>
                <a:cs typeface="Roboto Mono Medium"/>
                <a:sym typeface="Roboto Mono Medium"/>
              </a:rPr>
              <a:t>There are situations when we have a method in </a:t>
            </a:r>
            <a:r>
              <a:rPr lang="en" sz="1500">
                <a:latin typeface="Roboto Mono Medium"/>
                <a:ea typeface="Roboto Mono Medium"/>
                <a:cs typeface="Roboto Mono Medium"/>
                <a:sym typeface="Roboto Mono Medium"/>
              </a:rPr>
              <a:t>super</a:t>
            </a:r>
            <a:r>
              <a:rPr lang="en" sz="1500">
                <a:latin typeface="Roboto Mono Medium"/>
                <a:ea typeface="Roboto Mono Medium"/>
                <a:cs typeface="Roboto Mono Medium"/>
                <a:sym typeface="Roboto Mono Medium"/>
              </a:rPr>
              <a:t> </a:t>
            </a:r>
            <a:r>
              <a:rPr lang="en" sz="1500">
                <a:latin typeface="Roboto Mono Medium"/>
                <a:ea typeface="Roboto Mono Medium"/>
                <a:cs typeface="Roboto Mono Medium"/>
                <a:sym typeface="Roboto Mono Medium"/>
              </a:rPr>
              <a:t>class</a:t>
            </a:r>
            <a:r>
              <a:rPr lang="en" sz="1500">
                <a:latin typeface="Roboto Mono Medium"/>
                <a:ea typeface="Roboto Mono Medium"/>
                <a:cs typeface="Roboto Mono Medium"/>
                <a:sym typeface="Roboto Mono Medium"/>
              </a:rPr>
              <a:t> which cannot be implemented properly due to lack of information in super class. </a:t>
            </a:r>
            <a:endParaRPr sz="15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5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5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500">
              <a:latin typeface="Roboto Mono Medium"/>
              <a:ea typeface="Roboto Mono Medium"/>
              <a:cs typeface="Roboto Mono Medium"/>
              <a:sym typeface="Roboto Mono Medium"/>
            </a:endParaRPr>
          </a:p>
          <a:p>
            <a:pPr indent="-323850" lvl="0" marL="457200" rtl="0" algn="l">
              <a:spcBef>
                <a:spcPts val="0"/>
              </a:spcBef>
              <a:spcAft>
                <a:spcPts val="0"/>
              </a:spcAft>
              <a:buSzPts val="1500"/>
              <a:buFont typeface="Roboto Mono Medium"/>
              <a:buChar char="➔"/>
            </a:pPr>
            <a:r>
              <a:rPr lang="en" sz="1500">
                <a:latin typeface="Roboto Mono Medium"/>
                <a:ea typeface="Roboto Mono Medium"/>
                <a:cs typeface="Roboto Mono Medium"/>
                <a:sym typeface="Roboto Mono Medium"/>
              </a:rPr>
              <a:t>But we need this method for achieving runtime polymorphism and thus in such cases we must declare a method as abstract.</a:t>
            </a:r>
            <a:endParaRPr sz="15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xEl>
                                              <p:pRg end="0" st="0"/>
                                            </p:txEl>
                                          </p:spTgt>
                                        </p:tgtEl>
                                        <p:attrNameLst>
                                          <p:attrName>style.visibility</p:attrName>
                                        </p:attrNameLst>
                                      </p:cBhvr>
                                      <p:to>
                                        <p:strVal val="visible"/>
                                      </p:to>
                                    </p:set>
                                    <p:animEffect filter="fade" transition="in">
                                      <p:cBhvr>
                                        <p:cTn dur="1000"/>
                                        <p:tgtEl>
                                          <p:spTgt spid="13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xEl>
                                              <p:pRg end="1" st="1"/>
                                            </p:txEl>
                                          </p:spTgt>
                                        </p:tgtEl>
                                        <p:attrNameLst>
                                          <p:attrName>style.visibility</p:attrName>
                                        </p:attrNameLst>
                                      </p:cBhvr>
                                      <p:to>
                                        <p:strVal val="visible"/>
                                      </p:to>
                                    </p:set>
                                    <p:animEffect filter="fade" transition="in">
                                      <p:cBhvr>
                                        <p:cTn dur="1000"/>
                                        <p:tgtEl>
                                          <p:spTgt spid="13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xEl>
                                              <p:pRg end="2" st="2"/>
                                            </p:txEl>
                                          </p:spTgt>
                                        </p:tgtEl>
                                        <p:attrNameLst>
                                          <p:attrName>style.visibility</p:attrName>
                                        </p:attrNameLst>
                                      </p:cBhvr>
                                      <p:to>
                                        <p:strVal val="visible"/>
                                      </p:to>
                                    </p:set>
                                    <p:animEffect filter="fade" transition="in">
                                      <p:cBhvr>
                                        <p:cTn dur="1000"/>
                                        <p:tgtEl>
                                          <p:spTgt spid="13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xEl>
                                              <p:pRg end="3" st="3"/>
                                            </p:txEl>
                                          </p:spTgt>
                                        </p:tgtEl>
                                        <p:attrNameLst>
                                          <p:attrName>style.visibility</p:attrName>
                                        </p:attrNameLst>
                                      </p:cBhvr>
                                      <p:to>
                                        <p:strVal val="visible"/>
                                      </p:to>
                                    </p:set>
                                    <p:animEffect filter="fade" transition="in">
                                      <p:cBhvr>
                                        <p:cTn dur="1000"/>
                                        <p:tgtEl>
                                          <p:spTgt spid="13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xEl>
                                              <p:pRg end="4" st="4"/>
                                            </p:txEl>
                                          </p:spTgt>
                                        </p:tgtEl>
                                        <p:attrNameLst>
                                          <p:attrName>style.visibility</p:attrName>
                                        </p:attrNameLst>
                                      </p:cBhvr>
                                      <p:to>
                                        <p:strVal val="visible"/>
                                      </p:to>
                                    </p:set>
                                    <p:animEffect filter="fade" transition="in">
                                      <p:cBhvr>
                                        <p:cTn dur="1000"/>
                                        <p:tgtEl>
                                          <p:spTgt spid="13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64"/>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200">
                <a:solidFill>
                  <a:srgbClr val="FF0000"/>
                </a:solidFill>
              </a:rPr>
              <a:t>For ex:-</a:t>
            </a:r>
            <a:endParaRPr sz="2200">
              <a:solidFill>
                <a:srgbClr val="FF0000"/>
              </a:solidFill>
            </a:endParaRPr>
          </a:p>
        </p:txBody>
      </p:sp>
      <p:sp>
        <p:nvSpPr>
          <p:cNvPr id="1330" name="Google Shape;1330;p164"/>
          <p:cNvSpPr txBox="1"/>
          <p:nvPr/>
        </p:nvSpPr>
        <p:spPr>
          <a:xfrm>
            <a:off x="1341600" y="1509875"/>
            <a:ext cx="7117500" cy="2539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Mono Medium"/>
              <a:buChar char="➔"/>
            </a:pPr>
            <a:r>
              <a:rPr lang="en" sz="1700">
                <a:latin typeface="Roboto Mono Medium"/>
                <a:ea typeface="Roboto Mono Medium"/>
                <a:cs typeface="Roboto Mono Medium"/>
                <a:sym typeface="Roboto Mono Medium"/>
              </a:rPr>
              <a:t>Suppose we have class called Instrument and the class has a method called </a:t>
            </a:r>
            <a:r>
              <a:rPr lang="en" sz="1700">
                <a:solidFill>
                  <a:srgbClr val="9900FF"/>
                </a:solidFill>
                <a:latin typeface="Roboto Mono Medium"/>
                <a:ea typeface="Roboto Mono Medium"/>
                <a:cs typeface="Roboto Mono Medium"/>
                <a:sym typeface="Roboto Mono Medium"/>
              </a:rPr>
              <a:t>sound ()</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304800" lvl="0" marL="457200" rtl="0" algn="l">
              <a:spcBef>
                <a:spcPts val="0"/>
              </a:spcBef>
              <a:spcAft>
                <a:spcPts val="0"/>
              </a:spcAft>
              <a:buSzPts val="1200"/>
              <a:buFont typeface="Roboto Mono Medium"/>
              <a:buChar char="➔"/>
            </a:pPr>
            <a:r>
              <a:rPr lang="en" sz="1700">
                <a:latin typeface="Roboto Mono Medium"/>
                <a:ea typeface="Roboto Mono Medium"/>
                <a:cs typeface="Roboto Mono Medium"/>
                <a:sym typeface="Roboto Mono Medium"/>
              </a:rPr>
              <a:t>What will be the implementation of </a:t>
            </a:r>
            <a:r>
              <a:rPr lang="en" sz="1700">
                <a:solidFill>
                  <a:srgbClr val="9900FF"/>
                </a:solidFill>
                <a:latin typeface="Roboto Mono Medium"/>
                <a:ea typeface="Roboto Mono Medium"/>
                <a:cs typeface="Roboto Mono Medium"/>
                <a:sym typeface="Roboto Mono Medium"/>
              </a:rPr>
              <a:t>sound ()</a:t>
            </a:r>
            <a:r>
              <a:rPr lang="en" sz="1700">
                <a:latin typeface="Roboto Mono Medium"/>
                <a:ea typeface="Roboto Mono Medium"/>
                <a:cs typeface="Roboto Mono Medium"/>
                <a:sym typeface="Roboto Mono Medium"/>
              </a:rPr>
              <a:t> in </a:t>
            </a:r>
            <a:r>
              <a:rPr lang="en" sz="1700">
                <a:latin typeface="Roboto Mono Medium"/>
                <a:ea typeface="Roboto Mono Medium"/>
                <a:cs typeface="Roboto Mono Medium"/>
                <a:sym typeface="Roboto Mono Medium"/>
              </a:rPr>
              <a:t>the</a:t>
            </a:r>
            <a:r>
              <a:rPr lang="en" sz="1700">
                <a:latin typeface="Roboto Mono Medium"/>
                <a:ea typeface="Roboto Mono Medium"/>
                <a:cs typeface="Roboto Mono Medium"/>
                <a:sym typeface="Roboto Mono Medium"/>
              </a:rPr>
              <a:t> Instrument ?</a:t>
            </a:r>
            <a:endParaRPr sz="1700">
              <a:latin typeface="Roboto Mono Medium"/>
              <a:ea typeface="Roboto Mono Medium"/>
              <a:cs typeface="Roboto Mono Medium"/>
              <a:sym typeface="Roboto Mono Medium"/>
            </a:endParaRPr>
          </a:p>
          <a:p>
            <a:pPr indent="0" lvl="0" marL="1371600" rtl="0" algn="l">
              <a:spcBef>
                <a:spcPts val="0"/>
              </a:spcBef>
              <a:spcAft>
                <a:spcPts val="0"/>
              </a:spcAft>
              <a:buNone/>
            </a:pPr>
            <a:r>
              <a:t/>
            </a:r>
            <a:endParaRPr sz="1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165"/>
          <p:cNvPicPr preferRelativeResize="0"/>
          <p:nvPr/>
        </p:nvPicPr>
        <p:blipFill>
          <a:blip r:embed="rId3">
            <a:alphaModFix/>
          </a:blip>
          <a:stretch>
            <a:fillRect/>
          </a:stretch>
        </p:blipFill>
        <p:spPr>
          <a:xfrm rot="-2">
            <a:off x="5053650" y="185376"/>
            <a:ext cx="3366051" cy="1047449"/>
          </a:xfrm>
          <a:prstGeom prst="rect">
            <a:avLst/>
          </a:prstGeom>
          <a:noFill/>
          <a:ln>
            <a:noFill/>
          </a:ln>
          <a:effectLst>
            <a:outerShdw blurRad="57150" rotWithShape="0" algn="bl" dir="5400000" dist="19050">
              <a:srgbClr val="000000">
                <a:alpha val="50000"/>
              </a:srgbClr>
            </a:outerShdw>
          </a:effectLst>
        </p:spPr>
      </p:pic>
      <p:grpSp>
        <p:nvGrpSpPr>
          <p:cNvPr id="1336" name="Google Shape;1336;p165"/>
          <p:cNvGrpSpPr/>
          <p:nvPr/>
        </p:nvGrpSpPr>
        <p:grpSpPr>
          <a:xfrm rot="913793">
            <a:off x="7792037" y="696120"/>
            <a:ext cx="272896" cy="434101"/>
            <a:chOff x="1312450" y="4093350"/>
            <a:chExt cx="685350" cy="1090200"/>
          </a:xfrm>
        </p:grpSpPr>
        <p:sp>
          <p:nvSpPr>
            <p:cNvPr id="1337" name="Google Shape;1337;p165"/>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65"/>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65"/>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65"/>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165"/>
          <p:cNvSpPr txBox="1"/>
          <p:nvPr>
            <p:ph idx="4294967295" type="body"/>
          </p:nvPr>
        </p:nvSpPr>
        <p:spPr>
          <a:xfrm>
            <a:off x="467275" y="861900"/>
            <a:ext cx="3759300" cy="38538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FF00"/>
                </a:solidFill>
                <a:latin typeface="Consolas"/>
                <a:ea typeface="Consolas"/>
                <a:cs typeface="Consolas"/>
                <a:sym typeface="Consolas"/>
              </a:rPr>
              <a:t>class </a:t>
            </a:r>
            <a:r>
              <a:rPr lang="en" sz="1200">
                <a:solidFill>
                  <a:srgbClr val="00FF00"/>
                </a:solidFill>
                <a:latin typeface="Consolas"/>
                <a:ea typeface="Consolas"/>
                <a:cs typeface="Consolas"/>
                <a:sym typeface="Consolas"/>
              </a:rPr>
              <a:t>Instrument</a:t>
            </a: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public void </a:t>
            </a:r>
            <a:r>
              <a:rPr lang="en" sz="1200">
                <a:solidFill>
                  <a:srgbClr val="00FF00"/>
                </a:solidFill>
                <a:latin typeface="Consolas"/>
                <a:ea typeface="Consolas"/>
                <a:cs typeface="Consolas"/>
                <a:sym typeface="Consolas"/>
              </a:rPr>
              <a:t>sound</a:t>
            </a: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class </a:t>
            </a:r>
            <a:r>
              <a:rPr lang="en" sz="1200">
                <a:solidFill>
                  <a:srgbClr val="00FF00"/>
                </a:solidFill>
                <a:latin typeface="Consolas"/>
                <a:ea typeface="Consolas"/>
                <a:cs typeface="Consolas"/>
                <a:sym typeface="Consolas"/>
              </a:rPr>
              <a:t>Violin extends Instrument</a:t>
            </a: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public void sound(){</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t>
            </a: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class </a:t>
            </a:r>
            <a:r>
              <a:rPr lang="en" sz="1200">
                <a:solidFill>
                  <a:srgbClr val="00FF00"/>
                </a:solidFill>
                <a:latin typeface="Consolas"/>
                <a:ea typeface="Consolas"/>
                <a:cs typeface="Consolas"/>
                <a:sym typeface="Consolas"/>
              </a:rPr>
              <a:t>Guitar extends Instrument</a:t>
            </a: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public void sound(){</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t>
            </a: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b="1" sz="1200">
              <a:solidFill>
                <a:srgbClr val="00FF00"/>
              </a:solidFill>
              <a:latin typeface="Consolas"/>
              <a:ea typeface="Consolas"/>
              <a:cs typeface="Consolas"/>
              <a:sym typeface="Consolas"/>
            </a:endParaRPr>
          </a:p>
        </p:txBody>
      </p:sp>
      <p:sp>
        <p:nvSpPr>
          <p:cNvPr id="1342" name="Google Shape;1342;p165"/>
          <p:cNvSpPr txBox="1"/>
          <p:nvPr>
            <p:ph idx="2" type="title"/>
          </p:nvPr>
        </p:nvSpPr>
        <p:spPr>
          <a:xfrm>
            <a:off x="419450" y="35160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1343" name="Google Shape;1343;p165"/>
          <p:cNvSpPr txBox="1"/>
          <p:nvPr>
            <p:ph idx="4294967295" type="body"/>
          </p:nvPr>
        </p:nvSpPr>
        <p:spPr>
          <a:xfrm>
            <a:off x="4857025" y="1813450"/>
            <a:ext cx="3759300" cy="29115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class UseInstrument{</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public static void main(String args[]){</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Instrument I1;</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I1=new Violin();</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I1.sound();</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I1=new Guitar();</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I1.sound();</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solidFill>
                <a:srgbClr val="00FF00"/>
              </a:solidFill>
              <a:latin typeface="Roboto"/>
              <a:ea typeface="Roboto"/>
              <a:cs typeface="Roboto"/>
              <a:sym typeface="Roboto"/>
            </a:endParaRPr>
          </a:p>
        </p:txBody>
      </p:sp>
      <p:sp>
        <p:nvSpPr>
          <p:cNvPr id="1344" name="Google Shape;1344;p165"/>
          <p:cNvSpPr txBox="1"/>
          <p:nvPr>
            <p:ph idx="2" type="title"/>
          </p:nvPr>
        </p:nvSpPr>
        <p:spPr>
          <a:xfrm>
            <a:off x="5007275" y="129160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1345" name="Google Shape;1345;p165"/>
          <p:cNvSpPr txBox="1"/>
          <p:nvPr>
            <p:ph idx="8" type="title"/>
          </p:nvPr>
        </p:nvSpPr>
        <p:spPr>
          <a:xfrm>
            <a:off x="5128825" y="2573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
        <p:nvSpPr>
          <p:cNvPr id="1346" name="Google Shape;1346;p165"/>
          <p:cNvSpPr/>
          <p:nvPr/>
        </p:nvSpPr>
        <p:spPr>
          <a:xfrm>
            <a:off x="3321800" y="3435850"/>
            <a:ext cx="2255400" cy="1289100"/>
          </a:xfrm>
          <a:prstGeom prst="cloudCallout">
            <a:avLst>
              <a:gd fmla="val -97269" name="adj1"/>
              <a:gd fmla="val -189621"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oncert One"/>
                <a:ea typeface="Concert One"/>
                <a:cs typeface="Concert One"/>
                <a:sym typeface="Concert One"/>
              </a:rPr>
              <a:t>What is the implementation ?</a:t>
            </a:r>
            <a:endParaRPr sz="1300">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1000"/>
                                        <p:tgtEl>
                                          <p:spTgt spid="1342"/>
                                        </p:tgtEl>
                                      </p:cBhvr>
                                    </p:animEffect>
                                  </p:childTnLst>
                                </p:cTn>
                              </p:par>
                              <p:par>
                                <p:cTn fill="hold" nodeType="with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1000"/>
                                        <p:tgtEl>
                                          <p:spTgt spid="1344"/>
                                        </p:tgtEl>
                                      </p:cBhvr>
                                    </p:animEffect>
                                  </p:childTnLst>
                                </p:cTn>
                              </p:par>
                              <p:par>
                                <p:cTn fill="hold" nodeType="with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0"/>
                                        <p:tgtEl>
                                          <p:spTgt spid="1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id="1351" name="Google Shape;1351;p166"/>
          <p:cNvPicPr preferRelativeResize="0"/>
          <p:nvPr/>
        </p:nvPicPr>
        <p:blipFill>
          <a:blip r:embed="rId3">
            <a:alphaModFix/>
          </a:blip>
          <a:stretch>
            <a:fillRect/>
          </a:stretch>
        </p:blipFill>
        <p:spPr>
          <a:xfrm rot="-2">
            <a:off x="5053650" y="185376"/>
            <a:ext cx="3366051" cy="1047449"/>
          </a:xfrm>
          <a:prstGeom prst="rect">
            <a:avLst/>
          </a:prstGeom>
          <a:noFill/>
          <a:ln>
            <a:noFill/>
          </a:ln>
          <a:effectLst>
            <a:outerShdw blurRad="57150" rotWithShape="0" algn="bl" dir="5400000" dist="19050">
              <a:srgbClr val="000000">
                <a:alpha val="50000"/>
              </a:srgbClr>
            </a:outerShdw>
          </a:effectLst>
        </p:spPr>
      </p:pic>
      <p:sp>
        <p:nvSpPr>
          <p:cNvPr id="1352" name="Google Shape;1352;p166"/>
          <p:cNvSpPr txBox="1"/>
          <p:nvPr>
            <p:ph idx="4294967295" type="body"/>
          </p:nvPr>
        </p:nvSpPr>
        <p:spPr>
          <a:xfrm>
            <a:off x="467275" y="861900"/>
            <a:ext cx="3759300" cy="38538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FF00"/>
                </a:solidFill>
                <a:latin typeface="Consolas"/>
                <a:ea typeface="Consolas"/>
                <a:cs typeface="Consolas"/>
                <a:sym typeface="Consolas"/>
              </a:rPr>
              <a:t>abstract </a:t>
            </a:r>
            <a:r>
              <a:rPr lang="en" sz="1200">
                <a:solidFill>
                  <a:srgbClr val="00FF00"/>
                </a:solidFill>
                <a:latin typeface="Consolas"/>
                <a:ea typeface="Consolas"/>
                <a:cs typeface="Consolas"/>
                <a:sym typeface="Consolas"/>
              </a:rPr>
              <a:t>class Instrument{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abstract public void sound();</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class Violin extends </a:t>
            </a:r>
            <a:r>
              <a:rPr lang="en" sz="1200">
                <a:solidFill>
                  <a:srgbClr val="00FF00"/>
                </a:solidFill>
                <a:latin typeface="Consolas"/>
                <a:ea typeface="Consolas"/>
                <a:cs typeface="Consolas"/>
                <a:sym typeface="Consolas"/>
              </a:rPr>
              <a:t>Instrument</a:t>
            </a: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public void sound(){</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class Guitar extends </a:t>
            </a:r>
            <a:r>
              <a:rPr lang="en" sz="1200">
                <a:solidFill>
                  <a:srgbClr val="00FF00"/>
                </a:solidFill>
                <a:latin typeface="Consolas"/>
                <a:ea typeface="Consolas"/>
                <a:cs typeface="Consolas"/>
                <a:sym typeface="Consolas"/>
              </a:rPr>
              <a:t>Instrument</a:t>
            </a: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public void sound(){</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sz="1200">
              <a:solidFill>
                <a:srgbClr val="00FF00"/>
              </a:solidFill>
              <a:latin typeface="Consolas"/>
              <a:ea typeface="Consolas"/>
              <a:cs typeface="Consolas"/>
              <a:sym typeface="Consolas"/>
            </a:endParaRPr>
          </a:p>
          <a:p>
            <a:pPr indent="0" lvl="0" marL="0" rtl="0" algn="l">
              <a:spcBef>
                <a:spcPts val="0"/>
              </a:spcBef>
              <a:spcAft>
                <a:spcPts val="0"/>
              </a:spcAft>
              <a:buNone/>
            </a:pPr>
            <a:r>
              <a:t/>
            </a:r>
            <a:endParaRPr b="1" sz="1200">
              <a:solidFill>
                <a:srgbClr val="00FF00"/>
              </a:solidFill>
              <a:latin typeface="Consolas"/>
              <a:ea typeface="Consolas"/>
              <a:cs typeface="Consolas"/>
              <a:sym typeface="Consolas"/>
            </a:endParaRPr>
          </a:p>
        </p:txBody>
      </p:sp>
      <p:sp>
        <p:nvSpPr>
          <p:cNvPr id="1353" name="Google Shape;1353;p166"/>
          <p:cNvSpPr txBox="1"/>
          <p:nvPr>
            <p:ph idx="2" type="title"/>
          </p:nvPr>
        </p:nvSpPr>
        <p:spPr>
          <a:xfrm>
            <a:off x="419450" y="35160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1354" name="Google Shape;1354;p166"/>
          <p:cNvSpPr txBox="1"/>
          <p:nvPr>
            <p:ph idx="4294967295" type="body"/>
          </p:nvPr>
        </p:nvSpPr>
        <p:spPr>
          <a:xfrm>
            <a:off x="4857025" y="1813450"/>
            <a:ext cx="3759300" cy="29115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class UseInstrument{</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public static void main(String args[]){</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Instrument I1;</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I1=new Violin();</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I1.sound();</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I1=new Guitar();</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I1.sound();</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solidFill>
                <a:srgbClr val="00FF00"/>
              </a:solidFill>
              <a:latin typeface="Roboto"/>
              <a:ea typeface="Roboto"/>
              <a:cs typeface="Roboto"/>
              <a:sym typeface="Roboto"/>
            </a:endParaRPr>
          </a:p>
        </p:txBody>
      </p:sp>
      <p:sp>
        <p:nvSpPr>
          <p:cNvPr id="1355" name="Google Shape;1355;p166"/>
          <p:cNvSpPr txBox="1"/>
          <p:nvPr>
            <p:ph idx="2" type="title"/>
          </p:nvPr>
        </p:nvSpPr>
        <p:spPr>
          <a:xfrm>
            <a:off x="5007275" y="129160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1356" name="Google Shape;1356;p166"/>
          <p:cNvSpPr txBox="1"/>
          <p:nvPr>
            <p:ph idx="8" type="title"/>
          </p:nvPr>
        </p:nvSpPr>
        <p:spPr>
          <a:xfrm>
            <a:off x="5246125" y="4097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4000"/>
                </a:solidFill>
              </a:rPr>
              <a:t>Improved version</a:t>
            </a:r>
            <a:endParaRPr sz="2600">
              <a:solidFill>
                <a:srgbClr val="FF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1000"/>
                                        <p:tgtEl>
                                          <p:spTgt spid="1352"/>
                                        </p:tgtEl>
                                      </p:cBhvr>
                                    </p:animEffect>
                                  </p:childTnLst>
                                </p:cTn>
                              </p:par>
                              <p:par>
                                <p:cTn fill="hold" nodeType="with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1000"/>
                                        <p:tgtEl>
                                          <p:spTgt spid="1353"/>
                                        </p:tgtEl>
                                      </p:cBhvr>
                                    </p:animEffect>
                                  </p:childTnLst>
                                </p:cTn>
                              </p:par>
                              <p:par>
                                <p:cTn fill="hold" nodeType="with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67"/>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pic>
        <p:nvPicPr>
          <p:cNvPr id="1362" name="Google Shape;1362;p167"/>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363" name="Google Shape;1363;p167"/>
          <p:cNvPicPr preferRelativeResize="0"/>
          <p:nvPr/>
        </p:nvPicPr>
        <p:blipFill rotWithShape="1">
          <a:blip r:embed="rId4">
            <a:alphaModFix/>
          </a:blip>
          <a:srcRect b="21025" l="0" r="8892" t="16970"/>
          <a:stretch/>
        </p:blipFill>
        <p:spPr>
          <a:xfrm rot="10800000">
            <a:off x="3219963" y="1109238"/>
            <a:ext cx="2704074" cy="1283025"/>
          </a:xfrm>
          <a:prstGeom prst="rect">
            <a:avLst/>
          </a:prstGeom>
          <a:noFill/>
          <a:ln>
            <a:noFill/>
          </a:ln>
        </p:spPr>
      </p:pic>
      <p:sp>
        <p:nvSpPr>
          <p:cNvPr id="1364" name="Google Shape;1364;p167"/>
          <p:cNvSpPr txBox="1"/>
          <p:nvPr>
            <p:ph idx="1" type="subTitle"/>
          </p:nvPr>
        </p:nvSpPr>
        <p:spPr>
          <a:xfrm>
            <a:off x="3673203" y="1456288"/>
            <a:ext cx="1797600" cy="588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chemeClr val="dk1"/>
                </a:solidFill>
                <a:latin typeface="Roboto Mono"/>
                <a:ea typeface="Roboto Mono"/>
                <a:cs typeface="Roboto Mono"/>
                <a:sym typeface="Roboto Mono"/>
              </a:rPr>
              <a:t>Abstract</a:t>
            </a:r>
            <a:endParaRPr b="1" sz="15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500">
                <a:solidFill>
                  <a:schemeClr val="dk1"/>
                </a:solidFill>
                <a:latin typeface="Roboto Mono"/>
                <a:ea typeface="Roboto Mono"/>
                <a:cs typeface="Roboto Mono"/>
                <a:sym typeface="Roboto Mono"/>
              </a:rPr>
              <a:t>Method &amp; class</a:t>
            </a:r>
            <a:endParaRPr b="1" sz="15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b="1" sz="1800">
              <a:latin typeface="Roboto Mono"/>
              <a:ea typeface="Roboto Mono"/>
              <a:cs typeface="Roboto Mono"/>
              <a:sym typeface="Roboto Mon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68"/>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Some important points </a:t>
            </a:r>
            <a:endParaRPr sz="2600">
              <a:solidFill>
                <a:srgbClr val="FF0000"/>
              </a:solidFill>
            </a:endParaRPr>
          </a:p>
        </p:txBody>
      </p:sp>
      <p:sp>
        <p:nvSpPr>
          <p:cNvPr id="1370" name="Google Shape;1370;p168"/>
          <p:cNvSpPr txBox="1"/>
          <p:nvPr/>
        </p:nvSpPr>
        <p:spPr>
          <a:xfrm>
            <a:off x="1326150" y="1202225"/>
            <a:ext cx="7132800" cy="3586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To make a method </a:t>
            </a:r>
            <a:r>
              <a:rPr lang="en" sz="1700">
                <a:solidFill>
                  <a:srgbClr val="0000FF"/>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 it is </a:t>
            </a:r>
            <a:r>
              <a:rPr lang="en" sz="1700">
                <a:latin typeface="Roboto Mono Medium"/>
                <a:ea typeface="Roboto Mono Medium"/>
                <a:cs typeface="Roboto Mono Medium"/>
                <a:sym typeface="Roboto Mono Medium"/>
              </a:rPr>
              <a:t>compulsory</a:t>
            </a:r>
            <a:r>
              <a:rPr lang="en" sz="1700">
                <a:latin typeface="Roboto Mono Medium"/>
                <a:ea typeface="Roboto Mono Medium"/>
                <a:cs typeface="Roboto Mono Medium"/>
                <a:sym typeface="Roboto Mono Medium"/>
              </a:rPr>
              <a:t> to use the keyword </a:t>
            </a:r>
            <a:r>
              <a:rPr lang="en" sz="1700">
                <a:solidFill>
                  <a:srgbClr val="0000FF"/>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 in the </a:t>
            </a:r>
            <a:r>
              <a:rPr lang="en" sz="1700">
                <a:latin typeface="Roboto Mono Medium"/>
                <a:ea typeface="Roboto Mono Medium"/>
                <a:cs typeface="Roboto Mono Medium"/>
                <a:sym typeface="Roboto Mono Medium"/>
              </a:rPr>
              <a:t>method</a:t>
            </a:r>
            <a:r>
              <a:rPr lang="en" sz="1700">
                <a:latin typeface="Roboto Mono Medium"/>
                <a:ea typeface="Roboto Mono Medium"/>
                <a:cs typeface="Roboto Mono Medium"/>
                <a:sym typeface="Roboto Mono Medium"/>
              </a:rPr>
              <a:t> </a:t>
            </a:r>
            <a:r>
              <a:rPr lang="en" sz="1700">
                <a:latin typeface="Roboto Mono Medium"/>
                <a:ea typeface="Roboto Mono Medium"/>
                <a:cs typeface="Roboto Mono Medium"/>
                <a:sym typeface="Roboto Mono Medium"/>
              </a:rPr>
              <a:t>prototype</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 abstract method </a:t>
            </a:r>
            <a:r>
              <a:rPr lang="en" sz="1700">
                <a:solidFill>
                  <a:srgbClr val="FF00FF"/>
                </a:solidFill>
                <a:latin typeface="Roboto Mono Medium"/>
                <a:ea typeface="Roboto Mono Medium"/>
                <a:cs typeface="Roboto Mono Medium"/>
                <a:sym typeface="Roboto Mono Medium"/>
              </a:rPr>
              <a:t>should never have any </a:t>
            </a:r>
            <a:r>
              <a:rPr lang="en" sz="1700">
                <a:solidFill>
                  <a:srgbClr val="FF00FF"/>
                </a:solidFill>
                <a:latin typeface="Roboto Mono Medium"/>
                <a:ea typeface="Roboto Mono Medium"/>
                <a:cs typeface="Roboto Mono Medium"/>
                <a:sym typeface="Roboto Mono Medium"/>
              </a:rPr>
              <a:t>implementation</a:t>
            </a:r>
            <a:r>
              <a:rPr lang="en" sz="1700">
                <a:latin typeface="Roboto Mono Medium"/>
                <a:ea typeface="Roboto Mono Medium"/>
                <a:cs typeface="Roboto Mono Medium"/>
                <a:sym typeface="Roboto Mono Medium"/>
              </a:rPr>
              <a:t> in the class where it is being declared.</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If a method has been </a:t>
            </a:r>
            <a:r>
              <a:rPr lang="en" sz="1700">
                <a:latin typeface="Roboto Mono Medium"/>
                <a:ea typeface="Roboto Mono Medium"/>
                <a:cs typeface="Roboto Mono Medium"/>
                <a:sym typeface="Roboto Mono Medium"/>
              </a:rPr>
              <a:t>declared as “</a:t>
            </a:r>
            <a:r>
              <a:rPr lang="en" sz="1700">
                <a:solidFill>
                  <a:srgbClr val="0000FF"/>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 in the class, then the class itself must be prefixed with the keyword </a:t>
            </a:r>
            <a:r>
              <a:rPr lang="en" sz="1700">
                <a:solidFill>
                  <a:srgbClr val="0000FF"/>
                </a:solidFill>
                <a:latin typeface="Roboto Mono Medium"/>
                <a:ea typeface="Roboto Mono Medium"/>
                <a:cs typeface="Roboto Mono Medium"/>
                <a:sym typeface="Roboto Mono Medium"/>
              </a:rPr>
              <a:t>abstract</a:t>
            </a:r>
            <a:endParaRPr sz="1700">
              <a:solidFill>
                <a:srgbClr val="0000FF"/>
              </a:solidFill>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xEl>
                                              <p:pRg end="0" st="0"/>
                                            </p:txEl>
                                          </p:spTgt>
                                        </p:tgtEl>
                                        <p:attrNameLst>
                                          <p:attrName>style.visibility</p:attrName>
                                        </p:attrNameLst>
                                      </p:cBhvr>
                                      <p:to>
                                        <p:strVal val="visible"/>
                                      </p:to>
                                    </p:set>
                                    <p:animEffect filter="fade" transition="in">
                                      <p:cBhvr>
                                        <p:cTn dur="1000"/>
                                        <p:tgtEl>
                                          <p:spTgt spid="13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xEl>
                                              <p:pRg end="1" st="1"/>
                                            </p:txEl>
                                          </p:spTgt>
                                        </p:tgtEl>
                                        <p:attrNameLst>
                                          <p:attrName>style.visibility</p:attrName>
                                        </p:attrNameLst>
                                      </p:cBhvr>
                                      <p:to>
                                        <p:strVal val="visible"/>
                                      </p:to>
                                    </p:set>
                                    <p:animEffect filter="fade" transition="in">
                                      <p:cBhvr>
                                        <p:cTn dur="1000"/>
                                        <p:tgtEl>
                                          <p:spTgt spid="13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xEl>
                                              <p:pRg end="2" st="2"/>
                                            </p:txEl>
                                          </p:spTgt>
                                        </p:tgtEl>
                                        <p:attrNameLst>
                                          <p:attrName>style.visibility</p:attrName>
                                        </p:attrNameLst>
                                      </p:cBhvr>
                                      <p:to>
                                        <p:strVal val="visible"/>
                                      </p:to>
                                    </p:set>
                                    <p:animEffect filter="fade" transition="in">
                                      <p:cBhvr>
                                        <p:cTn dur="1000"/>
                                        <p:tgtEl>
                                          <p:spTgt spid="13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xEl>
                                              <p:pRg end="3" st="3"/>
                                            </p:txEl>
                                          </p:spTgt>
                                        </p:tgtEl>
                                        <p:attrNameLst>
                                          <p:attrName>style.visibility</p:attrName>
                                        </p:attrNameLst>
                                      </p:cBhvr>
                                      <p:to>
                                        <p:strVal val="visible"/>
                                      </p:to>
                                    </p:set>
                                    <p:animEffect filter="fade" transition="in">
                                      <p:cBhvr>
                                        <p:cTn dur="1000"/>
                                        <p:tgtEl>
                                          <p:spTgt spid="13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xEl>
                                              <p:pRg end="4" st="4"/>
                                            </p:txEl>
                                          </p:spTgt>
                                        </p:tgtEl>
                                        <p:attrNameLst>
                                          <p:attrName>style.visibility</p:attrName>
                                        </p:attrNameLst>
                                      </p:cBhvr>
                                      <p:to>
                                        <p:strVal val="visible"/>
                                      </p:to>
                                    </p:set>
                                    <p:animEffect filter="fade" transition="in">
                                      <p:cBhvr>
                                        <p:cTn dur="1000"/>
                                        <p:tgtEl>
                                          <p:spTgt spid="13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xEl>
                                              <p:pRg end="5" st="5"/>
                                            </p:txEl>
                                          </p:spTgt>
                                        </p:tgtEl>
                                        <p:attrNameLst>
                                          <p:attrName>style.visibility</p:attrName>
                                        </p:attrNameLst>
                                      </p:cBhvr>
                                      <p:to>
                                        <p:strVal val="visible"/>
                                      </p:to>
                                    </p:set>
                                    <p:animEffect filter="fade" transition="in">
                                      <p:cBhvr>
                                        <p:cTn dur="1000"/>
                                        <p:tgtEl>
                                          <p:spTgt spid="13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xEl>
                                              <p:pRg end="6" st="6"/>
                                            </p:txEl>
                                          </p:spTgt>
                                        </p:tgtEl>
                                        <p:attrNameLst>
                                          <p:attrName>style.visibility</p:attrName>
                                        </p:attrNameLst>
                                      </p:cBhvr>
                                      <p:to>
                                        <p:strVal val="visible"/>
                                      </p:to>
                                    </p:set>
                                    <p:animEffect filter="fade" transition="in">
                                      <p:cBhvr>
                                        <p:cTn dur="1000"/>
                                        <p:tgtEl>
                                          <p:spTgt spid="13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xEl>
                                              <p:pRg end="7" st="7"/>
                                            </p:txEl>
                                          </p:spTgt>
                                        </p:tgtEl>
                                        <p:attrNameLst>
                                          <p:attrName>style.visibility</p:attrName>
                                        </p:attrNameLst>
                                      </p:cBhvr>
                                      <p:to>
                                        <p:strVal val="visible"/>
                                      </p:to>
                                    </p:set>
                                    <p:animEffect filter="fade" transition="in">
                                      <p:cBhvr>
                                        <p:cTn dur="1000"/>
                                        <p:tgtEl>
                                          <p:spTgt spid="137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69"/>
          <p:cNvSpPr txBox="1"/>
          <p:nvPr>
            <p:ph idx="4294967295" type="body"/>
          </p:nvPr>
        </p:nvSpPr>
        <p:spPr>
          <a:xfrm>
            <a:off x="576475" y="2838375"/>
            <a:ext cx="7714500" cy="1821600"/>
          </a:xfrm>
          <a:prstGeom prst="rect">
            <a:avLst/>
          </a:prstGeom>
          <a:solidFill>
            <a:srgbClr val="2B2B2B"/>
          </a:solidFill>
        </p:spPr>
        <p:txBody>
          <a:bodyPr anchorCtr="0" anchor="t" bIns="91425" lIns="91425" spcFirstLastPara="1" rIns="91425" wrap="square" tIns="91425">
            <a:noAutofit/>
          </a:bodyPr>
          <a:lstStyle/>
          <a:p>
            <a:pPr indent="457200" lvl="0" marL="274320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abstract class A</a:t>
            </a:r>
            <a:endParaRPr sz="1700">
              <a:solidFill>
                <a:srgbClr val="CC7832"/>
              </a:solidFill>
              <a:highlight>
                <a:srgbClr val="2B2B2B"/>
              </a:highlight>
              <a:latin typeface="Roboto Mono"/>
              <a:ea typeface="Roboto Mono"/>
              <a:cs typeface="Roboto Mono"/>
              <a:sym typeface="Roboto Mono"/>
            </a:endParaRPr>
          </a:p>
          <a:p>
            <a:pPr indent="457200" lvl="0" marL="274320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t>
            </a:r>
            <a:endParaRPr sz="1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 							   public abstract void show();</a:t>
            </a:r>
            <a:endParaRPr sz="1700">
              <a:solidFill>
                <a:srgbClr val="CC7832"/>
              </a:solidFill>
              <a:highlight>
                <a:srgbClr val="2B2B2B"/>
              </a:highlight>
              <a:latin typeface="Roboto Mono"/>
              <a:ea typeface="Roboto Mono"/>
              <a:cs typeface="Roboto Mono"/>
              <a:sym typeface="Roboto Mono"/>
            </a:endParaRPr>
          </a:p>
          <a:p>
            <a:pPr indent="0" lvl="0" marL="320040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t>
            </a:r>
            <a:endParaRPr sz="1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1700">
              <a:solidFill>
                <a:srgbClr val="CC7832"/>
              </a:solidFill>
              <a:highlight>
                <a:srgbClr val="2B2B2B"/>
              </a:highlight>
              <a:latin typeface="Roboto Mono"/>
              <a:ea typeface="Roboto Mono"/>
              <a:cs typeface="Roboto Mono"/>
              <a:sym typeface="Roboto Mono"/>
            </a:endParaRPr>
          </a:p>
        </p:txBody>
      </p:sp>
      <p:pic>
        <p:nvPicPr>
          <p:cNvPr id="1376" name="Google Shape;1376;p169"/>
          <p:cNvPicPr preferRelativeResize="0"/>
          <p:nvPr/>
        </p:nvPicPr>
        <p:blipFill>
          <a:blip r:embed="rId3">
            <a:alphaModFix/>
          </a:blip>
          <a:stretch>
            <a:fillRect/>
          </a:stretch>
        </p:blipFill>
        <p:spPr>
          <a:xfrm rot="-2">
            <a:off x="371625" y="157876"/>
            <a:ext cx="3366051" cy="1047449"/>
          </a:xfrm>
          <a:prstGeom prst="rect">
            <a:avLst/>
          </a:prstGeom>
          <a:noFill/>
          <a:ln>
            <a:noFill/>
          </a:ln>
          <a:effectLst>
            <a:outerShdw blurRad="57150" rotWithShape="0" algn="bl" dir="5400000" dist="19050">
              <a:srgbClr val="000000">
                <a:alpha val="50000"/>
              </a:srgbClr>
            </a:outerShdw>
          </a:effectLst>
        </p:spPr>
      </p:pic>
      <p:grpSp>
        <p:nvGrpSpPr>
          <p:cNvPr id="1377" name="Google Shape;1377;p169"/>
          <p:cNvGrpSpPr/>
          <p:nvPr/>
        </p:nvGrpSpPr>
        <p:grpSpPr>
          <a:xfrm rot="913793">
            <a:off x="3020362" y="742995"/>
            <a:ext cx="272896" cy="434101"/>
            <a:chOff x="1312450" y="4093350"/>
            <a:chExt cx="685350" cy="1090200"/>
          </a:xfrm>
        </p:grpSpPr>
        <p:sp>
          <p:nvSpPr>
            <p:cNvPr id="1378" name="Google Shape;1378;p169"/>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69"/>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69"/>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69"/>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169"/>
          <p:cNvSpPr txBox="1"/>
          <p:nvPr>
            <p:ph idx="4294967295" type="body"/>
          </p:nvPr>
        </p:nvSpPr>
        <p:spPr>
          <a:xfrm>
            <a:off x="576475" y="1205324"/>
            <a:ext cx="7714500" cy="16332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class A</a:t>
            </a:r>
            <a:endParaRPr sz="1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t>
            </a:r>
            <a:endParaRPr sz="1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    public abstract void show();</a:t>
            </a:r>
            <a:endParaRPr sz="1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t>
            </a:r>
            <a:endParaRPr sz="1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1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1700">
              <a:solidFill>
                <a:srgbClr val="CC7832"/>
              </a:solidFill>
              <a:highlight>
                <a:srgbClr val="2B2B2B"/>
              </a:highlight>
              <a:latin typeface="Roboto Mono"/>
              <a:ea typeface="Roboto Mono"/>
              <a:cs typeface="Roboto Mono"/>
              <a:sym typeface="Roboto Mono"/>
            </a:endParaRPr>
          </a:p>
        </p:txBody>
      </p:sp>
      <p:sp>
        <p:nvSpPr>
          <p:cNvPr id="1383" name="Google Shape;1383;p169"/>
          <p:cNvSpPr txBox="1"/>
          <p:nvPr>
            <p:ph idx="8" type="title"/>
          </p:nvPr>
        </p:nvSpPr>
        <p:spPr>
          <a:xfrm>
            <a:off x="650825" y="2845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400">
                <a:solidFill>
                  <a:srgbClr val="FF4000"/>
                </a:solidFill>
              </a:rPr>
              <a:t>For:- example</a:t>
            </a:r>
            <a:endParaRPr sz="2200">
              <a:solidFill>
                <a:srgbClr val="FF00FF"/>
              </a:solidFill>
            </a:endParaRPr>
          </a:p>
        </p:txBody>
      </p:sp>
      <p:sp>
        <p:nvSpPr>
          <p:cNvPr id="1384" name="Google Shape;1384;p169"/>
          <p:cNvSpPr/>
          <p:nvPr/>
        </p:nvSpPr>
        <p:spPr>
          <a:xfrm>
            <a:off x="6207200" y="2119275"/>
            <a:ext cx="1612500" cy="719100"/>
          </a:xfrm>
          <a:prstGeom prst="wedgeEllipseCallout">
            <a:avLst>
              <a:gd fmla="val -132935" name="adj1"/>
              <a:gd fmla="val -63774"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FF00FF"/>
                </a:solidFill>
                <a:latin typeface="Concert One"/>
                <a:ea typeface="Concert One"/>
                <a:cs typeface="Concert One"/>
                <a:sym typeface="Concert One"/>
              </a:rPr>
              <a:t>Error !</a:t>
            </a:r>
            <a:endParaRPr b="1" sz="2500">
              <a:solidFill>
                <a:srgbClr val="FF00FF"/>
              </a:solidFill>
              <a:latin typeface="Concert One"/>
              <a:ea typeface="Concert One"/>
              <a:cs typeface="Concert One"/>
              <a:sym typeface="Concert One"/>
            </a:endParaRPr>
          </a:p>
        </p:txBody>
      </p:sp>
      <p:sp>
        <p:nvSpPr>
          <p:cNvPr id="1385" name="Google Shape;1385;p169"/>
          <p:cNvSpPr/>
          <p:nvPr/>
        </p:nvSpPr>
        <p:spPr>
          <a:xfrm>
            <a:off x="732725" y="3622625"/>
            <a:ext cx="1612500" cy="719100"/>
          </a:xfrm>
          <a:prstGeom prst="wedgeEllipseCallout">
            <a:avLst>
              <a:gd fmla="val 124386" name="adj1"/>
              <a:gd fmla="val -98755"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00FF"/>
                </a:solidFill>
                <a:latin typeface="Concert One"/>
                <a:ea typeface="Concert One"/>
                <a:cs typeface="Concert One"/>
                <a:sym typeface="Concert One"/>
              </a:rPr>
              <a:t>Now it is OK</a:t>
            </a:r>
            <a:endParaRPr b="1" sz="2000">
              <a:solidFill>
                <a:srgbClr val="FF00FF"/>
              </a:solidFill>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1000"/>
                                        <p:tgtEl>
                                          <p:spTgt spid="1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1000"/>
                                        <p:tgtEl>
                                          <p:spTgt spid="1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000"/>
                                        <p:tgtEl>
                                          <p:spTgt spid="1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1000"/>
                                        <p:tgtEl>
                                          <p:spTgt spid="1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70"/>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Some important points </a:t>
            </a:r>
            <a:endParaRPr sz="2600">
              <a:solidFill>
                <a:srgbClr val="FF0000"/>
              </a:solidFill>
            </a:endParaRPr>
          </a:p>
        </p:txBody>
      </p:sp>
      <p:sp>
        <p:nvSpPr>
          <p:cNvPr id="1391" name="Google Shape;1391;p170"/>
          <p:cNvSpPr txBox="1"/>
          <p:nvPr/>
        </p:nvSpPr>
        <p:spPr>
          <a:xfrm>
            <a:off x="1326150" y="1202225"/>
            <a:ext cx="71328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Roboto Mono Medium"/>
              <a:buChar char="★"/>
            </a:pPr>
            <a:r>
              <a:rPr lang="en" sz="2000">
                <a:latin typeface="Roboto Mono Medium"/>
                <a:ea typeface="Roboto Mono Medium"/>
                <a:cs typeface="Roboto Mono Medium"/>
                <a:sym typeface="Roboto Mono Medium"/>
              </a:rPr>
              <a:t>If a class is </a:t>
            </a:r>
            <a:r>
              <a:rPr lang="en" sz="2000">
                <a:solidFill>
                  <a:srgbClr val="0000FF"/>
                </a:solidFill>
                <a:latin typeface="Roboto Mono Medium"/>
                <a:ea typeface="Roboto Mono Medium"/>
                <a:cs typeface="Roboto Mono Medium"/>
                <a:sym typeface="Roboto Mono Medium"/>
              </a:rPr>
              <a:t>abstract</a:t>
            </a:r>
            <a:r>
              <a:rPr lang="en" sz="2000">
                <a:latin typeface="Roboto Mono Medium"/>
                <a:ea typeface="Roboto Mono Medium"/>
                <a:cs typeface="Roboto Mono Medium"/>
                <a:sym typeface="Roboto Mono Medium"/>
              </a:rPr>
              <a:t> then we are not </a:t>
            </a:r>
            <a:r>
              <a:rPr lang="en" sz="2000">
                <a:latin typeface="Roboto Mono Medium"/>
                <a:ea typeface="Roboto Mono Medium"/>
                <a:cs typeface="Roboto Mono Medium"/>
                <a:sym typeface="Roboto Mono Medium"/>
              </a:rPr>
              <a:t>allowed to create its “object” .</a:t>
            </a:r>
            <a:endParaRPr sz="20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a:p>
            <a:pPr indent="-355600" lvl="0" marL="457200" rtl="0" algn="l">
              <a:spcBef>
                <a:spcPts val="0"/>
              </a:spcBef>
              <a:spcAft>
                <a:spcPts val="0"/>
              </a:spcAft>
              <a:buSzPts val="2000"/>
              <a:buFont typeface="Roboto Mono Medium"/>
              <a:buChar char="★"/>
            </a:pPr>
            <a:r>
              <a:rPr lang="en" sz="2000">
                <a:latin typeface="Roboto Mono Medium"/>
                <a:ea typeface="Roboto Mono Medium"/>
                <a:cs typeface="Roboto Mono Medium"/>
                <a:sym typeface="Roboto Mono Medium"/>
              </a:rPr>
              <a:t>Although we can create reference of the class.</a:t>
            </a:r>
            <a:endParaRPr sz="20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2000">
              <a:latin typeface="Roboto Mono Medium"/>
              <a:ea typeface="Roboto Mono Medium"/>
              <a:cs typeface="Roboto Mono Medium"/>
              <a:sym typeface="Roboto Mono Medium"/>
            </a:endParaRPr>
          </a:p>
        </p:txBody>
      </p:sp>
      <p:sp>
        <p:nvSpPr>
          <p:cNvPr id="1392" name="Google Shape;1392;p170"/>
          <p:cNvSpPr txBox="1"/>
          <p:nvPr>
            <p:ph idx="1" type="body"/>
          </p:nvPr>
        </p:nvSpPr>
        <p:spPr>
          <a:xfrm>
            <a:off x="2796150" y="3258250"/>
            <a:ext cx="3911100" cy="7185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 obj;// Ok</a:t>
            </a:r>
            <a:endParaRPr sz="1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obj=new A();// Error</a:t>
            </a:r>
            <a:endParaRPr sz="1700">
              <a:solidFill>
                <a:srgbClr val="CC7832"/>
              </a:solidFill>
              <a:highlight>
                <a:srgbClr val="2B2B2B"/>
              </a:highlight>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000"/>
                                        <p:tgtEl>
                                          <p:spTgt spid="1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71"/>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Some important points </a:t>
            </a:r>
            <a:endParaRPr sz="2600">
              <a:solidFill>
                <a:srgbClr val="FF0000"/>
              </a:solidFill>
            </a:endParaRPr>
          </a:p>
        </p:txBody>
      </p:sp>
      <p:sp>
        <p:nvSpPr>
          <p:cNvPr id="1398" name="Google Shape;1398;p171"/>
          <p:cNvSpPr txBox="1"/>
          <p:nvPr/>
        </p:nvSpPr>
        <p:spPr>
          <a:xfrm>
            <a:off x="1326150" y="1202225"/>
            <a:ext cx="71328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 </a:t>
            </a:r>
            <a:r>
              <a:rPr lang="en" sz="1700">
                <a:solidFill>
                  <a:srgbClr val="00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class can CONTAIN </a:t>
            </a:r>
            <a:r>
              <a:rPr lang="en" sz="1700">
                <a:solidFill>
                  <a:srgbClr val="FF9900"/>
                </a:solidFill>
                <a:latin typeface="Roboto Mono Medium"/>
                <a:ea typeface="Roboto Mono Medium"/>
                <a:cs typeface="Roboto Mono Medium"/>
                <a:sym typeface="Roboto Mono Medium"/>
              </a:rPr>
              <a:t>concrete methods</a:t>
            </a:r>
            <a:r>
              <a:rPr lang="en" sz="1700">
                <a:latin typeface="Roboto Mono Medium"/>
                <a:ea typeface="Roboto Mono Medium"/>
                <a:cs typeface="Roboto Mono Medium"/>
                <a:sym typeface="Roboto Mono Medium"/>
              </a:rPr>
              <a:t> as well as </a:t>
            </a:r>
            <a:r>
              <a:rPr lang="en" sz="1700">
                <a:solidFill>
                  <a:srgbClr val="A64D79"/>
                </a:solidFill>
                <a:latin typeface="Roboto Mono Medium"/>
                <a:ea typeface="Roboto Mono Medium"/>
                <a:cs typeface="Roboto Mono Medium"/>
                <a:sym typeface="Roboto Mono Medium"/>
              </a:rPr>
              <a:t>Constructors</a:t>
            </a:r>
            <a:r>
              <a:rPr lang="en" sz="1700">
                <a:latin typeface="Roboto Mono Medium"/>
                <a:ea typeface="Roboto Mono Medium"/>
                <a:cs typeface="Roboto Mono Medium"/>
                <a:sym typeface="Roboto Mono Medium"/>
              </a:rPr>
              <a:t>.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This is because </a:t>
            </a:r>
            <a:r>
              <a:rPr lang="en" sz="1700">
                <a:solidFill>
                  <a:srgbClr val="0000FF"/>
                </a:solidFill>
                <a:latin typeface="Roboto Mono Medium"/>
                <a:ea typeface="Roboto Mono Medium"/>
                <a:cs typeface="Roboto Mono Medium"/>
                <a:sym typeface="Roboto Mono Medium"/>
              </a:rPr>
              <a:t>abstract classes</a:t>
            </a:r>
            <a:r>
              <a:rPr lang="en" sz="1700">
                <a:latin typeface="Roboto Mono Medium"/>
                <a:ea typeface="Roboto Mono Medium"/>
                <a:cs typeface="Roboto Mono Medium"/>
                <a:sym typeface="Roboto Mono Medium"/>
              </a:rPr>
              <a:t> can be </a:t>
            </a:r>
            <a:r>
              <a:rPr lang="en" sz="1700">
                <a:solidFill>
                  <a:srgbClr val="FF00FF"/>
                </a:solidFill>
                <a:latin typeface="Roboto Mono Medium"/>
                <a:ea typeface="Roboto Mono Medium"/>
                <a:cs typeface="Roboto Mono Medium"/>
                <a:sym typeface="Roboto Mono Medium"/>
              </a:rPr>
              <a:t>inherited</a:t>
            </a:r>
            <a:r>
              <a:rPr lang="en" sz="1700">
                <a:latin typeface="Roboto Mono Medium"/>
                <a:ea typeface="Roboto Mono Medium"/>
                <a:cs typeface="Roboto Mono Medium"/>
                <a:sym typeface="Roboto Mono Medium"/>
              </a:rPr>
              <a:t> and these methods can be inherited and these methods can be </a:t>
            </a:r>
            <a:r>
              <a:rPr lang="en" sz="1700">
                <a:solidFill>
                  <a:schemeClr val="accent4"/>
                </a:solidFill>
                <a:latin typeface="Roboto Mono Medium"/>
                <a:ea typeface="Roboto Mono Medium"/>
                <a:cs typeface="Roboto Mono Medium"/>
                <a:sym typeface="Roboto Mono Medium"/>
              </a:rPr>
              <a:t>accessed</a:t>
            </a:r>
            <a:r>
              <a:rPr lang="en" sz="1700">
                <a:latin typeface="Roboto Mono Medium"/>
                <a:ea typeface="Roboto Mono Medium"/>
                <a:cs typeface="Roboto Mono Medium"/>
                <a:sym typeface="Roboto Mono Medium"/>
              </a:rPr>
              <a:t> by the objects of </a:t>
            </a:r>
            <a:r>
              <a:rPr lang="en" sz="1700">
                <a:solidFill>
                  <a:srgbClr val="A64D79"/>
                </a:solidFill>
                <a:latin typeface="Roboto Mono Medium"/>
                <a:ea typeface="Roboto Mono Medium"/>
                <a:cs typeface="Roboto Mono Medium"/>
                <a:sym typeface="Roboto Mono Medium"/>
              </a:rPr>
              <a:t>child classes.</a:t>
            </a:r>
            <a:endParaRPr sz="1700">
              <a:solidFill>
                <a:srgbClr val="A64D79"/>
              </a:solidFill>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0" st="0"/>
                                            </p:txEl>
                                          </p:spTgt>
                                        </p:tgtEl>
                                        <p:attrNameLst>
                                          <p:attrName>style.visibility</p:attrName>
                                        </p:attrNameLst>
                                      </p:cBhvr>
                                      <p:to>
                                        <p:strVal val="visible"/>
                                      </p:to>
                                    </p:set>
                                    <p:animEffect filter="fade" transition="in">
                                      <p:cBhvr>
                                        <p:cTn dur="1000"/>
                                        <p:tgtEl>
                                          <p:spTgt spid="1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 st="1"/>
                                            </p:txEl>
                                          </p:spTgt>
                                        </p:tgtEl>
                                        <p:attrNameLst>
                                          <p:attrName>style.visibility</p:attrName>
                                        </p:attrNameLst>
                                      </p:cBhvr>
                                      <p:to>
                                        <p:strVal val="visible"/>
                                      </p:to>
                                    </p:set>
                                    <p:animEffect filter="fade" transition="in">
                                      <p:cBhvr>
                                        <p:cTn dur="1000"/>
                                        <p:tgtEl>
                                          <p:spTgt spid="1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2" st="2"/>
                                            </p:txEl>
                                          </p:spTgt>
                                        </p:tgtEl>
                                        <p:attrNameLst>
                                          <p:attrName>style.visibility</p:attrName>
                                        </p:attrNameLst>
                                      </p:cBhvr>
                                      <p:to>
                                        <p:strVal val="visible"/>
                                      </p:to>
                                    </p:set>
                                    <p:animEffect filter="fade" transition="in">
                                      <p:cBhvr>
                                        <p:cTn dur="1000"/>
                                        <p:tgtEl>
                                          <p:spTgt spid="1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3" st="3"/>
                                            </p:txEl>
                                          </p:spTgt>
                                        </p:tgtEl>
                                        <p:attrNameLst>
                                          <p:attrName>style.visibility</p:attrName>
                                        </p:attrNameLst>
                                      </p:cBhvr>
                                      <p:to>
                                        <p:strVal val="visible"/>
                                      </p:to>
                                    </p:set>
                                    <p:animEffect filter="fade" transition="in">
                                      <p:cBhvr>
                                        <p:cTn dur="1000"/>
                                        <p:tgtEl>
                                          <p:spTgt spid="13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4" st="4"/>
                                            </p:txEl>
                                          </p:spTgt>
                                        </p:tgtEl>
                                        <p:attrNameLst>
                                          <p:attrName>style.visibility</p:attrName>
                                        </p:attrNameLst>
                                      </p:cBhvr>
                                      <p:to>
                                        <p:strVal val="visible"/>
                                      </p:to>
                                    </p:set>
                                    <p:animEffect filter="fade" transition="in">
                                      <p:cBhvr>
                                        <p:cTn dur="1000"/>
                                        <p:tgtEl>
                                          <p:spTgt spid="13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5" st="5"/>
                                            </p:txEl>
                                          </p:spTgt>
                                        </p:tgtEl>
                                        <p:attrNameLst>
                                          <p:attrName>style.visibility</p:attrName>
                                        </p:attrNameLst>
                                      </p:cBhvr>
                                      <p:to>
                                        <p:strVal val="visible"/>
                                      </p:to>
                                    </p:set>
                                    <p:animEffect filter="fade" transition="in">
                                      <p:cBhvr>
                                        <p:cTn dur="1000"/>
                                        <p:tgtEl>
                                          <p:spTgt spid="13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6" st="6"/>
                                            </p:txEl>
                                          </p:spTgt>
                                        </p:tgtEl>
                                        <p:attrNameLst>
                                          <p:attrName>style.visibility</p:attrName>
                                        </p:attrNameLst>
                                      </p:cBhvr>
                                      <p:to>
                                        <p:strVal val="visible"/>
                                      </p:to>
                                    </p:set>
                                    <p:animEffect filter="fade" transition="in">
                                      <p:cBhvr>
                                        <p:cTn dur="1000"/>
                                        <p:tgtEl>
                                          <p:spTgt spid="139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txBox="1"/>
          <p:nvPr>
            <p:ph idx="1" type="body"/>
          </p:nvPr>
        </p:nvSpPr>
        <p:spPr>
          <a:xfrm>
            <a:off x="1310975" y="1401827"/>
            <a:ext cx="7024800" cy="3096300"/>
          </a:xfrm>
          <a:prstGeom prst="rect">
            <a:avLst/>
          </a:prstGeom>
        </p:spPr>
        <p:txBody>
          <a:bodyPr anchorCtr="0" anchor="t" bIns="91425" lIns="91425" spcFirstLastPara="1" rIns="91425" wrap="square" tIns="91425">
            <a:noAutofit/>
          </a:bodyPr>
          <a:lstStyle/>
          <a:p>
            <a:pPr indent="-323850" lvl="0" marL="457200" rtl="0" algn="l">
              <a:lnSpc>
                <a:spcPct val="170000"/>
              </a:lnSpc>
              <a:spcBef>
                <a:spcPts val="0"/>
              </a:spcBef>
              <a:spcAft>
                <a:spcPts val="0"/>
              </a:spcAft>
              <a:buClr>
                <a:schemeClr val="accent2"/>
              </a:buClr>
              <a:buSzPts val="1500"/>
              <a:buFont typeface="Concert One"/>
              <a:buAutoNum type="arabicPeriod"/>
            </a:pPr>
            <a:r>
              <a:rPr lang="en" sz="1600"/>
              <a:t>A class is used to specify the basic structure of an object.</a:t>
            </a:r>
            <a:endParaRPr sz="1600"/>
          </a:p>
          <a:p>
            <a:pPr indent="0" lvl="0" marL="457200" rtl="0" algn="l">
              <a:lnSpc>
                <a:spcPct val="170000"/>
              </a:lnSpc>
              <a:spcBef>
                <a:spcPts val="0"/>
              </a:spcBef>
              <a:spcAft>
                <a:spcPts val="0"/>
              </a:spcAft>
              <a:buNone/>
            </a:pPr>
            <a:r>
              <a:t/>
            </a:r>
            <a:endParaRPr sz="1600"/>
          </a:p>
          <a:p>
            <a:pPr indent="-323850" lvl="0" marL="457200" rtl="0" algn="l">
              <a:lnSpc>
                <a:spcPct val="170000"/>
              </a:lnSpc>
              <a:spcBef>
                <a:spcPts val="0"/>
              </a:spcBef>
              <a:spcAft>
                <a:spcPts val="0"/>
              </a:spcAft>
              <a:buClr>
                <a:schemeClr val="accent2"/>
              </a:buClr>
              <a:buSzPts val="1500"/>
              <a:buFont typeface="Concert One"/>
              <a:buAutoNum type="arabicPeriod"/>
            </a:pPr>
            <a:r>
              <a:rPr lang="en" sz="1600"/>
              <a:t>It contains </a:t>
            </a:r>
            <a:endParaRPr sz="1600"/>
          </a:p>
          <a:p>
            <a:pPr indent="-323850" lvl="1" marL="914400" rtl="0" algn="l">
              <a:lnSpc>
                <a:spcPct val="170000"/>
              </a:lnSpc>
              <a:spcBef>
                <a:spcPts val="0"/>
              </a:spcBef>
              <a:spcAft>
                <a:spcPts val="0"/>
              </a:spcAft>
              <a:buClr>
                <a:srgbClr val="4D719D"/>
              </a:buClr>
              <a:buSzPts val="1500"/>
              <a:buFont typeface="Muli"/>
              <a:buAutoNum type="alphaLcPeriod"/>
            </a:pPr>
            <a:r>
              <a:rPr lang="en" sz="1600"/>
              <a:t>Data members/Attributes</a:t>
            </a:r>
            <a:endParaRPr sz="1600"/>
          </a:p>
          <a:p>
            <a:pPr indent="-323850" lvl="1" marL="914400" rtl="0" algn="l">
              <a:lnSpc>
                <a:spcPct val="170000"/>
              </a:lnSpc>
              <a:spcBef>
                <a:spcPts val="0"/>
              </a:spcBef>
              <a:spcAft>
                <a:spcPts val="0"/>
              </a:spcAft>
              <a:buClr>
                <a:srgbClr val="4D719D"/>
              </a:buClr>
              <a:buSzPts val="1500"/>
              <a:buFont typeface="Muli"/>
              <a:buAutoNum type="alphaLcPeriod"/>
            </a:pPr>
            <a:r>
              <a:rPr lang="en" sz="1600"/>
              <a:t>Methods/Behaviour</a:t>
            </a:r>
            <a:endParaRPr sz="1550"/>
          </a:p>
        </p:txBody>
      </p:sp>
      <p:sp>
        <p:nvSpPr>
          <p:cNvPr id="459" name="Google Shape;459;p64"/>
          <p:cNvSpPr txBox="1"/>
          <p:nvPr>
            <p:ph type="title"/>
          </p:nvPr>
        </p:nvSpPr>
        <p:spPr>
          <a:xfrm>
            <a:off x="1433200" y="302349"/>
            <a:ext cx="6251700" cy="79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700">
                <a:solidFill>
                  <a:srgbClr val="B44141"/>
                </a:solidFill>
              </a:rPr>
              <a:t>W</a:t>
            </a:r>
            <a:r>
              <a:rPr lang="en" sz="2900">
                <a:solidFill>
                  <a:srgbClr val="B44141"/>
                </a:solidFill>
              </a:rPr>
              <a:t>hat is Class ?</a:t>
            </a:r>
            <a:endParaRPr sz="2900">
              <a:solidFill>
                <a:srgbClr val="B4414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animEffect filter="fade" transition="in">
                                      <p:cBhvr>
                                        <p:cTn dur="1000"/>
                                        <p:tgtEl>
                                          <p:spTgt spid="4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1" st="1"/>
                                            </p:txEl>
                                          </p:spTgt>
                                        </p:tgtEl>
                                        <p:attrNameLst>
                                          <p:attrName>style.visibility</p:attrName>
                                        </p:attrNameLst>
                                      </p:cBhvr>
                                      <p:to>
                                        <p:strVal val="visible"/>
                                      </p:to>
                                    </p:set>
                                    <p:animEffect filter="fade" transition="in">
                                      <p:cBhvr>
                                        <p:cTn dur="1000"/>
                                        <p:tgtEl>
                                          <p:spTgt spid="4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2" st="2"/>
                                            </p:txEl>
                                          </p:spTgt>
                                        </p:tgtEl>
                                        <p:attrNameLst>
                                          <p:attrName>style.visibility</p:attrName>
                                        </p:attrNameLst>
                                      </p:cBhvr>
                                      <p:to>
                                        <p:strVal val="visible"/>
                                      </p:to>
                                    </p:set>
                                    <p:animEffect filter="fade" transition="in">
                                      <p:cBhvr>
                                        <p:cTn dur="1000"/>
                                        <p:tgtEl>
                                          <p:spTgt spid="4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3" st="3"/>
                                            </p:txEl>
                                          </p:spTgt>
                                        </p:tgtEl>
                                        <p:attrNameLst>
                                          <p:attrName>style.visibility</p:attrName>
                                        </p:attrNameLst>
                                      </p:cBhvr>
                                      <p:to>
                                        <p:strVal val="visible"/>
                                      </p:to>
                                    </p:set>
                                    <p:animEffect filter="fade" transition="in">
                                      <p:cBhvr>
                                        <p:cTn dur="1000"/>
                                        <p:tgtEl>
                                          <p:spTgt spid="4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4" st="4"/>
                                            </p:txEl>
                                          </p:spTgt>
                                        </p:tgtEl>
                                        <p:attrNameLst>
                                          <p:attrName>style.visibility</p:attrName>
                                        </p:attrNameLst>
                                      </p:cBhvr>
                                      <p:to>
                                        <p:strVal val="visible"/>
                                      </p:to>
                                    </p:set>
                                    <p:animEffect filter="fade" transition="in">
                                      <p:cBhvr>
                                        <p:cTn dur="1000"/>
                                        <p:tgtEl>
                                          <p:spTgt spid="45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72"/>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Some important points </a:t>
            </a:r>
            <a:endParaRPr sz="2600">
              <a:solidFill>
                <a:srgbClr val="FF0000"/>
              </a:solidFill>
            </a:endParaRPr>
          </a:p>
        </p:txBody>
      </p:sp>
      <p:sp>
        <p:nvSpPr>
          <p:cNvPr id="1404" name="Google Shape;1404;p172"/>
          <p:cNvSpPr txBox="1"/>
          <p:nvPr/>
        </p:nvSpPr>
        <p:spPr>
          <a:xfrm>
            <a:off x="1326150" y="1202225"/>
            <a:ext cx="71328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If a class </a:t>
            </a:r>
            <a:r>
              <a:rPr lang="en" sz="1700">
                <a:solidFill>
                  <a:srgbClr val="FF00FF"/>
                </a:solidFill>
                <a:latin typeface="Roboto Mono Medium"/>
                <a:ea typeface="Roboto Mono Medium"/>
                <a:cs typeface="Roboto Mono Medium"/>
                <a:sym typeface="Roboto Mono Medium"/>
              </a:rPr>
              <a:t>inherits</a:t>
            </a:r>
            <a:r>
              <a:rPr lang="en" sz="1700">
                <a:latin typeface="Roboto Mono Medium"/>
                <a:ea typeface="Roboto Mono Medium"/>
                <a:cs typeface="Roboto Mono Medium"/>
                <a:sym typeface="Roboto Mono Medium"/>
              </a:rPr>
              <a:t> an </a:t>
            </a:r>
            <a:r>
              <a:rPr lang="en" sz="1700">
                <a:solidFill>
                  <a:srgbClr val="0000FF"/>
                </a:solidFill>
                <a:latin typeface="Roboto Mono Medium"/>
                <a:ea typeface="Roboto Mono Medium"/>
                <a:cs typeface="Roboto Mono Medium"/>
                <a:sym typeface="Roboto Mono Medium"/>
              </a:rPr>
              <a:t>abstract</a:t>
            </a:r>
            <a:r>
              <a:rPr lang="en" sz="1700">
                <a:solidFill>
                  <a:srgbClr val="0000FF"/>
                </a:solidFill>
                <a:latin typeface="Roboto Mono Medium"/>
                <a:ea typeface="Roboto Mono Medium"/>
                <a:cs typeface="Roboto Mono Medium"/>
                <a:sym typeface="Roboto Mono Medium"/>
              </a:rPr>
              <a:t> class</a:t>
            </a:r>
            <a:r>
              <a:rPr lang="en" sz="1700">
                <a:latin typeface="Roboto Mono Medium"/>
                <a:ea typeface="Roboto Mono Medium"/>
                <a:cs typeface="Roboto Mono Medium"/>
                <a:sym typeface="Roboto Mono Medium"/>
              </a:rPr>
              <a:t> then</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1" marL="9144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Either it must </a:t>
            </a:r>
            <a:r>
              <a:rPr lang="en" sz="1700">
                <a:latin typeface="Roboto Mono Medium"/>
                <a:ea typeface="Roboto Mono Medium"/>
                <a:cs typeface="Roboto Mono Medium"/>
                <a:sym typeface="Roboto Mono Medium"/>
              </a:rPr>
              <a:t>compulsorily</a:t>
            </a:r>
            <a:r>
              <a:rPr lang="en" sz="1700">
                <a:latin typeface="Roboto Mono Medium"/>
                <a:ea typeface="Roboto Mono Medium"/>
                <a:cs typeface="Roboto Mono Medium"/>
                <a:sym typeface="Roboto Mono Medium"/>
              </a:rPr>
              <a:t> override all the abstract methods </a:t>
            </a:r>
            <a:r>
              <a:rPr lang="en" sz="1700">
                <a:latin typeface="Roboto Mono Medium"/>
                <a:ea typeface="Roboto Mono Medium"/>
                <a:cs typeface="Roboto Mono Medium"/>
                <a:sym typeface="Roboto Mono Medium"/>
              </a:rPr>
              <a:t>inherited</a:t>
            </a:r>
            <a:r>
              <a:rPr lang="en" sz="1700">
                <a:latin typeface="Roboto Mono Medium"/>
                <a:ea typeface="Roboto Mono Medium"/>
                <a:cs typeface="Roboto Mono Medium"/>
                <a:sym typeface="Roboto Mono Medium"/>
              </a:rPr>
              <a:t> from the super class.</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rPr lang="en" sz="1700">
                <a:latin typeface="Roboto Mono Medium"/>
                <a:ea typeface="Roboto Mono Medium"/>
                <a:cs typeface="Roboto Mono Medium"/>
                <a:sym typeface="Roboto Mono Medium"/>
              </a:rPr>
              <a:t>OR</a:t>
            </a:r>
            <a:endParaRPr sz="1700">
              <a:latin typeface="Roboto Mono Medium"/>
              <a:ea typeface="Roboto Mono Medium"/>
              <a:cs typeface="Roboto Mono Medium"/>
              <a:sym typeface="Roboto Mono Medium"/>
            </a:endParaRPr>
          </a:p>
          <a:p>
            <a:pPr indent="0" lvl="0" marL="9144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1" marL="9144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The child class itself will have to be </a:t>
            </a:r>
            <a:r>
              <a:rPr lang="en" sz="1700">
                <a:latin typeface="Roboto Mono Medium"/>
                <a:ea typeface="Roboto Mono Medium"/>
                <a:cs typeface="Roboto Mono Medium"/>
                <a:sym typeface="Roboto Mono Medium"/>
              </a:rPr>
              <a:t>prefix</a:t>
            </a:r>
            <a:r>
              <a:rPr lang="en" sz="1700">
                <a:latin typeface="Roboto Mono Medium"/>
                <a:ea typeface="Roboto Mono Medium"/>
                <a:cs typeface="Roboto Mono Medium"/>
                <a:sym typeface="Roboto Mono Medium"/>
              </a:rPr>
              <a:t> with the keyword abstract and we won’t be </a:t>
            </a:r>
            <a:r>
              <a:rPr lang="en" sz="1700">
                <a:latin typeface="Roboto Mono Medium"/>
                <a:ea typeface="Roboto Mono Medium"/>
                <a:cs typeface="Roboto Mono Medium"/>
                <a:sym typeface="Roboto Mono Medium"/>
              </a:rPr>
              <a:t>allowed</a:t>
            </a:r>
            <a:r>
              <a:rPr lang="en" sz="1700">
                <a:latin typeface="Roboto Mono Medium"/>
                <a:ea typeface="Roboto Mono Medium"/>
                <a:cs typeface="Roboto Mono Medium"/>
                <a:sym typeface="Roboto Mono Medium"/>
              </a:rPr>
              <a:t> to create its object also.</a:t>
            </a:r>
            <a:endParaRPr sz="1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0" st="0"/>
                                            </p:txEl>
                                          </p:spTgt>
                                        </p:tgtEl>
                                        <p:attrNameLst>
                                          <p:attrName>style.visibility</p:attrName>
                                        </p:attrNameLst>
                                      </p:cBhvr>
                                      <p:to>
                                        <p:strVal val="visible"/>
                                      </p:to>
                                    </p:set>
                                    <p:animEffect filter="fade" transition="in">
                                      <p:cBhvr>
                                        <p:cTn dur="1000"/>
                                        <p:tgtEl>
                                          <p:spTgt spid="14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1" st="1"/>
                                            </p:txEl>
                                          </p:spTgt>
                                        </p:tgtEl>
                                        <p:attrNameLst>
                                          <p:attrName>style.visibility</p:attrName>
                                        </p:attrNameLst>
                                      </p:cBhvr>
                                      <p:to>
                                        <p:strVal val="visible"/>
                                      </p:to>
                                    </p:set>
                                    <p:animEffect filter="fade" transition="in">
                                      <p:cBhvr>
                                        <p:cTn dur="1000"/>
                                        <p:tgtEl>
                                          <p:spTgt spid="14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2" st="2"/>
                                            </p:txEl>
                                          </p:spTgt>
                                        </p:tgtEl>
                                        <p:attrNameLst>
                                          <p:attrName>style.visibility</p:attrName>
                                        </p:attrNameLst>
                                      </p:cBhvr>
                                      <p:to>
                                        <p:strVal val="visible"/>
                                      </p:to>
                                    </p:set>
                                    <p:animEffect filter="fade" transition="in">
                                      <p:cBhvr>
                                        <p:cTn dur="1000"/>
                                        <p:tgtEl>
                                          <p:spTgt spid="14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3" st="3"/>
                                            </p:txEl>
                                          </p:spTgt>
                                        </p:tgtEl>
                                        <p:attrNameLst>
                                          <p:attrName>style.visibility</p:attrName>
                                        </p:attrNameLst>
                                      </p:cBhvr>
                                      <p:to>
                                        <p:strVal val="visible"/>
                                      </p:to>
                                    </p:set>
                                    <p:animEffect filter="fade" transition="in">
                                      <p:cBhvr>
                                        <p:cTn dur="1000"/>
                                        <p:tgtEl>
                                          <p:spTgt spid="14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4" st="4"/>
                                            </p:txEl>
                                          </p:spTgt>
                                        </p:tgtEl>
                                        <p:attrNameLst>
                                          <p:attrName>style.visibility</p:attrName>
                                        </p:attrNameLst>
                                      </p:cBhvr>
                                      <p:to>
                                        <p:strVal val="visible"/>
                                      </p:to>
                                    </p:set>
                                    <p:animEffect filter="fade" transition="in">
                                      <p:cBhvr>
                                        <p:cTn dur="1000"/>
                                        <p:tgtEl>
                                          <p:spTgt spid="14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5" st="5"/>
                                            </p:txEl>
                                          </p:spTgt>
                                        </p:tgtEl>
                                        <p:attrNameLst>
                                          <p:attrName>style.visibility</p:attrName>
                                        </p:attrNameLst>
                                      </p:cBhvr>
                                      <p:to>
                                        <p:strVal val="visible"/>
                                      </p:to>
                                    </p:set>
                                    <p:animEffect filter="fade" transition="in">
                                      <p:cBhvr>
                                        <p:cTn dur="1000"/>
                                        <p:tgtEl>
                                          <p:spTgt spid="14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6" st="6"/>
                                            </p:txEl>
                                          </p:spTgt>
                                        </p:tgtEl>
                                        <p:attrNameLst>
                                          <p:attrName>style.visibility</p:attrName>
                                        </p:attrNameLst>
                                      </p:cBhvr>
                                      <p:to>
                                        <p:strVal val="visible"/>
                                      </p:to>
                                    </p:set>
                                    <p:animEffect filter="fade" transition="in">
                                      <p:cBhvr>
                                        <p:cTn dur="1000"/>
                                        <p:tgtEl>
                                          <p:spTgt spid="140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73"/>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410" name="Google Shape;1410;p173"/>
          <p:cNvSpPr txBox="1"/>
          <p:nvPr>
            <p:ph idx="2" type="title"/>
          </p:nvPr>
        </p:nvSpPr>
        <p:spPr>
          <a:xfrm>
            <a:off x="3359600" y="1590100"/>
            <a:ext cx="2236200" cy="8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Part-23</a:t>
            </a:r>
            <a:endParaRPr sz="4500"/>
          </a:p>
        </p:txBody>
      </p:sp>
      <p:pic>
        <p:nvPicPr>
          <p:cNvPr id="1411" name="Google Shape;1411;p173"/>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412" name="Google Shape;1412;p173"/>
          <p:cNvPicPr preferRelativeResize="0"/>
          <p:nvPr/>
        </p:nvPicPr>
        <p:blipFill rotWithShape="1">
          <a:blip r:embed="rId4">
            <a:alphaModFix/>
          </a:blip>
          <a:srcRect b="21025" l="0" r="8892" t="16970"/>
          <a:stretch/>
        </p:blipFill>
        <p:spPr>
          <a:xfrm rot="10800000">
            <a:off x="833700" y="1225600"/>
            <a:ext cx="2036850" cy="959550"/>
          </a:xfrm>
          <a:prstGeom prst="rect">
            <a:avLst/>
          </a:prstGeom>
          <a:noFill/>
          <a:ln>
            <a:noFill/>
          </a:ln>
        </p:spPr>
      </p:pic>
      <p:sp>
        <p:nvSpPr>
          <p:cNvPr id="1413" name="Google Shape;1413;p173"/>
          <p:cNvSpPr txBox="1"/>
          <p:nvPr>
            <p:ph idx="1" type="subTitle"/>
          </p:nvPr>
        </p:nvSpPr>
        <p:spPr>
          <a:xfrm>
            <a:off x="1122975" y="1487125"/>
            <a:ext cx="1458300" cy="58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Roboto Mono"/>
                <a:ea typeface="Roboto Mono"/>
                <a:cs typeface="Roboto Mono"/>
                <a:sym typeface="Roboto Mono"/>
              </a:rPr>
              <a:t>Abstract</a:t>
            </a:r>
            <a:endParaRPr b="1" sz="1800">
              <a:latin typeface="Roboto Mono"/>
              <a:ea typeface="Roboto Mono"/>
              <a:cs typeface="Roboto Mono"/>
              <a:sym typeface="Roboto Mon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74"/>
          <p:cNvSpPr txBox="1"/>
          <p:nvPr>
            <p:ph idx="4294967295" type="title"/>
          </p:nvPr>
        </p:nvSpPr>
        <p:spPr>
          <a:xfrm>
            <a:off x="951425" y="331175"/>
            <a:ext cx="69156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400">
                <a:solidFill>
                  <a:srgbClr val="FF0000"/>
                </a:solidFill>
              </a:rPr>
              <a:t>Which methods cannot</a:t>
            </a:r>
            <a:r>
              <a:rPr b="0" lang="en" sz="2400">
                <a:solidFill>
                  <a:srgbClr val="FF0000"/>
                </a:solidFill>
              </a:rPr>
              <a:t> </a:t>
            </a:r>
            <a:r>
              <a:rPr b="0" lang="en" sz="2400">
                <a:solidFill>
                  <a:srgbClr val="FF0000"/>
                </a:solidFill>
              </a:rPr>
              <a:t>be declared as abstract ?</a:t>
            </a:r>
            <a:endParaRPr sz="2400">
              <a:solidFill>
                <a:srgbClr val="FF0000"/>
              </a:solidFill>
            </a:endParaRPr>
          </a:p>
        </p:txBody>
      </p:sp>
      <p:sp>
        <p:nvSpPr>
          <p:cNvPr id="1419" name="Google Shape;1419;p174"/>
          <p:cNvSpPr txBox="1"/>
          <p:nvPr/>
        </p:nvSpPr>
        <p:spPr>
          <a:xfrm>
            <a:off x="5034500" y="1466575"/>
            <a:ext cx="2929800" cy="22518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Static Methods</a:t>
            </a:r>
            <a:endParaRPr sz="1700">
              <a:latin typeface="Roboto Mono Medium"/>
              <a:ea typeface="Roboto Mono Medium"/>
              <a:cs typeface="Roboto Mono Medium"/>
              <a:sym typeface="Roboto Mono Medium"/>
            </a:endParaRPr>
          </a:p>
          <a:p>
            <a:pPr indent="0" lvl="0" marL="457200" rtl="0" algn="l">
              <a:lnSpc>
                <a:spcPct val="115000"/>
              </a:lnSpc>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lnSpc>
                <a:spcPct val="115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Constructors</a:t>
            </a:r>
            <a:endParaRPr sz="1700">
              <a:latin typeface="Roboto Mono Medium"/>
              <a:ea typeface="Roboto Mono Medium"/>
              <a:cs typeface="Roboto Mono Medium"/>
              <a:sym typeface="Roboto Mono Medium"/>
            </a:endParaRPr>
          </a:p>
          <a:p>
            <a:pPr indent="0" lvl="0" marL="457200" rtl="0" algn="l">
              <a:lnSpc>
                <a:spcPct val="115000"/>
              </a:lnSpc>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lnSpc>
                <a:spcPct val="115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Private methods</a:t>
            </a:r>
            <a:endParaRPr sz="1700">
              <a:latin typeface="Roboto Mono Medium"/>
              <a:ea typeface="Roboto Mono Medium"/>
              <a:cs typeface="Roboto Mono Medium"/>
              <a:sym typeface="Roboto Mono Medium"/>
            </a:endParaRPr>
          </a:p>
          <a:p>
            <a:pPr indent="0" lvl="0" marL="457200" rtl="0" algn="l">
              <a:lnSpc>
                <a:spcPct val="115000"/>
              </a:lnSpc>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lnSpc>
                <a:spcPct val="115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Final methods</a:t>
            </a:r>
            <a:endParaRPr sz="1700">
              <a:latin typeface="Roboto Mono Medium"/>
              <a:ea typeface="Roboto Mono Medium"/>
              <a:cs typeface="Roboto Mono Medium"/>
              <a:sym typeface="Roboto Mono Medium"/>
            </a:endParaRPr>
          </a:p>
        </p:txBody>
      </p:sp>
      <p:pic>
        <p:nvPicPr>
          <p:cNvPr id="1420" name="Google Shape;1420;p174"/>
          <p:cNvPicPr preferRelativeResize="0"/>
          <p:nvPr/>
        </p:nvPicPr>
        <p:blipFill rotWithShape="1">
          <a:blip r:embed="rId3">
            <a:alphaModFix/>
          </a:blip>
          <a:srcRect b="3651" l="0" r="0" t="0"/>
          <a:stretch/>
        </p:blipFill>
        <p:spPr>
          <a:xfrm>
            <a:off x="748650" y="1158075"/>
            <a:ext cx="3229126" cy="309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xEl>
                                              <p:pRg end="0" st="0"/>
                                            </p:txEl>
                                          </p:spTgt>
                                        </p:tgtEl>
                                        <p:attrNameLst>
                                          <p:attrName>style.visibility</p:attrName>
                                        </p:attrNameLst>
                                      </p:cBhvr>
                                      <p:to>
                                        <p:strVal val="visible"/>
                                      </p:to>
                                    </p:set>
                                    <p:animEffect filter="fade" transition="in">
                                      <p:cBhvr>
                                        <p:cTn dur="1000"/>
                                        <p:tgtEl>
                                          <p:spTgt spid="14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xEl>
                                              <p:pRg end="1" st="1"/>
                                            </p:txEl>
                                          </p:spTgt>
                                        </p:tgtEl>
                                        <p:attrNameLst>
                                          <p:attrName>style.visibility</p:attrName>
                                        </p:attrNameLst>
                                      </p:cBhvr>
                                      <p:to>
                                        <p:strVal val="visible"/>
                                      </p:to>
                                    </p:set>
                                    <p:animEffect filter="fade" transition="in">
                                      <p:cBhvr>
                                        <p:cTn dur="1000"/>
                                        <p:tgtEl>
                                          <p:spTgt spid="14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xEl>
                                              <p:pRg end="2" st="2"/>
                                            </p:txEl>
                                          </p:spTgt>
                                        </p:tgtEl>
                                        <p:attrNameLst>
                                          <p:attrName>style.visibility</p:attrName>
                                        </p:attrNameLst>
                                      </p:cBhvr>
                                      <p:to>
                                        <p:strVal val="visible"/>
                                      </p:to>
                                    </p:set>
                                    <p:animEffect filter="fade" transition="in">
                                      <p:cBhvr>
                                        <p:cTn dur="1000"/>
                                        <p:tgtEl>
                                          <p:spTgt spid="14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xEl>
                                              <p:pRg end="3" st="3"/>
                                            </p:txEl>
                                          </p:spTgt>
                                        </p:tgtEl>
                                        <p:attrNameLst>
                                          <p:attrName>style.visibility</p:attrName>
                                        </p:attrNameLst>
                                      </p:cBhvr>
                                      <p:to>
                                        <p:strVal val="visible"/>
                                      </p:to>
                                    </p:set>
                                    <p:animEffect filter="fade" transition="in">
                                      <p:cBhvr>
                                        <p:cTn dur="1000"/>
                                        <p:tgtEl>
                                          <p:spTgt spid="14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xEl>
                                              <p:pRg end="4" st="4"/>
                                            </p:txEl>
                                          </p:spTgt>
                                        </p:tgtEl>
                                        <p:attrNameLst>
                                          <p:attrName>style.visibility</p:attrName>
                                        </p:attrNameLst>
                                      </p:cBhvr>
                                      <p:to>
                                        <p:strVal val="visible"/>
                                      </p:to>
                                    </p:set>
                                    <p:animEffect filter="fade" transition="in">
                                      <p:cBhvr>
                                        <p:cTn dur="1000"/>
                                        <p:tgtEl>
                                          <p:spTgt spid="14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xEl>
                                              <p:pRg end="5" st="5"/>
                                            </p:txEl>
                                          </p:spTgt>
                                        </p:tgtEl>
                                        <p:attrNameLst>
                                          <p:attrName>style.visibility</p:attrName>
                                        </p:attrNameLst>
                                      </p:cBhvr>
                                      <p:to>
                                        <p:strVal val="visible"/>
                                      </p:to>
                                    </p:set>
                                    <p:animEffect filter="fade" transition="in">
                                      <p:cBhvr>
                                        <p:cTn dur="1000"/>
                                        <p:tgtEl>
                                          <p:spTgt spid="14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xEl>
                                              <p:pRg end="6" st="6"/>
                                            </p:txEl>
                                          </p:spTgt>
                                        </p:tgtEl>
                                        <p:attrNameLst>
                                          <p:attrName>style.visibility</p:attrName>
                                        </p:attrNameLst>
                                      </p:cBhvr>
                                      <p:to>
                                        <p:strVal val="visible"/>
                                      </p:to>
                                    </p:set>
                                    <p:animEffect filter="fade" transition="in">
                                      <p:cBhvr>
                                        <p:cTn dur="1000"/>
                                        <p:tgtEl>
                                          <p:spTgt spid="141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75"/>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426" name="Google Shape;1426;p175"/>
          <p:cNvSpPr txBox="1"/>
          <p:nvPr>
            <p:ph idx="2" type="title"/>
          </p:nvPr>
        </p:nvSpPr>
        <p:spPr>
          <a:xfrm>
            <a:off x="3359600" y="1590100"/>
            <a:ext cx="2236200" cy="8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Part-24</a:t>
            </a:r>
            <a:endParaRPr sz="4500"/>
          </a:p>
        </p:txBody>
      </p:sp>
      <p:pic>
        <p:nvPicPr>
          <p:cNvPr id="1427" name="Google Shape;1427;p175"/>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428" name="Google Shape;1428;p175"/>
          <p:cNvPicPr preferRelativeResize="0"/>
          <p:nvPr/>
        </p:nvPicPr>
        <p:blipFill rotWithShape="1">
          <a:blip r:embed="rId4">
            <a:alphaModFix/>
          </a:blip>
          <a:srcRect b="21025" l="0" r="8892" t="16970"/>
          <a:stretch/>
        </p:blipFill>
        <p:spPr>
          <a:xfrm rot="10800000">
            <a:off x="833700" y="1225600"/>
            <a:ext cx="2036850" cy="959550"/>
          </a:xfrm>
          <a:prstGeom prst="rect">
            <a:avLst/>
          </a:prstGeom>
          <a:noFill/>
          <a:ln>
            <a:noFill/>
          </a:ln>
        </p:spPr>
      </p:pic>
      <p:sp>
        <p:nvSpPr>
          <p:cNvPr id="1429" name="Google Shape;1429;p175"/>
          <p:cNvSpPr txBox="1"/>
          <p:nvPr>
            <p:ph idx="1" type="subTitle"/>
          </p:nvPr>
        </p:nvSpPr>
        <p:spPr>
          <a:xfrm>
            <a:off x="1122975" y="1487125"/>
            <a:ext cx="1458300" cy="58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Roboto Mono"/>
                <a:ea typeface="Roboto Mono"/>
                <a:cs typeface="Roboto Mono"/>
                <a:sym typeface="Roboto Mono"/>
              </a:rPr>
              <a:t>Interface</a:t>
            </a:r>
            <a:endParaRPr b="1" sz="1800">
              <a:latin typeface="Roboto Mono"/>
              <a:ea typeface="Roboto Mono"/>
              <a:cs typeface="Roboto Mono"/>
              <a:sym typeface="Roboto Mon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76"/>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What is an interface?</a:t>
            </a:r>
            <a:endParaRPr sz="2600">
              <a:solidFill>
                <a:srgbClr val="FF0000"/>
              </a:solidFill>
            </a:endParaRPr>
          </a:p>
        </p:txBody>
      </p:sp>
      <p:sp>
        <p:nvSpPr>
          <p:cNvPr id="1435" name="Google Shape;1435;p176"/>
          <p:cNvSpPr txBox="1"/>
          <p:nvPr/>
        </p:nvSpPr>
        <p:spPr>
          <a:xfrm>
            <a:off x="1341600" y="1205075"/>
            <a:ext cx="71175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 </a:t>
            </a:r>
            <a:r>
              <a:rPr lang="en" sz="1700">
                <a:solidFill>
                  <a:srgbClr val="00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is almost same as a pure </a:t>
            </a:r>
            <a:r>
              <a:rPr lang="en" sz="1700">
                <a:solidFill>
                  <a:srgbClr val="FF00FF"/>
                </a:solidFill>
                <a:latin typeface="Roboto Mono Medium"/>
                <a:ea typeface="Roboto Mono Medium"/>
                <a:cs typeface="Roboto Mono Medium"/>
                <a:sym typeface="Roboto Mono Medium"/>
              </a:rPr>
              <a:t>abstract </a:t>
            </a:r>
            <a:r>
              <a:rPr lang="en" sz="1700">
                <a:solidFill>
                  <a:srgbClr val="9900FF"/>
                </a:solidFill>
                <a:latin typeface="Roboto Mono Medium"/>
                <a:ea typeface="Roboto Mono Medium"/>
                <a:cs typeface="Roboto Mono Medium"/>
                <a:sym typeface="Roboto Mono Medium"/>
              </a:rPr>
              <a:t>class</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Just like a </a:t>
            </a:r>
            <a:r>
              <a:rPr lang="en" sz="1700">
                <a:solidFill>
                  <a:srgbClr val="9900FF"/>
                </a:solidFill>
                <a:latin typeface="Roboto Mono Medium"/>
                <a:ea typeface="Roboto Mono Medium"/>
                <a:cs typeface="Roboto Mono Medium"/>
                <a:sym typeface="Roboto Mono Medium"/>
              </a:rPr>
              <a:t>class </a:t>
            </a:r>
            <a:r>
              <a:rPr lang="en" sz="1700">
                <a:latin typeface="Roboto Mono Medium"/>
                <a:ea typeface="Roboto Mono Medium"/>
                <a:cs typeface="Roboto Mono Medium"/>
                <a:sym typeface="Roboto Mono Medium"/>
              </a:rPr>
              <a:t> or </a:t>
            </a:r>
            <a:r>
              <a:rPr lang="en" sz="1700">
                <a:solidFill>
                  <a:srgbClr val="FF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class an interface also can contain data members.</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xEl>
                                              <p:pRg end="0" st="0"/>
                                            </p:txEl>
                                          </p:spTgt>
                                        </p:tgtEl>
                                        <p:attrNameLst>
                                          <p:attrName>style.visibility</p:attrName>
                                        </p:attrNameLst>
                                      </p:cBhvr>
                                      <p:to>
                                        <p:strVal val="visible"/>
                                      </p:to>
                                    </p:set>
                                    <p:animEffect filter="fade" transition="in">
                                      <p:cBhvr>
                                        <p:cTn dur="1000"/>
                                        <p:tgtEl>
                                          <p:spTgt spid="1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xEl>
                                              <p:pRg end="1" st="1"/>
                                            </p:txEl>
                                          </p:spTgt>
                                        </p:tgtEl>
                                        <p:attrNameLst>
                                          <p:attrName>style.visibility</p:attrName>
                                        </p:attrNameLst>
                                      </p:cBhvr>
                                      <p:to>
                                        <p:strVal val="visible"/>
                                      </p:to>
                                    </p:set>
                                    <p:animEffect filter="fade" transition="in">
                                      <p:cBhvr>
                                        <p:cTn dur="1000"/>
                                        <p:tgtEl>
                                          <p:spTgt spid="1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xEl>
                                              <p:pRg end="2" st="2"/>
                                            </p:txEl>
                                          </p:spTgt>
                                        </p:tgtEl>
                                        <p:attrNameLst>
                                          <p:attrName>style.visibility</p:attrName>
                                        </p:attrNameLst>
                                      </p:cBhvr>
                                      <p:to>
                                        <p:strVal val="visible"/>
                                      </p:to>
                                    </p:set>
                                    <p:animEffect filter="fade" transition="in">
                                      <p:cBhvr>
                                        <p:cTn dur="1000"/>
                                        <p:tgtEl>
                                          <p:spTgt spid="14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xEl>
                                              <p:pRg end="3" st="3"/>
                                            </p:txEl>
                                          </p:spTgt>
                                        </p:tgtEl>
                                        <p:attrNameLst>
                                          <p:attrName>style.visibility</p:attrName>
                                        </p:attrNameLst>
                                      </p:cBhvr>
                                      <p:to>
                                        <p:strVal val="visible"/>
                                      </p:to>
                                    </p:set>
                                    <p:animEffect filter="fade" transition="in">
                                      <p:cBhvr>
                                        <p:cTn dur="1000"/>
                                        <p:tgtEl>
                                          <p:spTgt spid="14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xEl>
                                              <p:pRg end="4" st="4"/>
                                            </p:txEl>
                                          </p:spTgt>
                                        </p:tgtEl>
                                        <p:attrNameLst>
                                          <p:attrName>style.visibility</p:attrName>
                                        </p:attrNameLst>
                                      </p:cBhvr>
                                      <p:to>
                                        <p:strVal val="visible"/>
                                      </p:to>
                                    </p:set>
                                    <p:animEffect filter="fade" transition="in">
                                      <p:cBhvr>
                                        <p:cTn dur="1000"/>
                                        <p:tgtEl>
                                          <p:spTgt spid="14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xEl>
                                              <p:pRg end="5" st="5"/>
                                            </p:txEl>
                                          </p:spTgt>
                                        </p:tgtEl>
                                        <p:attrNameLst>
                                          <p:attrName>style.visibility</p:attrName>
                                        </p:attrNameLst>
                                      </p:cBhvr>
                                      <p:to>
                                        <p:strVal val="visible"/>
                                      </p:to>
                                    </p:set>
                                    <p:animEffect filter="fade" transition="in">
                                      <p:cBhvr>
                                        <p:cTn dur="1000"/>
                                        <p:tgtEl>
                                          <p:spTgt spid="14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xEl>
                                              <p:pRg end="6" st="6"/>
                                            </p:txEl>
                                          </p:spTgt>
                                        </p:tgtEl>
                                        <p:attrNameLst>
                                          <p:attrName>style.visibility</p:attrName>
                                        </p:attrNameLst>
                                      </p:cBhvr>
                                      <p:to>
                                        <p:strVal val="visible"/>
                                      </p:to>
                                    </p:set>
                                    <p:animEffect filter="fade" transition="in">
                                      <p:cBhvr>
                                        <p:cTn dur="1000"/>
                                        <p:tgtEl>
                                          <p:spTgt spid="143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xEl>
                                              <p:pRg end="7" st="7"/>
                                            </p:txEl>
                                          </p:spTgt>
                                        </p:tgtEl>
                                        <p:attrNameLst>
                                          <p:attrName>style.visibility</p:attrName>
                                        </p:attrNameLst>
                                      </p:cBhvr>
                                      <p:to>
                                        <p:strVal val="visible"/>
                                      </p:to>
                                    </p:set>
                                    <p:animEffect filter="fade" transition="in">
                                      <p:cBhvr>
                                        <p:cTn dur="1000"/>
                                        <p:tgtEl>
                                          <p:spTgt spid="143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xEl>
                                              <p:pRg end="8" st="8"/>
                                            </p:txEl>
                                          </p:spTgt>
                                        </p:tgtEl>
                                        <p:attrNameLst>
                                          <p:attrName>style.visibility</p:attrName>
                                        </p:attrNameLst>
                                      </p:cBhvr>
                                      <p:to>
                                        <p:strVal val="visible"/>
                                      </p:to>
                                    </p:set>
                                    <p:animEffect filter="fade" transition="in">
                                      <p:cBhvr>
                                        <p:cTn dur="1000"/>
                                        <p:tgtEl>
                                          <p:spTgt spid="143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77"/>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What is an interface?</a:t>
            </a:r>
            <a:endParaRPr sz="2600">
              <a:solidFill>
                <a:srgbClr val="FF0000"/>
              </a:solidFill>
            </a:endParaRPr>
          </a:p>
        </p:txBody>
      </p:sp>
      <p:sp>
        <p:nvSpPr>
          <p:cNvPr id="1441" name="Google Shape;1441;p177"/>
          <p:cNvSpPr txBox="1"/>
          <p:nvPr/>
        </p:nvSpPr>
        <p:spPr>
          <a:xfrm>
            <a:off x="1341600" y="1205075"/>
            <a:ext cx="71175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But every data declared in an </a:t>
            </a:r>
            <a:r>
              <a:rPr lang="en" sz="1700">
                <a:solidFill>
                  <a:srgbClr val="00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is automatically converted to</a:t>
            </a:r>
            <a:r>
              <a:rPr lang="en" sz="1700">
                <a:solidFill>
                  <a:srgbClr val="B75640"/>
                </a:solidFill>
                <a:latin typeface="Roboto Mono Medium"/>
                <a:ea typeface="Roboto Mono Medium"/>
                <a:cs typeface="Roboto Mono Medium"/>
                <a:sym typeface="Roboto Mono Medium"/>
              </a:rPr>
              <a:t> “public” “static”</a:t>
            </a:r>
            <a:r>
              <a:rPr lang="en" sz="1700">
                <a:latin typeface="Roboto Mono Medium"/>
                <a:ea typeface="Roboto Mono Medium"/>
                <a:cs typeface="Roboto Mono Medium"/>
                <a:sym typeface="Roboto Mono Medium"/>
              </a:rPr>
              <a:t> and </a:t>
            </a:r>
            <a:r>
              <a:rPr lang="en" sz="1700">
                <a:solidFill>
                  <a:srgbClr val="B75640"/>
                </a:solidFill>
                <a:latin typeface="Roboto Mono Medium"/>
                <a:ea typeface="Roboto Mono Medium"/>
                <a:cs typeface="Roboto Mono Medium"/>
                <a:sym typeface="Roboto Mono Medium"/>
              </a:rPr>
              <a:t>“final”</a:t>
            </a:r>
            <a:r>
              <a:rPr lang="en" sz="1700">
                <a:latin typeface="Roboto Mono Medium"/>
                <a:ea typeface="Roboto Mono Medium"/>
                <a:cs typeface="Roboto Mono Medium"/>
                <a:sym typeface="Roboto Mono Medium"/>
              </a:rPr>
              <a:t> by java.</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 </a:t>
            </a:r>
            <a:r>
              <a:rPr lang="en" sz="1700">
                <a:solidFill>
                  <a:srgbClr val="00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can also contain methods but every method by default is </a:t>
            </a:r>
            <a:r>
              <a:rPr lang="en" sz="1700">
                <a:solidFill>
                  <a:srgbClr val="B75640"/>
                </a:solidFill>
                <a:latin typeface="Roboto Mono Medium"/>
                <a:ea typeface="Roboto Mono Medium"/>
                <a:cs typeface="Roboto Mono Medium"/>
                <a:sym typeface="Roboto Mono Medium"/>
              </a:rPr>
              <a:t>“public”</a:t>
            </a:r>
            <a:r>
              <a:rPr lang="en" sz="1700">
                <a:latin typeface="Roboto Mono Medium"/>
                <a:ea typeface="Roboto Mono Medium"/>
                <a:cs typeface="Roboto Mono Medium"/>
                <a:sym typeface="Roboto Mono Medium"/>
              </a:rPr>
              <a:t> and </a:t>
            </a:r>
            <a:r>
              <a:rPr lang="en" sz="1700">
                <a:solidFill>
                  <a:srgbClr val="B75640"/>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However from </a:t>
            </a:r>
            <a:r>
              <a:rPr lang="en" sz="1700">
                <a:solidFill>
                  <a:srgbClr val="FF00FF"/>
                </a:solidFill>
                <a:latin typeface="Roboto Mono Medium"/>
                <a:ea typeface="Roboto Mono Medium"/>
                <a:cs typeface="Roboto Mono Medium"/>
                <a:sym typeface="Roboto Mono Medium"/>
              </a:rPr>
              <a:t>java 8</a:t>
            </a:r>
            <a:r>
              <a:rPr lang="en" sz="1700">
                <a:latin typeface="Roboto Mono Medium"/>
                <a:ea typeface="Roboto Mono Medium"/>
                <a:cs typeface="Roboto Mono Medium"/>
                <a:sym typeface="Roboto Mono Medium"/>
              </a:rPr>
              <a:t>, an </a:t>
            </a:r>
            <a:r>
              <a:rPr lang="en" sz="1700">
                <a:solidFill>
                  <a:srgbClr val="00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can also contain </a:t>
            </a:r>
            <a:r>
              <a:rPr lang="en" sz="1700">
                <a:solidFill>
                  <a:srgbClr val="B75640"/>
                </a:solidFill>
                <a:latin typeface="Roboto Mono Medium"/>
                <a:ea typeface="Roboto Mono Medium"/>
                <a:cs typeface="Roboto Mono Medium"/>
                <a:sym typeface="Roboto Mono Medium"/>
              </a:rPr>
              <a:t>“default”</a:t>
            </a:r>
            <a:r>
              <a:rPr lang="en" sz="1700">
                <a:latin typeface="Roboto Mono Medium"/>
                <a:ea typeface="Roboto Mono Medium"/>
                <a:cs typeface="Roboto Mono Medium"/>
                <a:sym typeface="Roboto Mono Medium"/>
              </a:rPr>
              <a:t> and </a:t>
            </a:r>
            <a:r>
              <a:rPr lang="en" sz="1700">
                <a:solidFill>
                  <a:srgbClr val="B75640"/>
                </a:solidFill>
                <a:latin typeface="Roboto Mono Medium"/>
                <a:ea typeface="Roboto Mono Medium"/>
                <a:cs typeface="Roboto Mono Medium"/>
                <a:sym typeface="Roboto Mono Medium"/>
              </a:rPr>
              <a:t>“static”</a:t>
            </a:r>
            <a:r>
              <a:rPr lang="en" sz="1700">
                <a:latin typeface="Roboto Mono Medium"/>
                <a:ea typeface="Roboto Mono Medium"/>
                <a:cs typeface="Roboto Mono Medium"/>
                <a:sym typeface="Roboto Mono Medium"/>
              </a:rPr>
              <a:t> methods</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0" st="0"/>
                                            </p:txEl>
                                          </p:spTgt>
                                        </p:tgtEl>
                                        <p:attrNameLst>
                                          <p:attrName>style.visibility</p:attrName>
                                        </p:attrNameLst>
                                      </p:cBhvr>
                                      <p:to>
                                        <p:strVal val="visible"/>
                                      </p:to>
                                    </p:set>
                                    <p:animEffect filter="fade" transition="in">
                                      <p:cBhvr>
                                        <p:cTn dur="1000"/>
                                        <p:tgtEl>
                                          <p:spTgt spid="1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1" st="1"/>
                                            </p:txEl>
                                          </p:spTgt>
                                        </p:tgtEl>
                                        <p:attrNameLst>
                                          <p:attrName>style.visibility</p:attrName>
                                        </p:attrNameLst>
                                      </p:cBhvr>
                                      <p:to>
                                        <p:strVal val="visible"/>
                                      </p:to>
                                    </p:set>
                                    <p:animEffect filter="fade" transition="in">
                                      <p:cBhvr>
                                        <p:cTn dur="1000"/>
                                        <p:tgtEl>
                                          <p:spTgt spid="14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2" st="2"/>
                                            </p:txEl>
                                          </p:spTgt>
                                        </p:tgtEl>
                                        <p:attrNameLst>
                                          <p:attrName>style.visibility</p:attrName>
                                        </p:attrNameLst>
                                      </p:cBhvr>
                                      <p:to>
                                        <p:strVal val="visible"/>
                                      </p:to>
                                    </p:set>
                                    <p:animEffect filter="fade" transition="in">
                                      <p:cBhvr>
                                        <p:cTn dur="1000"/>
                                        <p:tgtEl>
                                          <p:spTgt spid="14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3" st="3"/>
                                            </p:txEl>
                                          </p:spTgt>
                                        </p:tgtEl>
                                        <p:attrNameLst>
                                          <p:attrName>style.visibility</p:attrName>
                                        </p:attrNameLst>
                                      </p:cBhvr>
                                      <p:to>
                                        <p:strVal val="visible"/>
                                      </p:to>
                                    </p:set>
                                    <p:animEffect filter="fade" transition="in">
                                      <p:cBhvr>
                                        <p:cTn dur="1000"/>
                                        <p:tgtEl>
                                          <p:spTgt spid="14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4" st="4"/>
                                            </p:txEl>
                                          </p:spTgt>
                                        </p:tgtEl>
                                        <p:attrNameLst>
                                          <p:attrName>style.visibility</p:attrName>
                                        </p:attrNameLst>
                                      </p:cBhvr>
                                      <p:to>
                                        <p:strVal val="visible"/>
                                      </p:to>
                                    </p:set>
                                    <p:animEffect filter="fade" transition="in">
                                      <p:cBhvr>
                                        <p:cTn dur="1000"/>
                                        <p:tgtEl>
                                          <p:spTgt spid="14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5" st="5"/>
                                            </p:txEl>
                                          </p:spTgt>
                                        </p:tgtEl>
                                        <p:attrNameLst>
                                          <p:attrName>style.visibility</p:attrName>
                                        </p:attrNameLst>
                                      </p:cBhvr>
                                      <p:to>
                                        <p:strVal val="visible"/>
                                      </p:to>
                                    </p:set>
                                    <p:animEffect filter="fade" transition="in">
                                      <p:cBhvr>
                                        <p:cTn dur="1000"/>
                                        <p:tgtEl>
                                          <p:spTgt spid="14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6" st="6"/>
                                            </p:txEl>
                                          </p:spTgt>
                                        </p:tgtEl>
                                        <p:attrNameLst>
                                          <p:attrName>style.visibility</p:attrName>
                                        </p:attrNameLst>
                                      </p:cBhvr>
                                      <p:to>
                                        <p:strVal val="visible"/>
                                      </p:to>
                                    </p:set>
                                    <p:animEffect filter="fade" transition="in">
                                      <p:cBhvr>
                                        <p:cTn dur="1000"/>
                                        <p:tgtEl>
                                          <p:spTgt spid="144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78"/>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What is an interface?</a:t>
            </a:r>
            <a:endParaRPr sz="2600">
              <a:solidFill>
                <a:srgbClr val="FF0000"/>
              </a:solidFill>
            </a:endParaRPr>
          </a:p>
        </p:txBody>
      </p:sp>
      <p:sp>
        <p:nvSpPr>
          <p:cNvPr id="1447" name="Google Shape;1447;p178"/>
          <p:cNvSpPr txBox="1"/>
          <p:nvPr/>
        </p:nvSpPr>
        <p:spPr>
          <a:xfrm>
            <a:off x="1265400" y="1281275"/>
            <a:ext cx="71175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Just like we cannot instantiate an </a:t>
            </a:r>
            <a:r>
              <a:rPr lang="en" sz="1700">
                <a:solidFill>
                  <a:srgbClr val="FF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class, similarly we also cannot instantiate an </a:t>
            </a:r>
            <a:r>
              <a:rPr lang="en" sz="1700">
                <a:solidFill>
                  <a:srgbClr val="9900FF"/>
                </a:solidFill>
                <a:latin typeface="Roboto Mono Medium"/>
                <a:ea typeface="Roboto Mono Medium"/>
                <a:cs typeface="Roboto Mono Medium"/>
                <a:sym typeface="Roboto Mono Medium"/>
              </a:rPr>
              <a:t>interface </a:t>
            </a:r>
            <a:endParaRPr sz="1700">
              <a:solidFill>
                <a:srgbClr val="9900FF"/>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sz="1700">
              <a:solidFill>
                <a:srgbClr val="9900FF"/>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sz="1700">
              <a:solidFill>
                <a:srgbClr val="9900FF"/>
              </a:solidFill>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However we can create a reference of an </a:t>
            </a:r>
            <a:r>
              <a:rPr lang="en" sz="1700">
                <a:solidFill>
                  <a:srgbClr val="9900FF"/>
                </a:solidFill>
                <a:latin typeface="Roboto Mono Medium"/>
                <a:ea typeface="Roboto Mono Medium"/>
                <a:cs typeface="Roboto Mono Medium"/>
                <a:sym typeface="Roboto Mono Medium"/>
              </a:rPr>
              <a:t>interface</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0" st="0"/>
                                            </p:txEl>
                                          </p:spTgt>
                                        </p:tgtEl>
                                        <p:attrNameLst>
                                          <p:attrName>style.visibility</p:attrName>
                                        </p:attrNameLst>
                                      </p:cBhvr>
                                      <p:to>
                                        <p:strVal val="visible"/>
                                      </p:to>
                                    </p:set>
                                    <p:animEffect filter="fade" transition="in">
                                      <p:cBhvr>
                                        <p:cTn dur="1000"/>
                                        <p:tgtEl>
                                          <p:spTgt spid="14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1" st="1"/>
                                            </p:txEl>
                                          </p:spTgt>
                                        </p:tgtEl>
                                        <p:attrNameLst>
                                          <p:attrName>style.visibility</p:attrName>
                                        </p:attrNameLst>
                                      </p:cBhvr>
                                      <p:to>
                                        <p:strVal val="visible"/>
                                      </p:to>
                                    </p:set>
                                    <p:animEffect filter="fade" transition="in">
                                      <p:cBhvr>
                                        <p:cTn dur="1000"/>
                                        <p:tgtEl>
                                          <p:spTgt spid="14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2" st="2"/>
                                            </p:txEl>
                                          </p:spTgt>
                                        </p:tgtEl>
                                        <p:attrNameLst>
                                          <p:attrName>style.visibility</p:attrName>
                                        </p:attrNameLst>
                                      </p:cBhvr>
                                      <p:to>
                                        <p:strVal val="visible"/>
                                      </p:to>
                                    </p:set>
                                    <p:animEffect filter="fade" transition="in">
                                      <p:cBhvr>
                                        <p:cTn dur="1000"/>
                                        <p:tgtEl>
                                          <p:spTgt spid="14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3" st="3"/>
                                            </p:txEl>
                                          </p:spTgt>
                                        </p:tgtEl>
                                        <p:attrNameLst>
                                          <p:attrName>style.visibility</p:attrName>
                                        </p:attrNameLst>
                                      </p:cBhvr>
                                      <p:to>
                                        <p:strVal val="visible"/>
                                      </p:to>
                                    </p:set>
                                    <p:animEffect filter="fade" transition="in">
                                      <p:cBhvr>
                                        <p:cTn dur="1000"/>
                                        <p:tgtEl>
                                          <p:spTgt spid="14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4" st="4"/>
                                            </p:txEl>
                                          </p:spTgt>
                                        </p:tgtEl>
                                        <p:attrNameLst>
                                          <p:attrName>style.visibility</p:attrName>
                                        </p:attrNameLst>
                                      </p:cBhvr>
                                      <p:to>
                                        <p:strVal val="visible"/>
                                      </p:to>
                                    </p:set>
                                    <p:animEffect filter="fade" transition="in">
                                      <p:cBhvr>
                                        <p:cTn dur="1000"/>
                                        <p:tgtEl>
                                          <p:spTgt spid="144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79"/>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What is an interface?</a:t>
            </a:r>
            <a:endParaRPr sz="2600">
              <a:solidFill>
                <a:srgbClr val="FF0000"/>
              </a:solidFill>
            </a:endParaRPr>
          </a:p>
        </p:txBody>
      </p:sp>
      <p:sp>
        <p:nvSpPr>
          <p:cNvPr id="1453" name="Google Shape;1453;p179"/>
          <p:cNvSpPr txBox="1"/>
          <p:nvPr/>
        </p:nvSpPr>
        <p:spPr>
          <a:xfrm>
            <a:off x="1265400" y="1281275"/>
            <a:ext cx="71175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Just like an </a:t>
            </a:r>
            <a:r>
              <a:rPr lang="en" sz="1700">
                <a:solidFill>
                  <a:srgbClr val="FF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class an </a:t>
            </a:r>
            <a:r>
              <a:rPr lang="en" sz="1700">
                <a:solidFill>
                  <a:srgbClr val="99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also can be </a:t>
            </a:r>
            <a:r>
              <a:rPr lang="en" sz="1700">
                <a:solidFill>
                  <a:schemeClr val="accent2"/>
                </a:solidFill>
                <a:latin typeface="Roboto Mono Medium"/>
                <a:ea typeface="Roboto Mono Medium"/>
                <a:cs typeface="Roboto Mono Medium"/>
                <a:sym typeface="Roboto Mono Medium"/>
              </a:rPr>
              <a:t>inherited </a:t>
            </a:r>
            <a:r>
              <a:rPr lang="en" sz="1700">
                <a:latin typeface="Roboto Mono Medium"/>
                <a:ea typeface="Roboto Mono Medium"/>
                <a:cs typeface="Roboto Mono Medium"/>
                <a:sym typeface="Roboto Mono Medium"/>
              </a:rPr>
              <a:t>by child classes but the keyword used for this inheritance is </a:t>
            </a:r>
            <a:r>
              <a:rPr lang="en" sz="1700">
                <a:solidFill>
                  <a:srgbClr val="0000FF"/>
                </a:solidFill>
                <a:latin typeface="Roboto Mono Medium"/>
                <a:ea typeface="Roboto Mono Medium"/>
                <a:cs typeface="Roboto Mono Medium"/>
                <a:sym typeface="Roboto Mono Medium"/>
              </a:rPr>
              <a:t>implements</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The reference of an interface can point to the object of its implementation class or child class</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And this forms the basis of runtime polymorphism</a:t>
            </a:r>
            <a:endParaRPr sz="1700">
              <a:latin typeface="Roboto Mono Medium"/>
              <a:ea typeface="Roboto Mono Medium"/>
              <a:cs typeface="Roboto Mono Medium"/>
              <a:sym typeface="Roboto Mono Medium"/>
            </a:endParaRPr>
          </a:p>
          <a:p>
            <a:pPr indent="0" lvl="0" marL="0" rtl="0" algn="l">
              <a:spcBef>
                <a:spcPts val="0"/>
              </a:spcBef>
              <a:spcAft>
                <a:spcPts val="0"/>
              </a:spcAft>
              <a:buNone/>
            </a:pPr>
            <a:r>
              <a:t/>
            </a:r>
            <a:endParaRPr sz="1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0" st="0"/>
                                            </p:txEl>
                                          </p:spTgt>
                                        </p:tgtEl>
                                        <p:attrNameLst>
                                          <p:attrName>style.visibility</p:attrName>
                                        </p:attrNameLst>
                                      </p:cBhvr>
                                      <p:to>
                                        <p:strVal val="visible"/>
                                      </p:to>
                                    </p:set>
                                    <p:animEffect filter="fade" transition="in">
                                      <p:cBhvr>
                                        <p:cTn dur="1000"/>
                                        <p:tgtEl>
                                          <p:spTgt spid="14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1" st="1"/>
                                            </p:txEl>
                                          </p:spTgt>
                                        </p:tgtEl>
                                        <p:attrNameLst>
                                          <p:attrName>style.visibility</p:attrName>
                                        </p:attrNameLst>
                                      </p:cBhvr>
                                      <p:to>
                                        <p:strVal val="visible"/>
                                      </p:to>
                                    </p:set>
                                    <p:animEffect filter="fade" transition="in">
                                      <p:cBhvr>
                                        <p:cTn dur="1000"/>
                                        <p:tgtEl>
                                          <p:spTgt spid="14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2" st="2"/>
                                            </p:txEl>
                                          </p:spTgt>
                                        </p:tgtEl>
                                        <p:attrNameLst>
                                          <p:attrName>style.visibility</p:attrName>
                                        </p:attrNameLst>
                                      </p:cBhvr>
                                      <p:to>
                                        <p:strVal val="visible"/>
                                      </p:to>
                                    </p:set>
                                    <p:animEffect filter="fade" transition="in">
                                      <p:cBhvr>
                                        <p:cTn dur="1000"/>
                                        <p:tgtEl>
                                          <p:spTgt spid="14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3" st="3"/>
                                            </p:txEl>
                                          </p:spTgt>
                                        </p:tgtEl>
                                        <p:attrNameLst>
                                          <p:attrName>style.visibility</p:attrName>
                                        </p:attrNameLst>
                                      </p:cBhvr>
                                      <p:to>
                                        <p:strVal val="visible"/>
                                      </p:to>
                                    </p:set>
                                    <p:animEffect filter="fade" transition="in">
                                      <p:cBhvr>
                                        <p:cTn dur="1000"/>
                                        <p:tgtEl>
                                          <p:spTgt spid="14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4" st="4"/>
                                            </p:txEl>
                                          </p:spTgt>
                                        </p:tgtEl>
                                        <p:attrNameLst>
                                          <p:attrName>style.visibility</p:attrName>
                                        </p:attrNameLst>
                                      </p:cBhvr>
                                      <p:to>
                                        <p:strVal val="visible"/>
                                      </p:to>
                                    </p:set>
                                    <p:animEffect filter="fade" transition="in">
                                      <p:cBhvr>
                                        <p:cTn dur="1000"/>
                                        <p:tgtEl>
                                          <p:spTgt spid="14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5" st="5"/>
                                            </p:txEl>
                                          </p:spTgt>
                                        </p:tgtEl>
                                        <p:attrNameLst>
                                          <p:attrName>style.visibility</p:attrName>
                                        </p:attrNameLst>
                                      </p:cBhvr>
                                      <p:to>
                                        <p:strVal val="visible"/>
                                      </p:to>
                                    </p:set>
                                    <p:animEffect filter="fade" transition="in">
                                      <p:cBhvr>
                                        <p:cTn dur="1000"/>
                                        <p:tgtEl>
                                          <p:spTgt spid="145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80"/>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What is an interface?</a:t>
            </a:r>
            <a:endParaRPr sz="2600">
              <a:solidFill>
                <a:srgbClr val="FF0000"/>
              </a:solidFill>
            </a:endParaRPr>
          </a:p>
        </p:txBody>
      </p:sp>
      <p:sp>
        <p:nvSpPr>
          <p:cNvPr id="1459" name="Google Shape;1459;p180"/>
          <p:cNvSpPr txBox="1"/>
          <p:nvPr/>
        </p:nvSpPr>
        <p:spPr>
          <a:xfrm>
            <a:off x="1243625" y="1217425"/>
            <a:ext cx="71175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If a class </a:t>
            </a:r>
            <a:r>
              <a:rPr lang="en" sz="1700">
                <a:solidFill>
                  <a:srgbClr val="0000FF"/>
                </a:solidFill>
                <a:latin typeface="Roboto Mono Medium"/>
                <a:ea typeface="Roboto Mono Medium"/>
                <a:cs typeface="Roboto Mono Medium"/>
                <a:sym typeface="Roboto Mono Medium"/>
              </a:rPr>
              <a:t>inherits </a:t>
            </a:r>
            <a:r>
              <a:rPr lang="en" sz="1700">
                <a:latin typeface="Roboto Mono Medium"/>
                <a:ea typeface="Roboto Mono Medium"/>
                <a:cs typeface="Roboto Mono Medium"/>
                <a:sym typeface="Roboto Mono Medium"/>
              </a:rPr>
              <a:t>an </a:t>
            </a:r>
            <a:r>
              <a:rPr lang="en" sz="1700">
                <a:solidFill>
                  <a:srgbClr val="99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then it is compulsory to override every </a:t>
            </a:r>
            <a:r>
              <a:rPr lang="en" sz="1700">
                <a:solidFill>
                  <a:srgbClr val="FF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method </a:t>
            </a:r>
            <a:r>
              <a:rPr lang="en" sz="1700">
                <a:solidFill>
                  <a:srgbClr val="0000FF"/>
                </a:solidFill>
                <a:latin typeface="Roboto Mono Medium"/>
                <a:ea typeface="Roboto Mono Medium"/>
                <a:cs typeface="Roboto Mono Medium"/>
                <a:sym typeface="Roboto Mono Medium"/>
              </a:rPr>
              <a:t>inherited </a:t>
            </a:r>
            <a:r>
              <a:rPr lang="en" sz="1700">
                <a:latin typeface="Roboto Mono Medium"/>
                <a:ea typeface="Roboto Mono Medium"/>
                <a:cs typeface="Roboto Mono Medium"/>
                <a:sym typeface="Roboto Mono Medium"/>
              </a:rPr>
              <a:t>from the </a:t>
            </a:r>
            <a:r>
              <a:rPr lang="en" sz="1700">
                <a:solidFill>
                  <a:srgbClr val="9900FF"/>
                </a:solidFill>
                <a:latin typeface="Roboto Mono Medium"/>
                <a:ea typeface="Roboto Mono Medium"/>
                <a:cs typeface="Roboto Mono Medium"/>
                <a:sym typeface="Roboto Mono Medium"/>
              </a:rPr>
              <a:t>interface</a:t>
            </a:r>
            <a:r>
              <a:rPr lang="en" sz="1700">
                <a:latin typeface="Roboto Mono Medium"/>
                <a:ea typeface="Roboto Mono Medium"/>
                <a:cs typeface="Roboto Mono Medium"/>
                <a:sym typeface="Roboto Mono Medium"/>
              </a:rPr>
              <a:t>.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latin typeface="Roboto Mono Medium"/>
              <a:ea typeface="Roboto Mono Medium"/>
              <a:cs typeface="Roboto Mono Medium"/>
              <a:sym typeface="Roboto Mono Medium"/>
            </a:endParaRPr>
          </a:p>
          <a:p>
            <a:pPr indent="-336550" lvl="0" marL="457200" rtl="0" algn="l">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Otherwise, the derived class also will have to be declared as </a:t>
            </a:r>
            <a:r>
              <a:rPr lang="en" sz="1700">
                <a:solidFill>
                  <a:srgbClr val="FF00FF"/>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0" st="0"/>
                                            </p:txEl>
                                          </p:spTgt>
                                        </p:tgtEl>
                                        <p:attrNameLst>
                                          <p:attrName>style.visibility</p:attrName>
                                        </p:attrNameLst>
                                      </p:cBhvr>
                                      <p:to>
                                        <p:strVal val="visible"/>
                                      </p:to>
                                    </p:set>
                                    <p:animEffect filter="fade" transition="in">
                                      <p:cBhvr>
                                        <p:cTn dur="1000"/>
                                        <p:tgtEl>
                                          <p:spTgt spid="14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1" st="1"/>
                                            </p:txEl>
                                          </p:spTgt>
                                        </p:tgtEl>
                                        <p:attrNameLst>
                                          <p:attrName>style.visibility</p:attrName>
                                        </p:attrNameLst>
                                      </p:cBhvr>
                                      <p:to>
                                        <p:strVal val="visible"/>
                                      </p:to>
                                    </p:set>
                                    <p:animEffect filter="fade" transition="in">
                                      <p:cBhvr>
                                        <p:cTn dur="1000"/>
                                        <p:tgtEl>
                                          <p:spTgt spid="14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2" st="2"/>
                                            </p:txEl>
                                          </p:spTgt>
                                        </p:tgtEl>
                                        <p:attrNameLst>
                                          <p:attrName>style.visibility</p:attrName>
                                        </p:attrNameLst>
                                      </p:cBhvr>
                                      <p:to>
                                        <p:strVal val="visible"/>
                                      </p:to>
                                    </p:set>
                                    <p:animEffect filter="fade" transition="in">
                                      <p:cBhvr>
                                        <p:cTn dur="1000"/>
                                        <p:tgtEl>
                                          <p:spTgt spid="14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3" st="3"/>
                                            </p:txEl>
                                          </p:spTgt>
                                        </p:tgtEl>
                                        <p:attrNameLst>
                                          <p:attrName>style.visibility</p:attrName>
                                        </p:attrNameLst>
                                      </p:cBhvr>
                                      <p:to>
                                        <p:strVal val="visible"/>
                                      </p:to>
                                    </p:set>
                                    <p:animEffect filter="fade" transition="in">
                                      <p:cBhvr>
                                        <p:cTn dur="1000"/>
                                        <p:tgtEl>
                                          <p:spTgt spid="14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4" st="4"/>
                                            </p:txEl>
                                          </p:spTgt>
                                        </p:tgtEl>
                                        <p:attrNameLst>
                                          <p:attrName>style.visibility</p:attrName>
                                        </p:attrNameLst>
                                      </p:cBhvr>
                                      <p:to>
                                        <p:strVal val="visible"/>
                                      </p:to>
                                    </p:set>
                                    <p:animEffect filter="fade" transition="in">
                                      <p:cBhvr>
                                        <p:cTn dur="1000"/>
                                        <p:tgtEl>
                                          <p:spTgt spid="14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5" st="5"/>
                                            </p:txEl>
                                          </p:spTgt>
                                        </p:tgtEl>
                                        <p:attrNameLst>
                                          <p:attrName>style.visibility</p:attrName>
                                        </p:attrNameLst>
                                      </p:cBhvr>
                                      <p:to>
                                        <p:strVal val="visible"/>
                                      </p:to>
                                    </p:set>
                                    <p:animEffect filter="fade" transition="in">
                                      <p:cBhvr>
                                        <p:cTn dur="1000"/>
                                        <p:tgtEl>
                                          <p:spTgt spid="145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81"/>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200">
                <a:solidFill>
                  <a:srgbClr val="FF4000"/>
                </a:solidFill>
              </a:rPr>
              <a:t>Syntax of declaring an interface</a:t>
            </a:r>
            <a:endParaRPr b="0" sz="2200">
              <a:solidFill>
                <a:srgbClr val="FF0000"/>
              </a:solidFill>
            </a:endParaRPr>
          </a:p>
        </p:txBody>
      </p:sp>
      <p:sp>
        <p:nvSpPr>
          <p:cNvPr id="1465" name="Google Shape;1465;p181"/>
          <p:cNvSpPr txBox="1"/>
          <p:nvPr/>
        </p:nvSpPr>
        <p:spPr>
          <a:xfrm>
            <a:off x="1494000" y="1480250"/>
            <a:ext cx="6742500" cy="25551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interface &lt;interface_name&gt;</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&lt;data_type&gt; &lt;var_name&gt;=&lt;value&gt;;</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&lt;return_type&gt; &lt;method_name&gt; (list_of_arg);</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ph idx="1" type="body"/>
          </p:nvPr>
        </p:nvSpPr>
        <p:spPr>
          <a:xfrm>
            <a:off x="780850" y="1900525"/>
            <a:ext cx="3556200" cy="1469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1200">
                <a:solidFill>
                  <a:srgbClr val="000000"/>
                </a:solidFill>
                <a:latin typeface="Roboto Mono"/>
                <a:ea typeface="Roboto Mono"/>
                <a:cs typeface="Roboto Mono"/>
                <a:sym typeface="Roboto Mono"/>
              </a:rPr>
              <a:t>Each person collectively comes under a class called </a:t>
            </a:r>
            <a:r>
              <a:rPr lang="en" sz="1200">
                <a:solidFill>
                  <a:schemeClr val="accent2"/>
                </a:solidFill>
                <a:latin typeface="Roboto Mono"/>
                <a:ea typeface="Roboto Mono"/>
                <a:cs typeface="Roboto Mono"/>
                <a:sym typeface="Roboto Mono"/>
              </a:rPr>
              <a:t>Human</a:t>
            </a:r>
            <a:r>
              <a:rPr lang="en" sz="1200">
                <a:solidFill>
                  <a:srgbClr val="000000"/>
                </a:solidFill>
                <a:latin typeface="Roboto Mono"/>
                <a:ea typeface="Roboto Mono"/>
                <a:cs typeface="Roboto Mono"/>
                <a:sym typeface="Roboto Mono"/>
              </a:rPr>
              <a:t>. </a:t>
            </a:r>
            <a:br>
              <a:rPr lang="en" sz="1200">
                <a:solidFill>
                  <a:srgbClr val="000000"/>
                </a:solidFill>
                <a:latin typeface="Roboto Mono"/>
                <a:ea typeface="Roboto Mono"/>
                <a:cs typeface="Roboto Mono"/>
                <a:sym typeface="Roboto Mono"/>
              </a:rPr>
            </a:br>
            <a:br>
              <a:rPr lang="en" sz="1200">
                <a:solidFill>
                  <a:srgbClr val="000000"/>
                </a:solidFill>
                <a:latin typeface="Roboto Mono"/>
                <a:ea typeface="Roboto Mono"/>
                <a:cs typeface="Roboto Mono"/>
                <a:sym typeface="Roboto Mono"/>
              </a:rPr>
            </a:br>
            <a:r>
              <a:rPr lang="en" sz="1200">
                <a:solidFill>
                  <a:srgbClr val="000000"/>
                </a:solidFill>
                <a:latin typeface="Roboto Mono"/>
                <a:ea typeface="Roboto Mono"/>
                <a:cs typeface="Roboto Mono"/>
                <a:sym typeface="Roboto Mono"/>
              </a:rPr>
              <a:t>So we belong to the class Human</a:t>
            </a:r>
            <a:endParaRPr sz="1200">
              <a:solidFill>
                <a:srgbClr val="000000"/>
              </a:solidFill>
              <a:latin typeface="Roboto Mono"/>
              <a:ea typeface="Roboto Mono"/>
              <a:cs typeface="Roboto Mono"/>
              <a:sym typeface="Roboto Mono"/>
            </a:endParaRPr>
          </a:p>
        </p:txBody>
      </p:sp>
      <p:sp>
        <p:nvSpPr>
          <p:cNvPr id="465" name="Google Shape;465;p6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t>
            </a:r>
            <a:r>
              <a:rPr lang="en"/>
              <a:t>-</a:t>
            </a:r>
            <a:endParaRPr/>
          </a:p>
        </p:txBody>
      </p:sp>
      <p:pic>
        <p:nvPicPr>
          <p:cNvPr id="466" name="Google Shape;466;p65"/>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pic>
        <p:nvPicPr>
          <p:cNvPr id="467" name="Google Shape;467;p65"/>
          <p:cNvPicPr preferRelativeResize="0"/>
          <p:nvPr/>
        </p:nvPicPr>
        <p:blipFill>
          <a:blip r:embed="rId4">
            <a:alphaModFix/>
          </a:blip>
          <a:stretch>
            <a:fillRect/>
          </a:stretch>
        </p:blipFill>
        <p:spPr>
          <a:xfrm>
            <a:off x="4868475" y="1504225"/>
            <a:ext cx="3613174" cy="2532650"/>
          </a:xfrm>
          <a:prstGeom prst="rect">
            <a:avLst/>
          </a:prstGeom>
          <a:noFill/>
          <a:ln>
            <a:noFill/>
          </a:ln>
          <a:effectLst>
            <a:outerShdw blurRad="57150" rotWithShape="0" algn="bl" dir="5400000" dist="19050">
              <a:srgbClr val="000000">
                <a:alpha val="50000"/>
              </a:srgbClr>
            </a:outerShdw>
          </a:effectLst>
        </p:spPr>
      </p:pic>
      <p:sp>
        <p:nvSpPr>
          <p:cNvPr id="468" name="Google Shape;468;p65"/>
          <p:cNvSpPr/>
          <p:nvPr/>
        </p:nvSpPr>
        <p:spPr>
          <a:xfrm rot="-391042">
            <a:off x="7660314" y="3643700"/>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5"/>
          <p:cNvSpPr/>
          <p:nvPr/>
        </p:nvSpPr>
        <p:spPr>
          <a:xfrm rot="-2148808">
            <a:off x="4649724" y="1367150"/>
            <a:ext cx="647414" cy="266322"/>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70" name="Google Shape;470;p65"/>
          <p:cNvSpPr/>
          <p:nvPr/>
        </p:nvSpPr>
        <p:spPr>
          <a:xfrm rot="-1317727">
            <a:off x="8049982" y="1137598"/>
            <a:ext cx="504619" cy="656482"/>
          </a:xfrm>
          <a:custGeom>
            <a:rect b="b" l="l" r="r" t="t"/>
            <a:pathLst>
              <a:path extrusionOk="0" h="36727" w="28231">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71" name="Google Shape;471;p65"/>
          <p:cNvSpPr/>
          <p:nvPr/>
        </p:nvSpPr>
        <p:spPr>
          <a:xfrm>
            <a:off x="5125575" y="3830775"/>
            <a:ext cx="833400" cy="206100"/>
          </a:xfrm>
          <a:prstGeom prst="rect">
            <a:avLst/>
          </a:prstGeom>
          <a:solidFill>
            <a:srgbClr val="F8FA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5"/>
          <p:cNvSpPr/>
          <p:nvPr/>
        </p:nvSpPr>
        <p:spPr>
          <a:xfrm>
            <a:off x="6344775" y="3830775"/>
            <a:ext cx="833400" cy="206100"/>
          </a:xfrm>
          <a:prstGeom prst="rect">
            <a:avLst/>
          </a:prstGeom>
          <a:solidFill>
            <a:srgbClr val="F8FA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5"/>
          <p:cNvSpPr/>
          <p:nvPr/>
        </p:nvSpPr>
        <p:spPr>
          <a:xfrm>
            <a:off x="7487775" y="3830775"/>
            <a:ext cx="833400" cy="206100"/>
          </a:xfrm>
          <a:prstGeom prst="rect">
            <a:avLst/>
          </a:prstGeom>
          <a:solidFill>
            <a:srgbClr val="F8FA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5"/>
          <p:cNvSpPr txBox="1"/>
          <p:nvPr/>
        </p:nvSpPr>
        <p:spPr>
          <a:xfrm>
            <a:off x="5277900" y="3732150"/>
            <a:ext cx="8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Amit</a:t>
            </a:r>
            <a:endParaRPr>
              <a:latin typeface="Roboto Mono Medium"/>
              <a:ea typeface="Roboto Mono Medium"/>
              <a:cs typeface="Roboto Mono Medium"/>
              <a:sym typeface="Roboto Mono Medium"/>
            </a:endParaRPr>
          </a:p>
        </p:txBody>
      </p:sp>
      <p:sp>
        <p:nvSpPr>
          <p:cNvPr id="475" name="Google Shape;475;p65"/>
          <p:cNvSpPr txBox="1"/>
          <p:nvPr/>
        </p:nvSpPr>
        <p:spPr>
          <a:xfrm>
            <a:off x="6501150" y="3768050"/>
            <a:ext cx="7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Ravi</a:t>
            </a:r>
            <a:endParaRPr>
              <a:latin typeface="Roboto Mono Medium"/>
              <a:ea typeface="Roboto Mono Medium"/>
              <a:cs typeface="Roboto Mono Medium"/>
              <a:sym typeface="Roboto Mono Medium"/>
            </a:endParaRPr>
          </a:p>
        </p:txBody>
      </p:sp>
      <p:sp>
        <p:nvSpPr>
          <p:cNvPr id="476" name="Google Shape;476;p65"/>
          <p:cNvSpPr txBox="1"/>
          <p:nvPr/>
        </p:nvSpPr>
        <p:spPr>
          <a:xfrm>
            <a:off x="7589875" y="3754700"/>
            <a:ext cx="17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Kiran</a:t>
            </a:r>
            <a:endParaRPr>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82"/>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500">
                <a:solidFill>
                  <a:srgbClr val="FF4000"/>
                </a:solidFill>
              </a:rPr>
              <a:t>Let’s Understand With Example</a:t>
            </a:r>
            <a:endParaRPr b="0" sz="3500">
              <a:solidFill>
                <a:srgbClr val="FF0000"/>
              </a:solidFill>
            </a:endParaRPr>
          </a:p>
        </p:txBody>
      </p:sp>
      <p:sp>
        <p:nvSpPr>
          <p:cNvPr id="1471" name="Google Shape;1471;p182"/>
          <p:cNvSpPr txBox="1"/>
          <p:nvPr/>
        </p:nvSpPr>
        <p:spPr>
          <a:xfrm>
            <a:off x="2436975" y="1839775"/>
            <a:ext cx="5016900" cy="16410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00FF00"/>
                </a:solidFill>
                <a:latin typeface="Courier New"/>
                <a:ea typeface="Courier New"/>
                <a:cs typeface="Courier New"/>
                <a:sym typeface="Courier New"/>
              </a:rPr>
              <a:t>public interface Animal {</a:t>
            </a:r>
            <a:endParaRPr sz="17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700">
                <a:solidFill>
                  <a:srgbClr val="00FF00"/>
                </a:solidFill>
                <a:latin typeface="Courier New"/>
                <a:ea typeface="Courier New"/>
                <a:cs typeface="Courier New"/>
                <a:sym typeface="Courier New"/>
              </a:rPr>
              <a:t>    void makeSound();</a:t>
            </a:r>
            <a:endParaRPr sz="17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700">
                <a:solidFill>
                  <a:srgbClr val="00FF00"/>
                </a:solidFill>
                <a:latin typeface="Courier New"/>
                <a:ea typeface="Courier New"/>
                <a:cs typeface="Courier New"/>
                <a:sym typeface="Courier New"/>
              </a:rPr>
              <a:t>    void eat();</a:t>
            </a:r>
            <a:endParaRPr sz="17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700">
                <a:solidFill>
                  <a:srgbClr val="00FF00"/>
                </a:solidFill>
                <a:latin typeface="Courier New"/>
                <a:ea typeface="Courier New"/>
                <a:cs typeface="Courier New"/>
                <a:sym typeface="Courier New"/>
              </a:rPr>
              <a:t>}</a:t>
            </a:r>
            <a:endParaRPr sz="1700">
              <a:solidFill>
                <a:srgbClr val="00FF00"/>
              </a:solidFill>
              <a:latin typeface="Courier New"/>
              <a:ea typeface="Courier New"/>
              <a:cs typeface="Courier New"/>
              <a:sym typeface="Courier New"/>
            </a:endParaRPr>
          </a:p>
        </p:txBody>
      </p:sp>
      <p:sp>
        <p:nvSpPr>
          <p:cNvPr id="1472" name="Google Shape;1472;p182"/>
          <p:cNvSpPr txBox="1"/>
          <p:nvPr>
            <p:ph type="title"/>
          </p:nvPr>
        </p:nvSpPr>
        <p:spPr>
          <a:xfrm>
            <a:off x="1598850" y="999450"/>
            <a:ext cx="6334500" cy="7185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2000"/>
              </a:spcAft>
              <a:buNone/>
            </a:pPr>
            <a:r>
              <a:rPr b="0" lang="en" sz="2600">
                <a:solidFill>
                  <a:srgbClr val="9900FF"/>
                </a:solidFill>
              </a:rPr>
              <a:t>Interface declaration</a:t>
            </a:r>
            <a:endParaRPr b="0" sz="2600">
              <a:solidFill>
                <a:srgbClr val="9900FF"/>
              </a:solidFill>
            </a:endParaRPr>
          </a:p>
        </p:txBody>
      </p:sp>
      <p:sp>
        <p:nvSpPr>
          <p:cNvPr id="1473" name="Google Shape;1473;p182"/>
          <p:cNvSpPr txBox="1"/>
          <p:nvPr/>
        </p:nvSpPr>
        <p:spPr>
          <a:xfrm>
            <a:off x="2436975" y="3693550"/>
            <a:ext cx="4971000" cy="646500"/>
          </a:xfrm>
          <a:prstGeom prst="rect">
            <a:avLst/>
          </a:prstGeom>
          <a:solidFill>
            <a:srgbClr val="B6D7A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//Both the above methods are by default public and abstract</a:t>
            </a:r>
            <a:endParaRPr b="1" sz="1500">
              <a:solidFill>
                <a:srgbClr val="0000FF"/>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3"/>
                                        </p:tgtEl>
                                        <p:attrNameLst>
                                          <p:attrName>style.visibility</p:attrName>
                                        </p:attrNameLst>
                                      </p:cBhvr>
                                      <p:to>
                                        <p:strVal val="visible"/>
                                      </p:to>
                                    </p:set>
                                    <p:animEffect filter="fade" transition="in">
                                      <p:cBhvr>
                                        <p:cTn dur="1000"/>
                                        <p:tgtEl>
                                          <p:spTgt spid="1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83"/>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200">
                <a:solidFill>
                  <a:srgbClr val="FF4000"/>
                </a:solidFill>
              </a:rPr>
              <a:t>Let’s Understand With Example</a:t>
            </a:r>
            <a:endParaRPr b="0" sz="2200">
              <a:solidFill>
                <a:srgbClr val="FF0000"/>
              </a:solidFill>
            </a:endParaRPr>
          </a:p>
        </p:txBody>
      </p:sp>
      <p:sp>
        <p:nvSpPr>
          <p:cNvPr id="1479" name="Google Shape;1479;p183"/>
          <p:cNvSpPr txBox="1"/>
          <p:nvPr/>
        </p:nvSpPr>
        <p:spPr>
          <a:xfrm>
            <a:off x="1404750" y="1524450"/>
            <a:ext cx="6924000" cy="29862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public class Elephant implements Animal {</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    @Override</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    public void makeSound() {</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        System.out.println("Trumpet!");</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    }</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    @Override</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    public void eat() {</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        System.out.println("Elephant eats grasses and leaves");</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    }</a:t>
            </a:r>
            <a:endParaRPr>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a:solidFill>
                  <a:srgbClr val="00FF00"/>
                </a:solidFill>
                <a:latin typeface="Courier New"/>
                <a:ea typeface="Courier New"/>
                <a:cs typeface="Courier New"/>
                <a:sym typeface="Courier New"/>
              </a:rPr>
              <a:t>}</a:t>
            </a:r>
            <a:endParaRPr>
              <a:solidFill>
                <a:srgbClr val="00FF00"/>
              </a:solidFill>
              <a:latin typeface="Courier New"/>
              <a:ea typeface="Courier New"/>
              <a:cs typeface="Courier New"/>
              <a:sym typeface="Courier New"/>
            </a:endParaRPr>
          </a:p>
        </p:txBody>
      </p:sp>
      <p:sp>
        <p:nvSpPr>
          <p:cNvPr id="1480" name="Google Shape;1480;p183"/>
          <p:cNvSpPr txBox="1"/>
          <p:nvPr>
            <p:ph type="title"/>
          </p:nvPr>
        </p:nvSpPr>
        <p:spPr>
          <a:xfrm>
            <a:off x="1404750" y="940050"/>
            <a:ext cx="6334500" cy="7185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2000"/>
              </a:spcAft>
              <a:buNone/>
            </a:pPr>
            <a:r>
              <a:rPr lang="en" sz="2000">
                <a:solidFill>
                  <a:srgbClr val="9900FF"/>
                </a:solidFill>
              </a:rPr>
              <a:t>Entity class</a:t>
            </a:r>
            <a:endParaRPr sz="3000">
              <a:solidFill>
                <a:srgbClr val="99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84"/>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200">
                <a:solidFill>
                  <a:srgbClr val="FF4000"/>
                </a:solidFill>
              </a:rPr>
              <a:t>Let’s Understand With Example</a:t>
            </a:r>
            <a:endParaRPr b="0" sz="2200">
              <a:solidFill>
                <a:srgbClr val="FF0000"/>
              </a:solidFill>
            </a:endParaRPr>
          </a:p>
        </p:txBody>
      </p:sp>
      <p:sp>
        <p:nvSpPr>
          <p:cNvPr id="1486" name="Google Shape;1486;p184"/>
          <p:cNvSpPr txBox="1"/>
          <p:nvPr/>
        </p:nvSpPr>
        <p:spPr>
          <a:xfrm>
            <a:off x="1797125" y="1524450"/>
            <a:ext cx="6011100" cy="29553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public class Lion implements Animal {</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@Override</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public void makeSound() {</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System.out.println("Roar!");</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@Override</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public void eat() {</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System.out.println("Lion eats flesh");</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a:t>
            </a:r>
            <a:endParaRPr sz="1500">
              <a:solidFill>
                <a:srgbClr val="00FF00"/>
              </a:solidFill>
              <a:latin typeface="Courier New"/>
              <a:ea typeface="Courier New"/>
              <a:cs typeface="Courier New"/>
              <a:sym typeface="Courier New"/>
            </a:endParaRPr>
          </a:p>
        </p:txBody>
      </p:sp>
      <p:sp>
        <p:nvSpPr>
          <p:cNvPr id="1487" name="Google Shape;1487;p184"/>
          <p:cNvSpPr txBox="1"/>
          <p:nvPr>
            <p:ph type="title"/>
          </p:nvPr>
        </p:nvSpPr>
        <p:spPr>
          <a:xfrm>
            <a:off x="1404750" y="940050"/>
            <a:ext cx="6334500" cy="7185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2000"/>
              </a:spcAft>
              <a:buNone/>
            </a:pPr>
            <a:r>
              <a:rPr lang="en" sz="2000">
                <a:solidFill>
                  <a:srgbClr val="9900FF"/>
                </a:solidFill>
              </a:rPr>
              <a:t>Entity class</a:t>
            </a:r>
            <a:endParaRPr sz="3000">
              <a:solidFill>
                <a:srgbClr val="99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85"/>
          <p:cNvSpPr txBox="1"/>
          <p:nvPr>
            <p:ph type="title"/>
          </p:nvPr>
        </p:nvSpPr>
        <p:spPr>
          <a:xfrm>
            <a:off x="1404750" y="206600"/>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400">
                <a:solidFill>
                  <a:srgbClr val="FF4000"/>
                </a:solidFill>
              </a:rPr>
              <a:t>Let’s Understand With Example</a:t>
            </a:r>
            <a:endParaRPr b="0" sz="2400">
              <a:solidFill>
                <a:srgbClr val="FF0000"/>
              </a:solidFill>
            </a:endParaRPr>
          </a:p>
        </p:txBody>
      </p:sp>
      <p:sp>
        <p:nvSpPr>
          <p:cNvPr id="1493" name="Google Shape;1493;p185"/>
          <p:cNvSpPr txBox="1"/>
          <p:nvPr/>
        </p:nvSpPr>
        <p:spPr>
          <a:xfrm>
            <a:off x="2330050" y="1459400"/>
            <a:ext cx="5044500" cy="31863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class UseAnimal{</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public static void main(Sring []args){</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Animal obj;</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t/>
            </a:r>
            <a:endParaRPr sz="1500">
              <a:solidFill>
                <a:srgbClr val="00FF00"/>
              </a:solidFill>
              <a:latin typeface="Courier New"/>
              <a:ea typeface="Courier New"/>
              <a:cs typeface="Courier New"/>
              <a:sym typeface="Courier New"/>
            </a:endParaRPr>
          </a:p>
          <a:p>
            <a:pPr indent="457200" lvl="0" marL="0" rtl="0" algn="l">
              <a:spcBef>
                <a:spcPts val="0"/>
              </a:spcBef>
              <a:spcAft>
                <a:spcPts val="0"/>
              </a:spcAft>
              <a:buNone/>
            </a:pPr>
            <a:r>
              <a:rPr lang="en" sz="1500">
                <a:solidFill>
                  <a:srgbClr val="00FF00"/>
                </a:solidFill>
                <a:latin typeface="Courier New"/>
                <a:ea typeface="Courier New"/>
                <a:cs typeface="Courier New"/>
                <a:sym typeface="Courier New"/>
              </a:rPr>
              <a:t>  obj= new Elephant();</a:t>
            </a:r>
            <a:endParaRPr sz="1500">
              <a:solidFill>
                <a:srgbClr val="00FF00"/>
              </a:solidFill>
              <a:latin typeface="Courier New"/>
              <a:ea typeface="Courier New"/>
              <a:cs typeface="Courier New"/>
              <a:sym typeface="Courier New"/>
            </a:endParaRPr>
          </a:p>
          <a:p>
            <a:pPr indent="457200" lvl="0" marL="0" rtl="0" algn="l">
              <a:spcBef>
                <a:spcPts val="0"/>
              </a:spcBef>
              <a:spcAft>
                <a:spcPts val="0"/>
              </a:spcAft>
              <a:buNone/>
            </a:pPr>
            <a:r>
              <a:rPr lang="en" sz="1500">
                <a:solidFill>
                  <a:srgbClr val="00FF00"/>
                </a:solidFill>
                <a:latin typeface="Courier New"/>
                <a:ea typeface="Courier New"/>
                <a:cs typeface="Courier New"/>
                <a:sym typeface="Courier New"/>
              </a:rPr>
              <a:t>  obj.makeSound();</a:t>
            </a:r>
            <a:endParaRPr sz="1500">
              <a:solidFill>
                <a:srgbClr val="00FF00"/>
              </a:solidFill>
              <a:latin typeface="Courier New"/>
              <a:ea typeface="Courier New"/>
              <a:cs typeface="Courier New"/>
              <a:sym typeface="Courier New"/>
            </a:endParaRPr>
          </a:p>
          <a:p>
            <a:pPr indent="457200" lvl="0" marL="0" rtl="0" algn="l">
              <a:spcBef>
                <a:spcPts val="0"/>
              </a:spcBef>
              <a:spcAft>
                <a:spcPts val="0"/>
              </a:spcAft>
              <a:buNone/>
            </a:pPr>
            <a:r>
              <a:rPr lang="en" sz="1500">
                <a:solidFill>
                  <a:srgbClr val="00FF00"/>
                </a:solidFill>
                <a:latin typeface="Courier New"/>
                <a:ea typeface="Courier New"/>
                <a:cs typeface="Courier New"/>
                <a:sym typeface="Courier New"/>
              </a:rPr>
              <a:t>  obj.eat();</a:t>
            </a:r>
            <a:endParaRPr sz="1500">
              <a:solidFill>
                <a:srgbClr val="00FF00"/>
              </a:solidFill>
              <a:latin typeface="Courier New"/>
              <a:ea typeface="Courier New"/>
              <a:cs typeface="Courier New"/>
              <a:sym typeface="Courier New"/>
            </a:endParaRPr>
          </a:p>
          <a:p>
            <a:pPr indent="457200" lvl="0" marL="0" rtl="0" algn="l">
              <a:spcBef>
                <a:spcPts val="0"/>
              </a:spcBef>
              <a:spcAft>
                <a:spcPts val="0"/>
              </a:spcAft>
              <a:buNone/>
            </a:pPr>
            <a:r>
              <a:t/>
            </a:r>
            <a:endParaRPr sz="1500">
              <a:solidFill>
                <a:srgbClr val="00FF00"/>
              </a:solidFill>
              <a:latin typeface="Courier New"/>
              <a:ea typeface="Courier New"/>
              <a:cs typeface="Courier New"/>
              <a:sym typeface="Courier New"/>
            </a:endParaRPr>
          </a:p>
          <a:p>
            <a:pPr indent="457200" lvl="0" marL="0" rtl="0" algn="l">
              <a:spcBef>
                <a:spcPts val="0"/>
              </a:spcBef>
              <a:spcAft>
                <a:spcPts val="0"/>
              </a:spcAft>
              <a:buNone/>
            </a:pPr>
            <a:r>
              <a:rPr lang="en" sz="1500">
                <a:solidFill>
                  <a:srgbClr val="00FF00"/>
                </a:solidFill>
                <a:latin typeface="Courier New"/>
                <a:ea typeface="Courier New"/>
                <a:cs typeface="Courier New"/>
                <a:sym typeface="Courier New"/>
              </a:rPr>
              <a:t>  obj= new Lion();</a:t>
            </a:r>
            <a:endParaRPr sz="1500">
              <a:solidFill>
                <a:srgbClr val="00FF00"/>
              </a:solidFill>
              <a:latin typeface="Courier New"/>
              <a:ea typeface="Courier New"/>
              <a:cs typeface="Courier New"/>
              <a:sym typeface="Courier New"/>
            </a:endParaRPr>
          </a:p>
          <a:p>
            <a:pPr indent="457200" lvl="0" marL="0" rtl="0" algn="l">
              <a:spcBef>
                <a:spcPts val="0"/>
              </a:spcBef>
              <a:spcAft>
                <a:spcPts val="0"/>
              </a:spcAft>
              <a:buNone/>
            </a:pPr>
            <a:r>
              <a:rPr lang="en" sz="1500">
                <a:solidFill>
                  <a:srgbClr val="00FF00"/>
                </a:solidFill>
                <a:latin typeface="Courier New"/>
                <a:ea typeface="Courier New"/>
                <a:cs typeface="Courier New"/>
                <a:sym typeface="Courier New"/>
              </a:rPr>
              <a:t>  obj.makeSound();</a:t>
            </a:r>
            <a:endParaRPr sz="1500">
              <a:solidFill>
                <a:srgbClr val="00FF00"/>
              </a:solidFill>
              <a:latin typeface="Courier New"/>
              <a:ea typeface="Courier New"/>
              <a:cs typeface="Courier New"/>
              <a:sym typeface="Courier New"/>
            </a:endParaRPr>
          </a:p>
          <a:p>
            <a:pPr indent="457200" lvl="0" marL="0" rtl="0" algn="l">
              <a:spcBef>
                <a:spcPts val="0"/>
              </a:spcBef>
              <a:spcAft>
                <a:spcPts val="0"/>
              </a:spcAft>
              <a:buNone/>
            </a:pPr>
            <a:r>
              <a:rPr lang="en" sz="1500">
                <a:solidFill>
                  <a:srgbClr val="00FF00"/>
                </a:solidFill>
                <a:latin typeface="Courier New"/>
                <a:ea typeface="Courier New"/>
                <a:cs typeface="Courier New"/>
                <a:sym typeface="Courier New"/>
              </a:rPr>
              <a:t>  obj.eat();</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   }</a:t>
            </a:r>
            <a:endParaRPr sz="15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00FF00"/>
                </a:solidFill>
                <a:latin typeface="Courier New"/>
                <a:ea typeface="Courier New"/>
                <a:cs typeface="Courier New"/>
                <a:sym typeface="Courier New"/>
              </a:rPr>
              <a:t>}</a:t>
            </a:r>
            <a:endParaRPr sz="1500">
              <a:solidFill>
                <a:srgbClr val="00FF00"/>
              </a:solidFill>
              <a:latin typeface="Courier New"/>
              <a:ea typeface="Courier New"/>
              <a:cs typeface="Courier New"/>
              <a:sym typeface="Courier New"/>
            </a:endParaRPr>
          </a:p>
        </p:txBody>
      </p:sp>
      <p:sp>
        <p:nvSpPr>
          <p:cNvPr id="1494" name="Google Shape;1494;p185"/>
          <p:cNvSpPr txBox="1"/>
          <p:nvPr>
            <p:ph type="title"/>
          </p:nvPr>
        </p:nvSpPr>
        <p:spPr>
          <a:xfrm>
            <a:off x="1404750" y="740900"/>
            <a:ext cx="6334500" cy="7185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2000"/>
              </a:spcAft>
              <a:buNone/>
            </a:pPr>
            <a:r>
              <a:rPr b="0" lang="en" sz="2300">
                <a:solidFill>
                  <a:srgbClr val="9900FF"/>
                </a:solidFill>
              </a:rPr>
              <a:t>Driver class</a:t>
            </a:r>
            <a:endParaRPr b="0" sz="2300">
              <a:solidFill>
                <a:srgbClr val="99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86"/>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500" name="Google Shape;1500;p186"/>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Part-25</a:t>
            </a:r>
            <a:endParaRPr sz="4500"/>
          </a:p>
        </p:txBody>
      </p:sp>
      <p:pic>
        <p:nvPicPr>
          <p:cNvPr id="1501" name="Google Shape;1501;p186"/>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502" name="Google Shape;1502;p186"/>
          <p:cNvPicPr preferRelativeResize="0"/>
          <p:nvPr/>
        </p:nvPicPr>
        <p:blipFill rotWithShape="1">
          <a:blip r:embed="rId4">
            <a:alphaModFix/>
          </a:blip>
          <a:srcRect b="21025" l="0" r="8892" t="16970"/>
          <a:stretch/>
        </p:blipFill>
        <p:spPr>
          <a:xfrm rot="10800000">
            <a:off x="796525" y="1299950"/>
            <a:ext cx="2589425" cy="1210175"/>
          </a:xfrm>
          <a:prstGeom prst="rect">
            <a:avLst/>
          </a:prstGeom>
          <a:noFill/>
          <a:ln>
            <a:noFill/>
          </a:ln>
        </p:spPr>
      </p:pic>
      <p:sp>
        <p:nvSpPr>
          <p:cNvPr id="1503" name="Google Shape;1503;p186"/>
          <p:cNvSpPr txBox="1"/>
          <p:nvPr>
            <p:ph idx="1" type="subTitle"/>
          </p:nvPr>
        </p:nvSpPr>
        <p:spPr>
          <a:xfrm>
            <a:off x="1239525" y="1600800"/>
            <a:ext cx="1703400" cy="428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300">
                <a:solidFill>
                  <a:srgbClr val="2B2B2B"/>
                </a:solidFill>
              </a:rPr>
              <a:t>Abstract Class</a:t>
            </a:r>
            <a:endParaRPr sz="1300">
              <a:solidFill>
                <a:srgbClr val="2B2B2B"/>
              </a:solidFill>
            </a:endParaRPr>
          </a:p>
          <a:p>
            <a:pPr indent="0" lvl="0" marL="0" rtl="0" algn="ctr">
              <a:lnSpc>
                <a:spcPct val="100000"/>
              </a:lnSpc>
              <a:spcBef>
                <a:spcPts val="0"/>
              </a:spcBef>
              <a:spcAft>
                <a:spcPts val="0"/>
              </a:spcAft>
              <a:buNone/>
            </a:pPr>
            <a:r>
              <a:rPr lang="en" sz="1300">
                <a:solidFill>
                  <a:srgbClr val="2B2B2B"/>
                </a:solidFill>
              </a:rPr>
              <a:t>v</a:t>
            </a:r>
            <a:r>
              <a:rPr lang="en" sz="1300">
                <a:solidFill>
                  <a:srgbClr val="2B2B2B"/>
                </a:solidFill>
              </a:rPr>
              <a:t>s</a:t>
            </a:r>
            <a:endParaRPr sz="1300">
              <a:solidFill>
                <a:srgbClr val="2B2B2B"/>
              </a:solidFill>
            </a:endParaRPr>
          </a:p>
          <a:p>
            <a:pPr indent="0" lvl="0" marL="0" rtl="0" algn="ctr">
              <a:lnSpc>
                <a:spcPct val="100000"/>
              </a:lnSpc>
              <a:spcBef>
                <a:spcPts val="0"/>
              </a:spcBef>
              <a:spcAft>
                <a:spcPts val="0"/>
              </a:spcAft>
              <a:buNone/>
            </a:pPr>
            <a:r>
              <a:rPr lang="en" sz="1300">
                <a:solidFill>
                  <a:srgbClr val="2B2B2B"/>
                </a:solidFill>
              </a:rPr>
              <a:t> Interface</a:t>
            </a:r>
            <a:endParaRPr sz="1300">
              <a:solidFill>
                <a:srgbClr val="2B2B2B"/>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87"/>
          <p:cNvSpPr txBox="1"/>
          <p:nvPr>
            <p:ph type="title"/>
          </p:nvPr>
        </p:nvSpPr>
        <p:spPr>
          <a:xfrm>
            <a:off x="1272525" y="658900"/>
            <a:ext cx="281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Class</a:t>
            </a:r>
            <a:endParaRPr/>
          </a:p>
        </p:txBody>
      </p:sp>
      <p:sp>
        <p:nvSpPr>
          <p:cNvPr id="1509" name="Google Shape;1509;p187"/>
          <p:cNvSpPr txBox="1"/>
          <p:nvPr>
            <p:ph type="title"/>
          </p:nvPr>
        </p:nvSpPr>
        <p:spPr>
          <a:xfrm>
            <a:off x="5675325" y="658906"/>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a:t>
            </a:r>
            <a:endParaRPr/>
          </a:p>
        </p:txBody>
      </p:sp>
      <p:graphicFrame>
        <p:nvGraphicFramePr>
          <p:cNvPr id="1510" name="Google Shape;1510;p187"/>
          <p:cNvGraphicFramePr/>
          <p:nvPr/>
        </p:nvGraphicFramePr>
        <p:xfrm>
          <a:off x="757300" y="1455429"/>
          <a:ext cx="3000000" cy="3000000"/>
        </p:xfrm>
        <a:graphic>
          <a:graphicData uri="http://schemas.openxmlformats.org/drawingml/2006/table">
            <a:tbl>
              <a:tblPr>
                <a:noFill/>
                <a:tableStyleId>{441B2A9A-86FA-4A57-BF37-29257E474014}</a:tableStyleId>
              </a:tblPr>
              <a:tblGrid>
                <a:gridCol w="3814700"/>
                <a:gridCol w="3814700"/>
              </a:tblGrid>
              <a:tr h="1217100">
                <a:tc>
                  <a:txBody>
                    <a:bodyPr/>
                    <a:lstStyle/>
                    <a:p>
                      <a:pPr indent="0" lvl="0" marL="0" rtl="0" algn="just">
                        <a:lnSpc>
                          <a:spcPct val="115000"/>
                        </a:lnSpc>
                        <a:spcBef>
                          <a:spcPts val="0"/>
                        </a:spcBef>
                        <a:spcAft>
                          <a:spcPts val="0"/>
                        </a:spcAft>
                        <a:buNone/>
                      </a:pPr>
                      <a:r>
                        <a:rPr lang="en" sz="1300">
                          <a:solidFill>
                            <a:srgbClr val="333333"/>
                          </a:solidFill>
                          <a:latin typeface="Roboto"/>
                          <a:ea typeface="Roboto"/>
                          <a:cs typeface="Roboto"/>
                          <a:sym typeface="Roboto"/>
                        </a:rPr>
                        <a:t>1) Abstract class can </a:t>
                      </a:r>
                      <a:r>
                        <a:rPr b="1" lang="en" sz="1300">
                          <a:solidFill>
                            <a:srgbClr val="333333"/>
                          </a:solidFill>
                          <a:latin typeface="Roboto"/>
                          <a:ea typeface="Roboto"/>
                          <a:cs typeface="Roboto"/>
                          <a:sym typeface="Roboto"/>
                        </a:rPr>
                        <a:t>have abstract and non-abstract</a:t>
                      </a:r>
                      <a:r>
                        <a:rPr lang="en" sz="1300">
                          <a:solidFill>
                            <a:srgbClr val="333333"/>
                          </a:solidFill>
                          <a:latin typeface="Roboto"/>
                          <a:ea typeface="Roboto"/>
                          <a:cs typeface="Roboto"/>
                          <a:sym typeface="Roboto"/>
                        </a:rPr>
                        <a:t> methods.</a:t>
                      </a:r>
                      <a:endParaRPr sz="1300">
                        <a:solidFill>
                          <a:srgbClr val="333333"/>
                        </a:solidFill>
                        <a:latin typeface="Roboto"/>
                        <a:ea typeface="Roboto"/>
                        <a:cs typeface="Roboto"/>
                        <a:sym typeface="Roboto"/>
                      </a:endParaRPr>
                    </a:p>
                  </a:txBody>
                  <a:tcPr marT="91425" marB="91425" marR="91425" marL="91425" anchor="ctr"/>
                </a:tc>
                <a:tc>
                  <a:txBody>
                    <a:bodyPr/>
                    <a:lstStyle/>
                    <a:p>
                      <a:pPr indent="0" lvl="0" marL="0" rtl="0" algn="l">
                        <a:lnSpc>
                          <a:spcPct val="115000"/>
                        </a:lnSpc>
                        <a:spcBef>
                          <a:spcPts val="0"/>
                        </a:spcBef>
                        <a:spcAft>
                          <a:spcPts val="1600"/>
                        </a:spcAft>
                        <a:buNone/>
                      </a:pPr>
                      <a:r>
                        <a:rPr lang="en" sz="1300">
                          <a:solidFill>
                            <a:srgbClr val="333333"/>
                          </a:solidFill>
                          <a:latin typeface="Roboto"/>
                          <a:ea typeface="Roboto"/>
                          <a:cs typeface="Roboto"/>
                          <a:sym typeface="Roboto"/>
                        </a:rPr>
                        <a:t>1)  Interface can have </a:t>
                      </a:r>
                      <a:r>
                        <a:rPr b="1" lang="en" sz="1300">
                          <a:solidFill>
                            <a:srgbClr val="333333"/>
                          </a:solidFill>
                          <a:latin typeface="Roboto"/>
                          <a:ea typeface="Roboto"/>
                          <a:cs typeface="Roboto"/>
                          <a:sym typeface="Roboto"/>
                        </a:rPr>
                        <a:t>only abstract</a:t>
                      </a:r>
                      <a:r>
                        <a:rPr lang="en" sz="1300">
                          <a:solidFill>
                            <a:srgbClr val="333333"/>
                          </a:solidFill>
                          <a:latin typeface="Roboto"/>
                          <a:ea typeface="Roboto"/>
                          <a:cs typeface="Roboto"/>
                          <a:sym typeface="Roboto"/>
                        </a:rPr>
                        <a:t> methods. Since Java 8, it can have </a:t>
                      </a:r>
                      <a:r>
                        <a:rPr b="1" lang="en" sz="1300">
                          <a:solidFill>
                            <a:srgbClr val="333333"/>
                          </a:solidFill>
                          <a:latin typeface="Roboto"/>
                          <a:ea typeface="Roboto"/>
                          <a:cs typeface="Roboto"/>
                          <a:sym typeface="Roboto"/>
                        </a:rPr>
                        <a:t>default and static methods</a:t>
                      </a:r>
                      <a:r>
                        <a:rPr lang="en" sz="1300">
                          <a:solidFill>
                            <a:srgbClr val="333333"/>
                          </a:solidFill>
                          <a:latin typeface="Roboto"/>
                          <a:ea typeface="Roboto"/>
                          <a:cs typeface="Roboto"/>
                          <a:sym typeface="Roboto"/>
                        </a:rPr>
                        <a:t> also.</a:t>
                      </a:r>
                      <a:endParaRPr sz="1300">
                        <a:solidFill>
                          <a:srgbClr val="333333"/>
                        </a:solidFill>
                        <a:latin typeface="Roboto"/>
                        <a:ea typeface="Roboto"/>
                        <a:cs typeface="Roboto"/>
                        <a:sym typeface="Roboto"/>
                      </a:endParaRPr>
                    </a:p>
                  </a:txBody>
                  <a:tcPr marT="91425" marB="91425" marR="91425" marL="91425" anchor="ctr"/>
                </a:tc>
              </a:tr>
              <a:tr h="871650">
                <a:tc>
                  <a:txBody>
                    <a:bodyPr/>
                    <a:lstStyle/>
                    <a:p>
                      <a:pPr indent="0" lvl="0" marL="0" rtl="0" algn="just">
                        <a:lnSpc>
                          <a:spcPct val="115000"/>
                        </a:lnSpc>
                        <a:spcBef>
                          <a:spcPts val="0"/>
                        </a:spcBef>
                        <a:spcAft>
                          <a:spcPts val="0"/>
                        </a:spcAft>
                        <a:buNone/>
                      </a:pPr>
                      <a:r>
                        <a:rPr lang="en" sz="1300">
                          <a:solidFill>
                            <a:srgbClr val="333333"/>
                          </a:solidFill>
                          <a:latin typeface="Roboto"/>
                          <a:ea typeface="Roboto"/>
                          <a:cs typeface="Roboto"/>
                          <a:sym typeface="Roboto"/>
                        </a:rPr>
                        <a:t>2) Abstract class </a:t>
                      </a:r>
                      <a:r>
                        <a:rPr b="1" lang="en" sz="1300">
                          <a:solidFill>
                            <a:srgbClr val="333333"/>
                          </a:solidFill>
                          <a:latin typeface="Roboto"/>
                          <a:ea typeface="Roboto"/>
                          <a:cs typeface="Roboto"/>
                          <a:sym typeface="Roboto"/>
                        </a:rPr>
                        <a:t>doesn't support multiple inheritance</a:t>
                      </a:r>
                      <a:r>
                        <a:rPr lang="en" sz="1300">
                          <a:solidFill>
                            <a:srgbClr val="333333"/>
                          </a:solidFill>
                          <a:latin typeface="Roboto"/>
                          <a:ea typeface="Roboto"/>
                          <a:cs typeface="Roboto"/>
                          <a:sym typeface="Roboto"/>
                        </a:rPr>
                        <a:t>.</a:t>
                      </a:r>
                      <a:endParaRPr sz="1300"/>
                    </a:p>
                  </a:txBody>
                  <a:tcPr marT="91425" marB="91425" marR="91425" marL="91425" anchor="ctr"/>
                </a:tc>
                <a:tc>
                  <a:txBody>
                    <a:bodyPr/>
                    <a:lstStyle/>
                    <a:p>
                      <a:pPr indent="0" lvl="0" marL="0" rtl="0" algn="just">
                        <a:lnSpc>
                          <a:spcPct val="115000"/>
                        </a:lnSpc>
                        <a:spcBef>
                          <a:spcPts val="0"/>
                        </a:spcBef>
                        <a:spcAft>
                          <a:spcPts val="0"/>
                        </a:spcAft>
                        <a:buNone/>
                      </a:pPr>
                      <a:r>
                        <a:rPr lang="en" sz="1300">
                          <a:solidFill>
                            <a:srgbClr val="333333"/>
                          </a:solidFill>
                          <a:latin typeface="Roboto"/>
                          <a:ea typeface="Roboto"/>
                          <a:cs typeface="Roboto"/>
                          <a:sym typeface="Roboto"/>
                        </a:rPr>
                        <a:t>2) Interface </a:t>
                      </a:r>
                      <a:r>
                        <a:rPr b="1" lang="en" sz="1300">
                          <a:solidFill>
                            <a:srgbClr val="333333"/>
                          </a:solidFill>
                          <a:latin typeface="Roboto"/>
                          <a:ea typeface="Roboto"/>
                          <a:cs typeface="Roboto"/>
                          <a:sym typeface="Roboto"/>
                        </a:rPr>
                        <a:t>supports multiple inheritance</a:t>
                      </a:r>
                      <a:r>
                        <a:rPr lang="en" sz="1300">
                          <a:solidFill>
                            <a:srgbClr val="333333"/>
                          </a:solidFill>
                          <a:latin typeface="Roboto"/>
                          <a:ea typeface="Roboto"/>
                          <a:cs typeface="Roboto"/>
                          <a:sym typeface="Roboto"/>
                        </a:rPr>
                        <a:t>.</a:t>
                      </a:r>
                      <a:endParaRPr sz="1300"/>
                    </a:p>
                  </a:txBody>
                  <a:tcPr marT="91425" marB="91425" marR="91425" marL="91425" anchor="ctr"/>
                </a:tc>
              </a:tr>
              <a:tr h="871650">
                <a:tc>
                  <a:txBody>
                    <a:bodyPr/>
                    <a:lstStyle/>
                    <a:p>
                      <a:pPr indent="0" lvl="0" marL="0" rtl="0" algn="just">
                        <a:lnSpc>
                          <a:spcPct val="115000"/>
                        </a:lnSpc>
                        <a:spcBef>
                          <a:spcPts val="0"/>
                        </a:spcBef>
                        <a:spcAft>
                          <a:spcPts val="0"/>
                        </a:spcAft>
                        <a:buNone/>
                      </a:pPr>
                      <a:r>
                        <a:rPr lang="en" sz="1300">
                          <a:solidFill>
                            <a:srgbClr val="333333"/>
                          </a:solidFill>
                          <a:latin typeface="Roboto"/>
                          <a:ea typeface="Roboto"/>
                          <a:cs typeface="Roboto"/>
                          <a:sym typeface="Roboto"/>
                        </a:rPr>
                        <a:t>3) Abstract class </a:t>
                      </a:r>
                      <a:r>
                        <a:rPr b="1" lang="en" sz="1300">
                          <a:solidFill>
                            <a:srgbClr val="333333"/>
                          </a:solidFill>
                          <a:latin typeface="Roboto"/>
                          <a:ea typeface="Roboto"/>
                          <a:cs typeface="Roboto"/>
                          <a:sym typeface="Roboto"/>
                        </a:rPr>
                        <a:t>can have final, non-final, static and non-static variables</a:t>
                      </a:r>
                      <a:r>
                        <a:rPr lang="en" sz="1300">
                          <a:solidFill>
                            <a:srgbClr val="333333"/>
                          </a:solidFill>
                          <a:latin typeface="Roboto"/>
                          <a:ea typeface="Roboto"/>
                          <a:cs typeface="Roboto"/>
                          <a:sym typeface="Roboto"/>
                        </a:rPr>
                        <a:t>.</a:t>
                      </a:r>
                      <a:endParaRPr sz="1300"/>
                    </a:p>
                  </a:txBody>
                  <a:tcPr marT="91425" marB="91425" marR="91425" marL="91425" anchor="ctr"/>
                </a:tc>
                <a:tc>
                  <a:txBody>
                    <a:bodyPr/>
                    <a:lstStyle/>
                    <a:p>
                      <a:pPr indent="0" lvl="0" marL="0" rtl="0" algn="just">
                        <a:lnSpc>
                          <a:spcPct val="115000"/>
                        </a:lnSpc>
                        <a:spcBef>
                          <a:spcPts val="0"/>
                        </a:spcBef>
                        <a:spcAft>
                          <a:spcPts val="0"/>
                        </a:spcAft>
                        <a:buNone/>
                      </a:pPr>
                      <a:r>
                        <a:rPr lang="en" sz="1300">
                          <a:solidFill>
                            <a:srgbClr val="333333"/>
                          </a:solidFill>
                          <a:latin typeface="Roboto"/>
                          <a:ea typeface="Roboto"/>
                          <a:cs typeface="Roboto"/>
                          <a:sym typeface="Roboto"/>
                        </a:rPr>
                        <a:t>3) Interface has </a:t>
                      </a:r>
                      <a:r>
                        <a:rPr b="1" lang="en" sz="1300">
                          <a:solidFill>
                            <a:srgbClr val="333333"/>
                          </a:solidFill>
                          <a:latin typeface="Roboto"/>
                          <a:ea typeface="Roboto"/>
                          <a:cs typeface="Roboto"/>
                          <a:sym typeface="Roboto"/>
                        </a:rPr>
                        <a:t>only static and final variables</a:t>
                      </a:r>
                      <a:r>
                        <a:rPr lang="en" sz="1300">
                          <a:solidFill>
                            <a:srgbClr val="333333"/>
                          </a:solidFill>
                          <a:latin typeface="Roboto"/>
                          <a:ea typeface="Roboto"/>
                          <a:cs typeface="Roboto"/>
                          <a:sym typeface="Roboto"/>
                        </a:rPr>
                        <a:t>.</a:t>
                      </a:r>
                      <a:endParaRPr sz="1300"/>
                    </a:p>
                  </a:txBody>
                  <a:tcPr marT="91425" marB="91425" marR="91425" marL="91425" anchor="ct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88"/>
          <p:cNvSpPr txBox="1"/>
          <p:nvPr>
            <p:ph type="title"/>
          </p:nvPr>
        </p:nvSpPr>
        <p:spPr>
          <a:xfrm>
            <a:off x="5675325" y="658906"/>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a:t>
            </a:r>
            <a:endParaRPr/>
          </a:p>
        </p:txBody>
      </p:sp>
      <p:graphicFrame>
        <p:nvGraphicFramePr>
          <p:cNvPr id="1516" name="Google Shape;1516;p188"/>
          <p:cNvGraphicFramePr/>
          <p:nvPr/>
        </p:nvGraphicFramePr>
        <p:xfrm>
          <a:off x="769125" y="1402775"/>
          <a:ext cx="3000000" cy="3000000"/>
        </p:xfrm>
        <a:graphic>
          <a:graphicData uri="http://schemas.openxmlformats.org/drawingml/2006/table">
            <a:tbl>
              <a:tblPr>
                <a:noFill/>
                <a:tableStyleId>{441B2A9A-86FA-4A57-BF37-29257E474014}</a:tableStyleId>
              </a:tblPr>
              <a:tblGrid>
                <a:gridCol w="3798125"/>
                <a:gridCol w="3765825"/>
              </a:tblGrid>
              <a:tr h="1108625">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4) Abstract class </a:t>
                      </a:r>
                      <a:r>
                        <a:rPr b="1" lang="en" sz="1300">
                          <a:solidFill>
                            <a:srgbClr val="333333"/>
                          </a:solidFill>
                          <a:latin typeface="Roboto"/>
                          <a:ea typeface="Roboto"/>
                          <a:cs typeface="Roboto"/>
                          <a:sym typeface="Roboto"/>
                        </a:rPr>
                        <a:t>can provide the implementation of interface</a:t>
                      </a:r>
                      <a:r>
                        <a:rPr lang="en" sz="1300">
                          <a:solidFill>
                            <a:srgbClr val="333333"/>
                          </a:solidFill>
                          <a:latin typeface="Roboto"/>
                          <a:ea typeface="Roboto"/>
                          <a:cs typeface="Roboto"/>
                          <a:sym typeface="Roboto"/>
                        </a:rPr>
                        <a:t>.</a:t>
                      </a:r>
                      <a:endParaRPr sz="1300"/>
                    </a:p>
                  </a:txBody>
                  <a:tcPr marT="91425" marB="91425" marR="91425" marL="91425" anchor="ctr"/>
                </a:tc>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4) Interface </a:t>
                      </a:r>
                      <a:r>
                        <a:rPr b="1" lang="en" sz="1300">
                          <a:solidFill>
                            <a:srgbClr val="333333"/>
                          </a:solidFill>
                          <a:latin typeface="Roboto"/>
                          <a:ea typeface="Roboto"/>
                          <a:cs typeface="Roboto"/>
                          <a:sym typeface="Roboto"/>
                        </a:rPr>
                        <a:t>can't provide the implementation of abstract class</a:t>
                      </a:r>
                      <a:r>
                        <a:rPr lang="en" sz="1300">
                          <a:solidFill>
                            <a:srgbClr val="333333"/>
                          </a:solidFill>
                          <a:latin typeface="Roboto"/>
                          <a:ea typeface="Roboto"/>
                          <a:cs typeface="Roboto"/>
                          <a:sym typeface="Roboto"/>
                        </a:rPr>
                        <a:t>.</a:t>
                      </a:r>
                      <a:endParaRPr sz="1300"/>
                    </a:p>
                  </a:txBody>
                  <a:tcPr marT="91425" marB="91425" marR="91425" marL="91425" anchor="ctr"/>
                </a:tc>
              </a:tr>
              <a:tr h="929650">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5) The </a:t>
                      </a:r>
                      <a:r>
                        <a:rPr b="1" lang="en" sz="1300">
                          <a:solidFill>
                            <a:srgbClr val="333333"/>
                          </a:solidFill>
                          <a:latin typeface="Roboto"/>
                          <a:ea typeface="Roboto"/>
                          <a:cs typeface="Roboto"/>
                          <a:sym typeface="Roboto"/>
                        </a:rPr>
                        <a:t>abstract keyword</a:t>
                      </a:r>
                      <a:r>
                        <a:rPr lang="en" sz="1300">
                          <a:solidFill>
                            <a:srgbClr val="333333"/>
                          </a:solidFill>
                          <a:latin typeface="Roboto"/>
                          <a:ea typeface="Roboto"/>
                          <a:cs typeface="Roboto"/>
                          <a:sym typeface="Roboto"/>
                        </a:rPr>
                        <a:t> is used to declare abstract class.</a:t>
                      </a:r>
                      <a:endParaRPr sz="1300"/>
                    </a:p>
                  </a:txBody>
                  <a:tcPr marT="91425" marB="91425" marR="91425" marL="91425" anchor="ctr"/>
                </a:tc>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5) The </a:t>
                      </a:r>
                      <a:r>
                        <a:rPr b="1" lang="en" sz="1300">
                          <a:solidFill>
                            <a:srgbClr val="333333"/>
                          </a:solidFill>
                          <a:latin typeface="Roboto"/>
                          <a:ea typeface="Roboto"/>
                          <a:cs typeface="Roboto"/>
                          <a:sym typeface="Roboto"/>
                        </a:rPr>
                        <a:t>interface keyword</a:t>
                      </a:r>
                      <a:r>
                        <a:rPr lang="en" sz="1300">
                          <a:solidFill>
                            <a:srgbClr val="333333"/>
                          </a:solidFill>
                          <a:latin typeface="Roboto"/>
                          <a:ea typeface="Roboto"/>
                          <a:cs typeface="Roboto"/>
                          <a:sym typeface="Roboto"/>
                        </a:rPr>
                        <a:t> is used to declare interface. we</a:t>
                      </a:r>
                      <a:endParaRPr sz="1300"/>
                    </a:p>
                  </a:txBody>
                  <a:tcPr marT="91425" marB="91425" marR="91425" marL="91425" anchor="ctr"/>
                </a:tc>
              </a:tr>
              <a:tr h="975325">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6) An </a:t>
                      </a:r>
                      <a:r>
                        <a:rPr b="1" lang="en" sz="1300">
                          <a:solidFill>
                            <a:srgbClr val="333333"/>
                          </a:solidFill>
                          <a:latin typeface="Roboto"/>
                          <a:ea typeface="Roboto"/>
                          <a:cs typeface="Roboto"/>
                          <a:sym typeface="Roboto"/>
                        </a:rPr>
                        <a:t>abstract class</a:t>
                      </a:r>
                      <a:r>
                        <a:rPr lang="en" sz="1300">
                          <a:solidFill>
                            <a:srgbClr val="333333"/>
                          </a:solidFill>
                          <a:latin typeface="Roboto"/>
                          <a:ea typeface="Roboto"/>
                          <a:cs typeface="Roboto"/>
                          <a:sym typeface="Roboto"/>
                        </a:rPr>
                        <a:t> can extend another Java class and implement multiple Java interfaces.</a:t>
                      </a:r>
                      <a:endParaRPr sz="1300"/>
                    </a:p>
                  </a:txBody>
                  <a:tcPr marT="91425" marB="91425" marR="91425" marL="91425" anchor="ctr"/>
                </a:tc>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6) An </a:t>
                      </a:r>
                      <a:r>
                        <a:rPr b="1" lang="en" sz="1300">
                          <a:solidFill>
                            <a:srgbClr val="333333"/>
                          </a:solidFill>
                          <a:latin typeface="Roboto"/>
                          <a:ea typeface="Roboto"/>
                          <a:cs typeface="Roboto"/>
                          <a:sym typeface="Roboto"/>
                        </a:rPr>
                        <a:t>interface</a:t>
                      </a:r>
                      <a:r>
                        <a:rPr lang="en" sz="1300">
                          <a:solidFill>
                            <a:srgbClr val="333333"/>
                          </a:solidFill>
                          <a:latin typeface="Roboto"/>
                          <a:ea typeface="Roboto"/>
                          <a:cs typeface="Roboto"/>
                          <a:sym typeface="Roboto"/>
                        </a:rPr>
                        <a:t> can extend another interface only. However it can extend multiple interfaces.</a:t>
                      </a:r>
                      <a:endParaRPr sz="1300"/>
                    </a:p>
                  </a:txBody>
                  <a:tcPr marT="91425" marB="91425" marR="91425" marL="91425" anchor="ctr"/>
                </a:tc>
              </a:tr>
            </a:tbl>
          </a:graphicData>
        </a:graphic>
      </p:graphicFrame>
      <p:sp>
        <p:nvSpPr>
          <p:cNvPr id="1517" name="Google Shape;1517;p188"/>
          <p:cNvSpPr txBox="1"/>
          <p:nvPr>
            <p:ph type="title"/>
          </p:nvPr>
        </p:nvSpPr>
        <p:spPr>
          <a:xfrm>
            <a:off x="1272525" y="658900"/>
            <a:ext cx="281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89"/>
          <p:cNvSpPr txBox="1"/>
          <p:nvPr>
            <p:ph type="title"/>
          </p:nvPr>
        </p:nvSpPr>
        <p:spPr>
          <a:xfrm>
            <a:off x="5675325" y="658906"/>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a:t>
            </a:r>
            <a:endParaRPr/>
          </a:p>
        </p:txBody>
      </p:sp>
      <p:graphicFrame>
        <p:nvGraphicFramePr>
          <p:cNvPr id="1523" name="Google Shape;1523;p189"/>
          <p:cNvGraphicFramePr/>
          <p:nvPr/>
        </p:nvGraphicFramePr>
        <p:xfrm>
          <a:off x="797850" y="1257750"/>
          <a:ext cx="3000000" cy="3000000"/>
        </p:xfrm>
        <a:graphic>
          <a:graphicData uri="http://schemas.openxmlformats.org/drawingml/2006/table">
            <a:tbl>
              <a:tblPr>
                <a:noFill/>
                <a:tableStyleId>{441B2A9A-86FA-4A57-BF37-29257E474014}</a:tableStyleId>
              </a:tblPr>
              <a:tblGrid>
                <a:gridCol w="3773025"/>
                <a:gridCol w="3773025"/>
              </a:tblGrid>
              <a:tr h="831275">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7) An </a:t>
                      </a:r>
                      <a:r>
                        <a:rPr b="1" lang="en" sz="1300">
                          <a:solidFill>
                            <a:srgbClr val="333333"/>
                          </a:solidFill>
                          <a:latin typeface="Roboto"/>
                          <a:ea typeface="Roboto"/>
                          <a:cs typeface="Roboto"/>
                          <a:sym typeface="Roboto"/>
                        </a:rPr>
                        <a:t>abstract class</a:t>
                      </a:r>
                      <a:r>
                        <a:rPr lang="en" sz="1300">
                          <a:solidFill>
                            <a:srgbClr val="333333"/>
                          </a:solidFill>
                          <a:latin typeface="Roboto"/>
                          <a:ea typeface="Roboto"/>
                          <a:cs typeface="Roboto"/>
                          <a:sym typeface="Roboto"/>
                        </a:rPr>
                        <a:t> can be extended using keyword "extends".</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7) An </a:t>
                      </a:r>
                      <a:r>
                        <a:rPr b="1" lang="en" sz="1300">
                          <a:solidFill>
                            <a:srgbClr val="333333"/>
                          </a:solidFill>
                          <a:latin typeface="Roboto"/>
                          <a:ea typeface="Roboto"/>
                          <a:cs typeface="Roboto"/>
                          <a:sym typeface="Roboto"/>
                        </a:rPr>
                        <a:t>interface</a:t>
                      </a:r>
                      <a:r>
                        <a:rPr lang="en" sz="1300">
                          <a:solidFill>
                            <a:srgbClr val="333333"/>
                          </a:solidFill>
                          <a:latin typeface="Roboto"/>
                          <a:ea typeface="Roboto"/>
                          <a:cs typeface="Roboto"/>
                          <a:sym typeface="Roboto"/>
                        </a:rPr>
                        <a:t> can be implemented using keyword "implements".</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75325">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8) A Java </a:t>
                      </a:r>
                      <a:r>
                        <a:rPr b="1" lang="en" sz="1300">
                          <a:solidFill>
                            <a:srgbClr val="333333"/>
                          </a:solidFill>
                          <a:latin typeface="Roboto"/>
                          <a:ea typeface="Roboto"/>
                          <a:cs typeface="Roboto"/>
                          <a:sym typeface="Roboto"/>
                        </a:rPr>
                        <a:t>abstract class</a:t>
                      </a:r>
                      <a:r>
                        <a:rPr lang="en" sz="1300">
                          <a:solidFill>
                            <a:srgbClr val="333333"/>
                          </a:solidFill>
                          <a:latin typeface="Roboto"/>
                          <a:ea typeface="Roboto"/>
                          <a:cs typeface="Roboto"/>
                          <a:sym typeface="Roboto"/>
                        </a:rPr>
                        <a:t> can have class members like private, protected, etc.</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8) Members of a Java </a:t>
                      </a:r>
                      <a:r>
                        <a:rPr b="1" lang="en" sz="1300">
                          <a:solidFill>
                            <a:srgbClr val="333333"/>
                          </a:solidFill>
                          <a:latin typeface="Roboto"/>
                          <a:ea typeface="Roboto"/>
                          <a:cs typeface="Roboto"/>
                          <a:sym typeface="Roboto"/>
                        </a:rPr>
                        <a:t>interface</a:t>
                      </a:r>
                      <a:r>
                        <a:rPr lang="en" sz="1300">
                          <a:solidFill>
                            <a:srgbClr val="333333"/>
                          </a:solidFill>
                          <a:latin typeface="Roboto"/>
                          <a:ea typeface="Roboto"/>
                          <a:cs typeface="Roboto"/>
                          <a:sym typeface="Roboto"/>
                        </a:rPr>
                        <a:t> are public by default. But from </a:t>
                      </a:r>
                      <a:r>
                        <a:rPr b="1" lang="en" sz="1300">
                          <a:solidFill>
                            <a:srgbClr val="333333"/>
                          </a:solidFill>
                          <a:latin typeface="Roboto"/>
                          <a:ea typeface="Roboto"/>
                          <a:cs typeface="Roboto"/>
                          <a:sym typeface="Roboto"/>
                        </a:rPr>
                        <a:t>java 9</a:t>
                      </a:r>
                      <a:r>
                        <a:rPr lang="en" sz="1300">
                          <a:solidFill>
                            <a:srgbClr val="333333"/>
                          </a:solidFill>
                          <a:latin typeface="Roboto"/>
                          <a:ea typeface="Roboto"/>
                          <a:cs typeface="Roboto"/>
                          <a:sym typeface="Roboto"/>
                        </a:rPr>
                        <a:t> onwards methods of an interface can also be declared as </a:t>
                      </a:r>
                      <a:r>
                        <a:rPr b="1" lang="en" sz="1300">
                          <a:solidFill>
                            <a:srgbClr val="333333"/>
                          </a:solidFill>
                          <a:latin typeface="Roboto"/>
                          <a:ea typeface="Roboto"/>
                          <a:cs typeface="Roboto"/>
                          <a:sym typeface="Roboto"/>
                        </a:rPr>
                        <a:t>private</a:t>
                      </a:r>
                      <a:endParaRPr b="1"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569700">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9)</a:t>
                      </a:r>
                      <a:r>
                        <a:rPr b="1" lang="en" sz="1300">
                          <a:solidFill>
                            <a:srgbClr val="333333"/>
                          </a:solidFill>
                          <a:latin typeface="Roboto"/>
                          <a:ea typeface="Roboto"/>
                          <a:cs typeface="Roboto"/>
                          <a:sym typeface="Roboto"/>
                        </a:rPr>
                        <a:t> Example:</a:t>
                      </a:r>
                      <a:endParaRPr b="1" sz="1300">
                        <a:solidFill>
                          <a:srgbClr val="333333"/>
                        </a:solidFill>
                        <a:latin typeface="Roboto"/>
                        <a:ea typeface="Roboto"/>
                        <a:cs typeface="Roboto"/>
                        <a:sym typeface="Roboto"/>
                      </a:endParaRPr>
                    </a:p>
                    <a:p>
                      <a:pPr indent="0" lvl="0" marL="0" rtl="0" algn="just">
                        <a:lnSpc>
                          <a:spcPct val="150000"/>
                        </a:lnSpc>
                        <a:spcBef>
                          <a:spcPts val="0"/>
                        </a:spcBef>
                        <a:spcAft>
                          <a:spcPts val="0"/>
                        </a:spcAft>
                        <a:buNone/>
                      </a:pPr>
                      <a:r>
                        <a:t/>
                      </a:r>
                      <a:endParaRPr b="1" sz="1300">
                        <a:solidFill>
                          <a:srgbClr val="333333"/>
                        </a:solidFill>
                        <a:latin typeface="Roboto"/>
                        <a:ea typeface="Roboto"/>
                        <a:cs typeface="Roboto"/>
                        <a:sym typeface="Roboto"/>
                      </a:endParaRPr>
                    </a:p>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public abstract class Shape{</a:t>
                      </a:r>
                      <a:endParaRPr sz="1300">
                        <a:solidFill>
                          <a:srgbClr val="333333"/>
                        </a:solidFill>
                        <a:latin typeface="Roboto"/>
                        <a:ea typeface="Roboto"/>
                        <a:cs typeface="Roboto"/>
                        <a:sym typeface="Roboto"/>
                      </a:endParaRPr>
                    </a:p>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            public abstract void draw();</a:t>
                      </a:r>
                      <a:endParaRPr sz="1300">
                        <a:solidFill>
                          <a:srgbClr val="333333"/>
                        </a:solidFill>
                        <a:latin typeface="Roboto"/>
                        <a:ea typeface="Roboto"/>
                        <a:cs typeface="Roboto"/>
                        <a:sym typeface="Roboto"/>
                      </a:endParaRPr>
                    </a:p>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9)</a:t>
                      </a:r>
                      <a:r>
                        <a:rPr b="1" lang="en" sz="1300">
                          <a:solidFill>
                            <a:srgbClr val="333333"/>
                          </a:solidFill>
                          <a:latin typeface="Roboto"/>
                          <a:ea typeface="Roboto"/>
                          <a:cs typeface="Roboto"/>
                          <a:sym typeface="Roboto"/>
                        </a:rPr>
                        <a:t> Example:</a:t>
                      </a:r>
                      <a:endParaRPr b="1" sz="1300">
                        <a:solidFill>
                          <a:srgbClr val="333333"/>
                        </a:solidFill>
                        <a:latin typeface="Roboto"/>
                        <a:ea typeface="Roboto"/>
                        <a:cs typeface="Roboto"/>
                        <a:sym typeface="Roboto"/>
                      </a:endParaRPr>
                    </a:p>
                    <a:p>
                      <a:pPr indent="0" lvl="0" marL="0" rtl="0" algn="just">
                        <a:lnSpc>
                          <a:spcPct val="150000"/>
                        </a:lnSpc>
                        <a:spcBef>
                          <a:spcPts val="0"/>
                        </a:spcBef>
                        <a:spcAft>
                          <a:spcPts val="0"/>
                        </a:spcAft>
                        <a:buNone/>
                      </a:pPr>
                      <a:r>
                        <a:t/>
                      </a:r>
                      <a:endParaRPr b="1" sz="1300">
                        <a:solidFill>
                          <a:srgbClr val="333333"/>
                        </a:solidFill>
                        <a:latin typeface="Roboto"/>
                        <a:ea typeface="Roboto"/>
                        <a:cs typeface="Roboto"/>
                        <a:sym typeface="Roboto"/>
                      </a:endParaRPr>
                    </a:p>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public interface Drawable{</a:t>
                      </a:r>
                      <a:endParaRPr sz="1300">
                        <a:solidFill>
                          <a:srgbClr val="333333"/>
                        </a:solidFill>
                        <a:latin typeface="Roboto"/>
                        <a:ea typeface="Roboto"/>
                        <a:cs typeface="Roboto"/>
                        <a:sym typeface="Roboto"/>
                      </a:endParaRPr>
                    </a:p>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            void draw();</a:t>
                      </a:r>
                      <a:endParaRPr sz="1300">
                        <a:solidFill>
                          <a:srgbClr val="333333"/>
                        </a:solidFill>
                        <a:latin typeface="Roboto"/>
                        <a:ea typeface="Roboto"/>
                        <a:cs typeface="Roboto"/>
                        <a:sym typeface="Roboto"/>
                      </a:endParaRPr>
                    </a:p>
                    <a:p>
                      <a:pPr indent="0" lvl="0" marL="0" rtl="0" algn="just">
                        <a:lnSpc>
                          <a:spcPct val="150000"/>
                        </a:lnSpc>
                        <a:spcBef>
                          <a:spcPts val="0"/>
                        </a:spcBef>
                        <a:spcAft>
                          <a:spcPts val="0"/>
                        </a:spcAft>
                        <a:buNone/>
                      </a:pPr>
                      <a:r>
                        <a:rPr lang="en" sz="1300">
                          <a:solidFill>
                            <a:srgbClr val="333333"/>
                          </a:solidFill>
                          <a:latin typeface="Roboto"/>
                          <a:ea typeface="Roboto"/>
                          <a:cs typeface="Roboto"/>
                          <a:sym typeface="Roboto"/>
                        </a:rPr>
                        <a:t>}</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24" name="Google Shape;1524;p189"/>
          <p:cNvSpPr txBox="1"/>
          <p:nvPr>
            <p:ph type="title"/>
          </p:nvPr>
        </p:nvSpPr>
        <p:spPr>
          <a:xfrm>
            <a:off x="1272525" y="658900"/>
            <a:ext cx="281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000"/>
                                        <p:tgtEl>
                                          <p:spTgt spid="1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90"/>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530" name="Google Shape;1530;p190"/>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Part-26</a:t>
            </a:r>
            <a:endParaRPr sz="4500"/>
          </a:p>
        </p:txBody>
      </p:sp>
      <p:pic>
        <p:nvPicPr>
          <p:cNvPr id="1531" name="Google Shape;1531;p190"/>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532" name="Google Shape;1532;p190"/>
          <p:cNvPicPr preferRelativeResize="0"/>
          <p:nvPr/>
        </p:nvPicPr>
        <p:blipFill rotWithShape="1">
          <a:blip r:embed="rId4">
            <a:alphaModFix/>
          </a:blip>
          <a:srcRect b="21025" l="0" r="8892" t="16970"/>
          <a:stretch/>
        </p:blipFill>
        <p:spPr>
          <a:xfrm rot="10800000">
            <a:off x="871500" y="1411350"/>
            <a:ext cx="1883100" cy="986900"/>
          </a:xfrm>
          <a:prstGeom prst="rect">
            <a:avLst/>
          </a:prstGeom>
          <a:noFill/>
          <a:ln>
            <a:noFill/>
          </a:ln>
        </p:spPr>
      </p:pic>
      <p:sp>
        <p:nvSpPr>
          <p:cNvPr id="1533" name="Google Shape;1533;p190"/>
          <p:cNvSpPr txBox="1"/>
          <p:nvPr>
            <p:ph idx="1" type="subTitle"/>
          </p:nvPr>
        </p:nvSpPr>
        <p:spPr>
          <a:xfrm>
            <a:off x="1020450" y="1523200"/>
            <a:ext cx="1585200" cy="478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b="1" sz="1500">
              <a:solidFill>
                <a:schemeClr val="dk1"/>
              </a:solidFill>
              <a:latin typeface="Roboto Mono"/>
              <a:ea typeface="Roboto Mono"/>
              <a:cs typeface="Roboto Mono"/>
              <a:sym typeface="Roboto Mono"/>
            </a:endParaRPr>
          </a:p>
          <a:p>
            <a:pPr indent="0" lvl="0" marL="0" rtl="0" algn="ctr">
              <a:lnSpc>
                <a:spcPct val="100000"/>
              </a:lnSpc>
              <a:spcBef>
                <a:spcPts val="0"/>
              </a:spcBef>
              <a:spcAft>
                <a:spcPts val="0"/>
              </a:spcAft>
              <a:buNone/>
            </a:pPr>
            <a:r>
              <a:rPr b="1" lang="en" sz="1500">
                <a:solidFill>
                  <a:schemeClr val="dk1"/>
                </a:solidFill>
                <a:latin typeface="Roboto Mono"/>
                <a:ea typeface="Roboto Mono"/>
                <a:cs typeface="Roboto Mono"/>
                <a:sym typeface="Roboto Mono"/>
              </a:rPr>
              <a:t>Association</a:t>
            </a:r>
            <a:endParaRPr b="1" sz="1500">
              <a:solidFill>
                <a:schemeClr val="dk1"/>
              </a:solidFill>
              <a:latin typeface="Roboto Mono"/>
              <a:ea typeface="Roboto Mono"/>
              <a:cs typeface="Roboto Mono"/>
              <a:sym typeface="Roboto Mono"/>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91"/>
          <p:cNvSpPr txBox="1"/>
          <p:nvPr>
            <p:ph idx="4294967295" type="title"/>
          </p:nvPr>
        </p:nvSpPr>
        <p:spPr>
          <a:xfrm>
            <a:off x="1306625" y="389700"/>
            <a:ext cx="7051200" cy="116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3000">
                <a:solidFill>
                  <a:srgbClr val="FF0000"/>
                </a:solidFill>
              </a:rPr>
              <a:t>Java has two types of relationship</a:t>
            </a:r>
            <a:endParaRPr b="0" sz="3000">
              <a:solidFill>
                <a:srgbClr val="FF0000"/>
              </a:solidFill>
            </a:endParaRPr>
          </a:p>
        </p:txBody>
      </p:sp>
      <p:sp>
        <p:nvSpPr>
          <p:cNvPr id="1539" name="Google Shape;1539;p191"/>
          <p:cNvSpPr txBox="1"/>
          <p:nvPr/>
        </p:nvSpPr>
        <p:spPr>
          <a:xfrm>
            <a:off x="3018550" y="1139050"/>
            <a:ext cx="3166500" cy="1711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a:solidFill>
                  <a:srgbClr val="FF00FF"/>
                </a:solidFill>
                <a:latin typeface="Roboto Mono Medium"/>
                <a:ea typeface="Roboto Mono Medium"/>
                <a:cs typeface="Roboto Mono Medium"/>
                <a:sym typeface="Roboto Mono Medium"/>
              </a:rPr>
              <a:t>1. Inheritance (IS-A)</a:t>
            </a:r>
            <a:endParaRPr sz="1600">
              <a:solidFill>
                <a:srgbClr val="FF00FF"/>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600">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600">
              <a:latin typeface="Roboto Mono Medium"/>
              <a:ea typeface="Roboto Mono Medium"/>
              <a:cs typeface="Roboto Mono Medium"/>
              <a:sym typeface="Roboto Mono Medium"/>
            </a:endParaRPr>
          </a:p>
          <a:p>
            <a:pPr indent="0" lvl="0" marL="0" rtl="0" algn="l">
              <a:lnSpc>
                <a:spcPct val="120000"/>
              </a:lnSpc>
              <a:spcBef>
                <a:spcPts val="0"/>
              </a:spcBef>
              <a:spcAft>
                <a:spcPts val="0"/>
              </a:spcAft>
              <a:buNone/>
            </a:pPr>
            <a:r>
              <a:rPr lang="en" sz="1600">
                <a:solidFill>
                  <a:srgbClr val="0000FF"/>
                </a:solidFill>
                <a:latin typeface="Roboto Mono Medium"/>
                <a:ea typeface="Roboto Mono Medium"/>
                <a:cs typeface="Roboto Mono Medium"/>
                <a:sym typeface="Roboto Mono Medium"/>
              </a:rPr>
              <a:t>2. Association (HAS-A)</a:t>
            </a:r>
            <a:endParaRPr sz="1600">
              <a:solidFill>
                <a:srgbClr val="0000FF"/>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600">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600">
              <a:solidFill>
                <a:srgbClr val="374151"/>
              </a:solidFill>
              <a:latin typeface="Roboto Mono Medium"/>
              <a:ea typeface="Roboto Mono Medium"/>
              <a:cs typeface="Roboto Mono Medium"/>
              <a:sym typeface="Roboto Mono Medium"/>
            </a:endParaRPr>
          </a:p>
        </p:txBody>
      </p:sp>
      <p:pic>
        <p:nvPicPr>
          <p:cNvPr id="1540" name="Google Shape;1540;p191"/>
          <p:cNvPicPr preferRelativeResize="0"/>
          <p:nvPr/>
        </p:nvPicPr>
        <p:blipFill rotWithShape="1">
          <a:blip r:embed="rId3">
            <a:alphaModFix/>
          </a:blip>
          <a:srcRect b="38256" l="4223" r="12478" t="0"/>
          <a:stretch/>
        </p:blipFill>
        <p:spPr>
          <a:xfrm>
            <a:off x="2457738" y="2352775"/>
            <a:ext cx="4288124" cy="2270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xEl>
                                              <p:pRg end="0" st="0"/>
                                            </p:txEl>
                                          </p:spTgt>
                                        </p:tgtEl>
                                        <p:attrNameLst>
                                          <p:attrName>style.visibility</p:attrName>
                                        </p:attrNameLst>
                                      </p:cBhvr>
                                      <p:to>
                                        <p:strVal val="visible"/>
                                      </p:to>
                                    </p:set>
                                    <p:animEffect filter="fade" transition="in">
                                      <p:cBhvr>
                                        <p:cTn dur="1000"/>
                                        <p:tgtEl>
                                          <p:spTgt spid="15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xEl>
                                              <p:pRg end="1" st="1"/>
                                            </p:txEl>
                                          </p:spTgt>
                                        </p:tgtEl>
                                        <p:attrNameLst>
                                          <p:attrName>style.visibility</p:attrName>
                                        </p:attrNameLst>
                                      </p:cBhvr>
                                      <p:to>
                                        <p:strVal val="visible"/>
                                      </p:to>
                                    </p:set>
                                    <p:animEffect filter="fade" transition="in">
                                      <p:cBhvr>
                                        <p:cTn dur="1000"/>
                                        <p:tgtEl>
                                          <p:spTgt spid="15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xEl>
                                              <p:pRg end="2" st="2"/>
                                            </p:txEl>
                                          </p:spTgt>
                                        </p:tgtEl>
                                        <p:attrNameLst>
                                          <p:attrName>style.visibility</p:attrName>
                                        </p:attrNameLst>
                                      </p:cBhvr>
                                      <p:to>
                                        <p:strVal val="visible"/>
                                      </p:to>
                                    </p:set>
                                    <p:animEffect filter="fade" transition="in">
                                      <p:cBhvr>
                                        <p:cTn dur="1000"/>
                                        <p:tgtEl>
                                          <p:spTgt spid="15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xEl>
                                              <p:pRg end="3" st="3"/>
                                            </p:txEl>
                                          </p:spTgt>
                                        </p:tgtEl>
                                        <p:attrNameLst>
                                          <p:attrName>style.visibility</p:attrName>
                                        </p:attrNameLst>
                                      </p:cBhvr>
                                      <p:to>
                                        <p:strVal val="visible"/>
                                      </p:to>
                                    </p:set>
                                    <p:animEffect filter="fade" transition="in">
                                      <p:cBhvr>
                                        <p:cTn dur="1000"/>
                                        <p:tgtEl>
                                          <p:spTgt spid="15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xEl>
                                              <p:pRg end="4" st="4"/>
                                            </p:txEl>
                                          </p:spTgt>
                                        </p:tgtEl>
                                        <p:attrNameLst>
                                          <p:attrName>style.visibility</p:attrName>
                                        </p:attrNameLst>
                                      </p:cBhvr>
                                      <p:to>
                                        <p:strVal val="visible"/>
                                      </p:to>
                                    </p:set>
                                    <p:animEffect filter="fade" transition="in">
                                      <p:cBhvr>
                                        <p:cTn dur="1000"/>
                                        <p:tgtEl>
                                          <p:spTgt spid="15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xEl>
                                              <p:pRg end="5" st="5"/>
                                            </p:txEl>
                                          </p:spTgt>
                                        </p:tgtEl>
                                        <p:attrNameLst>
                                          <p:attrName>style.visibility</p:attrName>
                                        </p:attrNameLst>
                                      </p:cBhvr>
                                      <p:to>
                                        <p:strVal val="visible"/>
                                      </p:to>
                                    </p:set>
                                    <p:animEffect filter="fade" transition="in">
                                      <p:cBhvr>
                                        <p:cTn dur="1000"/>
                                        <p:tgtEl>
                                          <p:spTgt spid="15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1000"/>
                                        <p:tgtEl>
                                          <p:spTgt spid="1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ph idx="1" type="body"/>
          </p:nvPr>
        </p:nvSpPr>
        <p:spPr>
          <a:xfrm>
            <a:off x="780850" y="1334988"/>
            <a:ext cx="3556200" cy="719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1200">
                <a:solidFill>
                  <a:srgbClr val="000000"/>
                </a:solidFill>
                <a:latin typeface="Roboto Mono"/>
                <a:ea typeface="Roboto Mono"/>
                <a:cs typeface="Roboto Mono"/>
                <a:sym typeface="Roboto Mono"/>
              </a:rPr>
              <a:t>Each Type of car collectively comes under a class called Car .</a:t>
            </a:r>
            <a:endParaRPr sz="1200">
              <a:solidFill>
                <a:srgbClr val="000000"/>
              </a:solidFill>
              <a:latin typeface="Roboto Mono"/>
              <a:ea typeface="Roboto Mono"/>
              <a:cs typeface="Roboto Mono"/>
              <a:sym typeface="Roboto Mono"/>
            </a:endParaRPr>
          </a:p>
        </p:txBody>
      </p:sp>
      <p:sp>
        <p:nvSpPr>
          <p:cNvPr id="482" name="Google Shape;482;p66"/>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t>
            </a:r>
            <a:endParaRPr/>
          </a:p>
        </p:txBody>
      </p:sp>
      <p:pic>
        <p:nvPicPr>
          <p:cNvPr id="483" name="Google Shape;483;p66"/>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pic>
        <p:nvPicPr>
          <p:cNvPr id="484" name="Google Shape;484;p66"/>
          <p:cNvPicPr preferRelativeResize="0"/>
          <p:nvPr/>
        </p:nvPicPr>
        <p:blipFill rotWithShape="1">
          <a:blip r:embed="rId4">
            <a:alphaModFix/>
          </a:blip>
          <a:srcRect b="26734" l="0" r="54526" t="41274"/>
          <a:stretch/>
        </p:blipFill>
        <p:spPr>
          <a:xfrm>
            <a:off x="1124175" y="2890675"/>
            <a:ext cx="2771551" cy="1132450"/>
          </a:xfrm>
          <a:prstGeom prst="rect">
            <a:avLst/>
          </a:prstGeom>
          <a:noFill/>
          <a:ln>
            <a:noFill/>
          </a:ln>
        </p:spPr>
      </p:pic>
      <p:pic>
        <p:nvPicPr>
          <p:cNvPr id="485" name="Google Shape;485;p66"/>
          <p:cNvPicPr preferRelativeResize="0"/>
          <p:nvPr/>
        </p:nvPicPr>
        <p:blipFill rotWithShape="1">
          <a:blip r:embed="rId4">
            <a:alphaModFix/>
          </a:blip>
          <a:srcRect b="0" l="50821" r="0" t="0"/>
          <a:stretch/>
        </p:blipFill>
        <p:spPr>
          <a:xfrm>
            <a:off x="5407225" y="1067050"/>
            <a:ext cx="2631675" cy="3262850"/>
          </a:xfrm>
          <a:prstGeom prst="rect">
            <a:avLst/>
          </a:prstGeom>
          <a:noFill/>
          <a:ln>
            <a:noFill/>
          </a:ln>
        </p:spPr>
      </p:pic>
      <p:sp>
        <p:nvSpPr>
          <p:cNvPr id="486" name="Google Shape;486;p66"/>
          <p:cNvSpPr/>
          <p:nvPr/>
        </p:nvSpPr>
        <p:spPr>
          <a:xfrm rot="-391042">
            <a:off x="7303839" y="3915300"/>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6"/>
          <p:cNvSpPr/>
          <p:nvPr/>
        </p:nvSpPr>
        <p:spPr>
          <a:xfrm rot="-2148808">
            <a:off x="5074124" y="1002175"/>
            <a:ext cx="647414" cy="266322"/>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8" name="Google Shape;488;p66"/>
          <p:cNvSpPr/>
          <p:nvPr/>
        </p:nvSpPr>
        <p:spPr>
          <a:xfrm rot="-1317727">
            <a:off x="7731507" y="807085"/>
            <a:ext cx="504619" cy="656482"/>
          </a:xfrm>
          <a:custGeom>
            <a:rect b="b" l="l" r="r" t="t"/>
            <a:pathLst>
              <a:path extrusionOk="0" h="36727" w="28231">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9" name="Google Shape;489;p66"/>
          <p:cNvSpPr/>
          <p:nvPr/>
        </p:nvSpPr>
        <p:spPr>
          <a:xfrm rot="-391042">
            <a:off x="3254189" y="3660175"/>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6"/>
          <p:cNvSpPr/>
          <p:nvPr/>
        </p:nvSpPr>
        <p:spPr>
          <a:xfrm rot="-2148808">
            <a:off x="897149" y="2860475"/>
            <a:ext cx="647414" cy="266322"/>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1" name="Google Shape;491;p66"/>
          <p:cNvSpPr/>
          <p:nvPr/>
        </p:nvSpPr>
        <p:spPr>
          <a:xfrm rot="-1317727">
            <a:off x="3552520" y="2605985"/>
            <a:ext cx="504619" cy="656482"/>
          </a:xfrm>
          <a:custGeom>
            <a:rect b="b" l="l" r="r" t="t"/>
            <a:pathLst>
              <a:path extrusionOk="0" h="36727" w="28231">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2" name="Google Shape;492;p66"/>
          <p:cNvSpPr txBox="1"/>
          <p:nvPr>
            <p:ph idx="1" type="body"/>
          </p:nvPr>
        </p:nvSpPr>
        <p:spPr>
          <a:xfrm>
            <a:off x="2071750" y="2389850"/>
            <a:ext cx="681000" cy="719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1" lang="en" sz="1200">
                <a:solidFill>
                  <a:srgbClr val="000000"/>
                </a:solidFill>
                <a:latin typeface="Roboto Mono"/>
                <a:ea typeface="Roboto Mono"/>
                <a:cs typeface="Roboto Mono"/>
                <a:sym typeface="Roboto Mono"/>
              </a:rPr>
              <a:t>Class</a:t>
            </a:r>
            <a:endParaRPr b="1" sz="1200">
              <a:solidFill>
                <a:srgbClr val="000000"/>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92"/>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3000">
                <a:solidFill>
                  <a:srgbClr val="FF0000"/>
                </a:solidFill>
              </a:rPr>
              <a:t>What Is Inheritance ?</a:t>
            </a:r>
            <a:endParaRPr b="0" sz="3000">
              <a:solidFill>
                <a:srgbClr val="FF0000"/>
              </a:solidFill>
            </a:endParaRPr>
          </a:p>
        </p:txBody>
      </p:sp>
      <p:sp>
        <p:nvSpPr>
          <p:cNvPr id="1546" name="Google Shape;1546;p192"/>
          <p:cNvSpPr txBox="1"/>
          <p:nvPr/>
        </p:nvSpPr>
        <p:spPr>
          <a:xfrm>
            <a:off x="1404750" y="1076375"/>
            <a:ext cx="7117500" cy="3509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rgbClr val="FF00FF"/>
                </a:solidFill>
                <a:latin typeface="Roboto Mono Medium"/>
                <a:ea typeface="Roboto Mono Medium"/>
                <a:cs typeface="Roboto Mono Medium"/>
                <a:sym typeface="Roboto Mono Medium"/>
              </a:rPr>
              <a:t>1. </a:t>
            </a:r>
            <a:r>
              <a:rPr lang="en" sz="1800">
                <a:solidFill>
                  <a:srgbClr val="FF00FF"/>
                </a:solidFill>
                <a:latin typeface="Roboto Mono Medium"/>
                <a:ea typeface="Roboto Mono Medium"/>
                <a:cs typeface="Roboto Mono Medium"/>
                <a:sym typeface="Roboto Mono Medium"/>
              </a:rPr>
              <a:t>Inheritance (IS-A)</a:t>
            </a:r>
            <a:endParaRPr sz="1800">
              <a:solidFill>
                <a:srgbClr val="FF00FF"/>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800">
              <a:latin typeface="Roboto Mono Medium"/>
              <a:ea typeface="Roboto Mono Medium"/>
              <a:cs typeface="Roboto Mono Medium"/>
              <a:sym typeface="Roboto Mono Medium"/>
            </a:endParaRPr>
          </a:p>
          <a:p>
            <a:pPr indent="-304800" lvl="0" marL="457200" rtl="0" algn="l">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An </a:t>
            </a:r>
            <a:r>
              <a:rPr lang="en" sz="1200">
                <a:solidFill>
                  <a:srgbClr val="0000FF"/>
                </a:solidFill>
                <a:latin typeface="Roboto Mono Medium"/>
                <a:ea typeface="Roboto Mono Medium"/>
                <a:cs typeface="Roboto Mono Medium"/>
                <a:sym typeface="Roboto Mono Medium"/>
              </a:rPr>
              <a:t>IS-A relationship</a:t>
            </a:r>
            <a:r>
              <a:rPr lang="en" sz="1200">
                <a:latin typeface="Roboto Mono Medium"/>
                <a:ea typeface="Roboto Mono Medium"/>
                <a:cs typeface="Roboto Mono Medium"/>
                <a:sym typeface="Roboto Mono Medium"/>
              </a:rPr>
              <a:t> signifies that one object is a type of another.</a:t>
            </a:r>
            <a:endParaRPr sz="1200">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0" lvl="0" marL="9144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304800" lvl="0" marL="457200" rtl="0" algn="l">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For </a:t>
            </a:r>
            <a:r>
              <a:rPr lang="en" sz="1200">
                <a:latin typeface="Roboto Mono Medium"/>
                <a:ea typeface="Roboto Mono Medium"/>
                <a:cs typeface="Roboto Mono Medium"/>
                <a:sym typeface="Roboto Mono Medium"/>
              </a:rPr>
              <a:t>Example: </a:t>
            </a:r>
            <a:r>
              <a:rPr lang="en" sz="1200">
                <a:latin typeface="Roboto Mono Medium"/>
                <a:ea typeface="Roboto Mono Medium"/>
                <a:cs typeface="Roboto Mono Medium"/>
                <a:sym typeface="Roboto Mono Medium"/>
              </a:rPr>
              <a:t>	 </a:t>
            </a:r>
            <a:endParaRPr sz="1200">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200">
              <a:solidFill>
                <a:srgbClr val="3C78D8"/>
              </a:solidFill>
              <a:latin typeface="Roboto Mono Medium"/>
              <a:ea typeface="Roboto Mono Medium"/>
              <a:cs typeface="Roboto Mono Medium"/>
              <a:sym typeface="Roboto Mono Medium"/>
            </a:endParaRPr>
          </a:p>
          <a:p>
            <a:pPr indent="-304800" lvl="1" marL="914400" rtl="0" algn="l">
              <a:lnSpc>
                <a:spcPct val="100000"/>
              </a:lnSpc>
              <a:spcBef>
                <a:spcPts val="0"/>
              </a:spcBef>
              <a:spcAft>
                <a:spcPts val="0"/>
              </a:spcAft>
              <a:buClr>
                <a:srgbClr val="3C78D8"/>
              </a:buClr>
              <a:buSzPts val="1200"/>
              <a:buFont typeface="Roboto Mono Medium"/>
              <a:buChar char="○"/>
            </a:pPr>
            <a:r>
              <a:rPr lang="en" sz="1200">
                <a:solidFill>
                  <a:srgbClr val="3C78D8"/>
                </a:solidFill>
                <a:latin typeface="Roboto Mono Medium"/>
                <a:ea typeface="Roboto Mono Medium"/>
                <a:cs typeface="Roboto Mono Medium"/>
                <a:sym typeface="Roboto Mono Medium"/>
              </a:rPr>
              <a:t>CAR IS-A </a:t>
            </a:r>
            <a:r>
              <a:rPr lang="en" sz="1200">
                <a:solidFill>
                  <a:srgbClr val="3C78D8"/>
                </a:solidFill>
                <a:latin typeface="Roboto Mono Medium"/>
                <a:ea typeface="Roboto Mono Medium"/>
                <a:cs typeface="Roboto Mono Medium"/>
                <a:sym typeface="Roboto Mono Medium"/>
              </a:rPr>
              <a:t>vehicle</a:t>
            </a:r>
            <a:endParaRPr sz="1200">
              <a:solidFill>
                <a:srgbClr val="3C78D8"/>
              </a:solidFill>
              <a:latin typeface="Roboto Mono Medium"/>
              <a:ea typeface="Roboto Mono Medium"/>
              <a:cs typeface="Roboto Mono Medium"/>
              <a:sym typeface="Roboto Mono Medium"/>
            </a:endParaRPr>
          </a:p>
          <a:p>
            <a:pPr indent="0" lvl="0" marL="9144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304800" lvl="1" marL="914400" rtl="0" algn="l">
              <a:lnSpc>
                <a:spcPct val="100000"/>
              </a:lnSpc>
              <a:spcBef>
                <a:spcPts val="0"/>
              </a:spcBef>
              <a:spcAft>
                <a:spcPts val="0"/>
              </a:spcAft>
              <a:buClr>
                <a:srgbClr val="00C3B1"/>
              </a:buClr>
              <a:buSzPts val="1200"/>
              <a:buFont typeface="Roboto Mono Medium"/>
              <a:buChar char="○"/>
            </a:pPr>
            <a:r>
              <a:rPr lang="en" sz="1200">
                <a:solidFill>
                  <a:srgbClr val="00C3B1"/>
                </a:solidFill>
                <a:latin typeface="Roboto Mono Medium"/>
                <a:ea typeface="Roboto Mono Medium"/>
                <a:cs typeface="Roboto Mono Medium"/>
                <a:sym typeface="Roboto Mono Medium"/>
              </a:rPr>
              <a:t>Apple IS-A fruit</a:t>
            </a:r>
            <a:endParaRPr sz="1200">
              <a:solidFill>
                <a:srgbClr val="00C3B1"/>
              </a:solidFill>
              <a:latin typeface="Roboto Mono Medium"/>
              <a:ea typeface="Roboto Mono Medium"/>
              <a:cs typeface="Roboto Mono Medium"/>
              <a:sym typeface="Roboto Mono Medium"/>
            </a:endParaRPr>
          </a:p>
          <a:p>
            <a:pPr indent="0" lvl="0" marL="9144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304800" lvl="1" marL="914400" rtl="0" algn="l">
              <a:lnSpc>
                <a:spcPct val="100000"/>
              </a:lnSpc>
              <a:spcBef>
                <a:spcPts val="0"/>
              </a:spcBef>
              <a:spcAft>
                <a:spcPts val="0"/>
              </a:spcAft>
              <a:buClr>
                <a:srgbClr val="FF9900"/>
              </a:buClr>
              <a:buSzPts val="1200"/>
              <a:buFont typeface="Roboto Mono Medium"/>
              <a:buChar char="○"/>
            </a:pPr>
            <a:r>
              <a:rPr lang="en" sz="1200">
                <a:solidFill>
                  <a:srgbClr val="FF9900"/>
                </a:solidFill>
                <a:latin typeface="Roboto Mono Medium"/>
                <a:ea typeface="Roboto Mono Medium"/>
                <a:cs typeface="Roboto Mono Medium"/>
                <a:sym typeface="Roboto Mono Medium"/>
              </a:rPr>
              <a:t>Circle IS-A shape</a:t>
            </a:r>
            <a:endParaRPr sz="1200">
              <a:solidFill>
                <a:srgbClr val="FF9900"/>
              </a:solidFill>
              <a:latin typeface="Roboto Mono Medium"/>
              <a:ea typeface="Roboto Mono Medium"/>
              <a:cs typeface="Roboto Mono Medium"/>
              <a:sym typeface="Roboto Mono Medium"/>
            </a:endParaRPr>
          </a:p>
          <a:p>
            <a:pPr indent="0" lvl="0" marL="9144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304800" lvl="0" marL="457200" rtl="0" algn="l">
              <a:lnSpc>
                <a:spcPct val="100000"/>
              </a:lnSpc>
              <a:spcBef>
                <a:spcPts val="0"/>
              </a:spcBef>
              <a:spcAft>
                <a:spcPts val="0"/>
              </a:spcAft>
              <a:buClr>
                <a:srgbClr val="2B2B2B"/>
              </a:buClr>
              <a:buSzPts val="1200"/>
              <a:buFont typeface="Roboto Mono Medium"/>
              <a:buChar char="★"/>
            </a:pPr>
            <a:r>
              <a:rPr lang="en" sz="1200">
                <a:solidFill>
                  <a:srgbClr val="2B2B2B"/>
                </a:solidFill>
                <a:latin typeface="Roboto Mono Medium"/>
                <a:ea typeface="Roboto Mono Medium"/>
                <a:cs typeface="Roboto Mono Medium"/>
                <a:sym typeface="Roboto Mono Medium"/>
              </a:rPr>
              <a:t>It is implemented using </a:t>
            </a:r>
            <a:r>
              <a:rPr lang="en" sz="1200">
                <a:solidFill>
                  <a:srgbClr val="9900FF"/>
                </a:solidFill>
                <a:latin typeface="Roboto Mono Medium"/>
                <a:ea typeface="Roboto Mono Medium"/>
                <a:cs typeface="Roboto Mono Medium"/>
                <a:sym typeface="Roboto Mono Medium"/>
              </a:rPr>
              <a:t>“extends”</a:t>
            </a:r>
            <a:r>
              <a:rPr lang="en" sz="1200">
                <a:solidFill>
                  <a:srgbClr val="2B2B2B"/>
                </a:solidFill>
                <a:latin typeface="Roboto Mono Medium"/>
                <a:ea typeface="Roboto Mono Medium"/>
                <a:cs typeface="Roboto Mono Medium"/>
                <a:sym typeface="Roboto Mono Medium"/>
              </a:rPr>
              <a:t> or </a:t>
            </a:r>
            <a:r>
              <a:rPr lang="en" sz="1200">
                <a:solidFill>
                  <a:srgbClr val="9900FF"/>
                </a:solidFill>
                <a:latin typeface="Roboto Mono Medium"/>
                <a:ea typeface="Roboto Mono Medium"/>
                <a:cs typeface="Roboto Mono Medium"/>
                <a:sym typeface="Roboto Mono Medium"/>
              </a:rPr>
              <a:t>“implements”</a:t>
            </a:r>
            <a:r>
              <a:rPr lang="en" sz="1200">
                <a:solidFill>
                  <a:srgbClr val="2B2B2B"/>
                </a:solidFill>
                <a:latin typeface="Roboto Mono Medium"/>
                <a:ea typeface="Roboto Mono Medium"/>
                <a:cs typeface="Roboto Mono Medium"/>
                <a:sym typeface="Roboto Mono Medium"/>
              </a:rPr>
              <a:t> keywords.</a:t>
            </a:r>
            <a:endParaRPr sz="1200">
              <a:solidFill>
                <a:srgbClr val="2B2B2B"/>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200">
              <a:solidFill>
                <a:srgbClr val="374151"/>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0" st="0"/>
                                            </p:txEl>
                                          </p:spTgt>
                                        </p:tgtEl>
                                        <p:attrNameLst>
                                          <p:attrName>style.visibility</p:attrName>
                                        </p:attrNameLst>
                                      </p:cBhvr>
                                      <p:to>
                                        <p:strVal val="visible"/>
                                      </p:to>
                                    </p:set>
                                    <p:animEffect filter="fade" transition="in">
                                      <p:cBhvr>
                                        <p:cTn dur="1000"/>
                                        <p:tgtEl>
                                          <p:spTgt spid="15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1" st="1"/>
                                            </p:txEl>
                                          </p:spTgt>
                                        </p:tgtEl>
                                        <p:attrNameLst>
                                          <p:attrName>style.visibility</p:attrName>
                                        </p:attrNameLst>
                                      </p:cBhvr>
                                      <p:to>
                                        <p:strVal val="visible"/>
                                      </p:to>
                                    </p:set>
                                    <p:animEffect filter="fade" transition="in">
                                      <p:cBhvr>
                                        <p:cTn dur="1000"/>
                                        <p:tgtEl>
                                          <p:spTgt spid="15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2" st="2"/>
                                            </p:txEl>
                                          </p:spTgt>
                                        </p:tgtEl>
                                        <p:attrNameLst>
                                          <p:attrName>style.visibility</p:attrName>
                                        </p:attrNameLst>
                                      </p:cBhvr>
                                      <p:to>
                                        <p:strVal val="visible"/>
                                      </p:to>
                                    </p:set>
                                    <p:animEffect filter="fade" transition="in">
                                      <p:cBhvr>
                                        <p:cTn dur="1000"/>
                                        <p:tgtEl>
                                          <p:spTgt spid="15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3" st="3"/>
                                            </p:txEl>
                                          </p:spTgt>
                                        </p:tgtEl>
                                        <p:attrNameLst>
                                          <p:attrName>style.visibility</p:attrName>
                                        </p:attrNameLst>
                                      </p:cBhvr>
                                      <p:to>
                                        <p:strVal val="visible"/>
                                      </p:to>
                                    </p:set>
                                    <p:animEffect filter="fade" transition="in">
                                      <p:cBhvr>
                                        <p:cTn dur="1000"/>
                                        <p:tgtEl>
                                          <p:spTgt spid="15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4" st="4"/>
                                            </p:txEl>
                                          </p:spTgt>
                                        </p:tgtEl>
                                        <p:attrNameLst>
                                          <p:attrName>style.visibility</p:attrName>
                                        </p:attrNameLst>
                                      </p:cBhvr>
                                      <p:to>
                                        <p:strVal val="visible"/>
                                      </p:to>
                                    </p:set>
                                    <p:animEffect filter="fade" transition="in">
                                      <p:cBhvr>
                                        <p:cTn dur="1000"/>
                                        <p:tgtEl>
                                          <p:spTgt spid="15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5" st="5"/>
                                            </p:txEl>
                                          </p:spTgt>
                                        </p:tgtEl>
                                        <p:attrNameLst>
                                          <p:attrName>style.visibility</p:attrName>
                                        </p:attrNameLst>
                                      </p:cBhvr>
                                      <p:to>
                                        <p:strVal val="visible"/>
                                      </p:to>
                                    </p:set>
                                    <p:animEffect filter="fade" transition="in">
                                      <p:cBhvr>
                                        <p:cTn dur="1000"/>
                                        <p:tgtEl>
                                          <p:spTgt spid="15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6" st="6"/>
                                            </p:txEl>
                                          </p:spTgt>
                                        </p:tgtEl>
                                        <p:attrNameLst>
                                          <p:attrName>style.visibility</p:attrName>
                                        </p:attrNameLst>
                                      </p:cBhvr>
                                      <p:to>
                                        <p:strVal val="visible"/>
                                      </p:to>
                                    </p:set>
                                    <p:animEffect filter="fade" transition="in">
                                      <p:cBhvr>
                                        <p:cTn dur="1000"/>
                                        <p:tgtEl>
                                          <p:spTgt spid="15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7" st="7"/>
                                            </p:txEl>
                                          </p:spTgt>
                                        </p:tgtEl>
                                        <p:attrNameLst>
                                          <p:attrName>style.visibility</p:attrName>
                                        </p:attrNameLst>
                                      </p:cBhvr>
                                      <p:to>
                                        <p:strVal val="visible"/>
                                      </p:to>
                                    </p:set>
                                    <p:animEffect filter="fade" transition="in">
                                      <p:cBhvr>
                                        <p:cTn dur="1000"/>
                                        <p:tgtEl>
                                          <p:spTgt spid="154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8" st="8"/>
                                            </p:txEl>
                                          </p:spTgt>
                                        </p:tgtEl>
                                        <p:attrNameLst>
                                          <p:attrName>style.visibility</p:attrName>
                                        </p:attrNameLst>
                                      </p:cBhvr>
                                      <p:to>
                                        <p:strVal val="visible"/>
                                      </p:to>
                                    </p:set>
                                    <p:animEffect filter="fade" transition="in">
                                      <p:cBhvr>
                                        <p:cTn dur="1000"/>
                                        <p:tgtEl>
                                          <p:spTgt spid="154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9" st="9"/>
                                            </p:txEl>
                                          </p:spTgt>
                                        </p:tgtEl>
                                        <p:attrNameLst>
                                          <p:attrName>style.visibility</p:attrName>
                                        </p:attrNameLst>
                                      </p:cBhvr>
                                      <p:to>
                                        <p:strVal val="visible"/>
                                      </p:to>
                                    </p:set>
                                    <p:animEffect filter="fade" transition="in">
                                      <p:cBhvr>
                                        <p:cTn dur="1000"/>
                                        <p:tgtEl>
                                          <p:spTgt spid="154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10" st="10"/>
                                            </p:txEl>
                                          </p:spTgt>
                                        </p:tgtEl>
                                        <p:attrNameLst>
                                          <p:attrName>style.visibility</p:attrName>
                                        </p:attrNameLst>
                                      </p:cBhvr>
                                      <p:to>
                                        <p:strVal val="visible"/>
                                      </p:to>
                                    </p:set>
                                    <p:animEffect filter="fade" transition="in">
                                      <p:cBhvr>
                                        <p:cTn dur="1000"/>
                                        <p:tgtEl>
                                          <p:spTgt spid="154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11" st="11"/>
                                            </p:txEl>
                                          </p:spTgt>
                                        </p:tgtEl>
                                        <p:attrNameLst>
                                          <p:attrName>style.visibility</p:attrName>
                                        </p:attrNameLst>
                                      </p:cBhvr>
                                      <p:to>
                                        <p:strVal val="visible"/>
                                      </p:to>
                                    </p:set>
                                    <p:animEffect filter="fade" transition="in">
                                      <p:cBhvr>
                                        <p:cTn dur="1000"/>
                                        <p:tgtEl>
                                          <p:spTgt spid="154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12" st="12"/>
                                            </p:txEl>
                                          </p:spTgt>
                                        </p:tgtEl>
                                        <p:attrNameLst>
                                          <p:attrName>style.visibility</p:attrName>
                                        </p:attrNameLst>
                                      </p:cBhvr>
                                      <p:to>
                                        <p:strVal val="visible"/>
                                      </p:to>
                                    </p:set>
                                    <p:animEffect filter="fade" transition="in">
                                      <p:cBhvr>
                                        <p:cTn dur="1000"/>
                                        <p:tgtEl>
                                          <p:spTgt spid="154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13" st="13"/>
                                            </p:txEl>
                                          </p:spTgt>
                                        </p:tgtEl>
                                        <p:attrNameLst>
                                          <p:attrName>style.visibility</p:attrName>
                                        </p:attrNameLst>
                                      </p:cBhvr>
                                      <p:to>
                                        <p:strVal val="visible"/>
                                      </p:to>
                                    </p:set>
                                    <p:animEffect filter="fade" transition="in">
                                      <p:cBhvr>
                                        <p:cTn dur="1000"/>
                                        <p:tgtEl>
                                          <p:spTgt spid="154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14" st="14"/>
                                            </p:txEl>
                                          </p:spTgt>
                                        </p:tgtEl>
                                        <p:attrNameLst>
                                          <p:attrName>style.visibility</p:attrName>
                                        </p:attrNameLst>
                                      </p:cBhvr>
                                      <p:to>
                                        <p:strVal val="visible"/>
                                      </p:to>
                                    </p:set>
                                    <p:animEffect filter="fade" transition="in">
                                      <p:cBhvr>
                                        <p:cTn dur="1000"/>
                                        <p:tgtEl>
                                          <p:spTgt spid="154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15" st="15"/>
                                            </p:txEl>
                                          </p:spTgt>
                                        </p:tgtEl>
                                        <p:attrNameLst>
                                          <p:attrName>style.visibility</p:attrName>
                                        </p:attrNameLst>
                                      </p:cBhvr>
                                      <p:to>
                                        <p:strVal val="visible"/>
                                      </p:to>
                                    </p:set>
                                    <p:animEffect filter="fade" transition="in">
                                      <p:cBhvr>
                                        <p:cTn dur="1000"/>
                                        <p:tgtEl>
                                          <p:spTgt spid="154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xEl>
                                              <p:pRg end="16" st="16"/>
                                            </p:txEl>
                                          </p:spTgt>
                                        </p:tgtEl>
                                        <p:attrNameLst>
                                          <p:attrName>style.visibility</p:attrName>
                                        </p:attrNameLst>
                                      </p:cBhvr>
                                      <p:to>
                                        <p:strVal val="visible"/>
                                      </p:to>
                                    </p:set>
                                    <p:animEffect filter="fade" transition="in">
                                      <p:cBhvr>
                                        <p:cTn dur="1000"/>
                                        <p:tgtEl>
                                          <p:spTgt spid="1546">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193"/>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1552" name="Google Shape;1552;p193"/>
          <p:cNvGrpSpPr/>
          <p:nvPr/>
        </p:nvGrpSpPr>
        <p:grpSpPr>
          <a:xfrm rot="913793">
            <a:off x="3379787" y="770495"/>
            <a:ext cx="272896" cy="434101"/>
            <a:chOff x="1312450" y="4093350"/>
            <a:chExt cx="685350" cy="1090200"/>
          </a:xfrm>
        </p:grpSpPr>
        <p:sp>
          <p:nvSpPr>
            <p:cNvPr id="1553" name="Google Shape;1553;p193"/>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3"/>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3"/>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93"/>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7" name="Google Shape;1557;p193"/>
          <p:cNvSpPr txBox="1"/>
          <p:nvPr>
            <p:ph idx="4294967295" type="body"/>
          </p:nvPr>
        </p:nvSpPr>
        <p:spPr>
          <a:xfrm>
            <a:off x="549350" y="1825850"/>
            <a:ext cx="3759300" cy="29115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9CB9C"/>
                </a:solidFill>
                <a:latin typeface="Consolas"/>
                <a:ea typeface="Consolas"/>
                <a:cs typeface="Consolas"/>
                <a:sym typeface="Consolas"/>
              </a:rPr>
              <a:t>class Vehicle {</a:t>
            </a:r>
            <a:endParaRPr sz="14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4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F9CB9C"/>
                </a:solidFill>
                <a:latin typeface="Consolas"/>
                <a:ea typeface="Consolas"/>
                <a:cs typeface="Consolas"/>
                <a:sym typeface="Consolas"/>
              </a:rPr>
              <a:t>	//Some Code</a:t>
            </a:r>
            <a:endParaRPr sz="1400">
              <a:solidFill>
                <a:srgbClr val="F9CB9C"/>
              </a:solidFill>
              <a:latin typeface="Consolas"/>
              <a:ea typeface="Consolas"/>
              <a:cs typeface="Consolas"/>
              <a:sym typeface="Consolas"/>
            </a:endParaRPr>
          </a:p>
          <a:p>
            <a:pPr indent="0" lvl="0" marL="0" rtl="0" algn="l">
              <a:lnSpc>
                <a:spcPct val="80000"/>
              </a:lnSpc>
              <a:spcBef>
                <a:spcPts val="0"/>
              </a:spcBef>
              <a:spcAft>
                <a:spcPts val="0"/>
              </a:spcAft>
              <a:buNone/>
            </a:pPr>
            <a:r>
              <a:t/>
            </a:r>
            <a:endParaRPr sz="9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F9CB9C"/>
                </a:solidFill>
                <a:latin typeface="Consolas"/>
                <a:ea typeface="Consolas"/>
                <a:cs typeface="Consolas"/>
                <a:sym typeface="Consolas"/>
              </a:rPr>
              <a:t>}</a:t>
            </a:r>
            <a:endParaRPr sz="14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4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F9CB9C"/>
                </a:solidFill>
                <a:latin typeface="Consolas"/>
                <a:ea typeface="Consolas"/>
                <a:cs typeface="Consolas"/>
                <a:sym typeface="Consolas"/>
              </a:rPr>
              <a:t>class Car extends Vehicle{</a:t>
            </a:r>
            <a:endParaRPr sz="14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F9CB9C"/>
                </a:solidFill>
                <a:latin typeface="Consolas"/>
                <a:ea typeface="Consolas"/>
                <a:cs typeface="Consolas"/>
                <a:sym typeface="Consolas"/>
              </a:rPr>
              <a:t>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	//Some Code</a:t>
            </a:r>
            <a:endParaRPr sz="14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F9CB9C"/>
                </a:solidFill>
                <a:latin typeface="Consolas"/>
                <a:ea typeface="Consolas"/>
                <a:cs typeface="Consolas"/>
                <a:sym typeface="Consolas"/>
              </a:rPr>
              <a:t>}</a:t>
            </a:r>
            <a:endParaRPr sz="1500">
              <a:solidFill>
                <a:srgbClr val="F9CB9C"/>
              </a:solidFill>
              <a:highlight>
                <a:srgbClr val="2B2B2B"/>
              </a:highlight>
              <a:latin typeface="Consolas"/>
              <a:ea typeface="Consolas"/>
              <a:cs typeface="Consolas"/>
              <a:sym typeface="Consolas"/>
            </a:endParaRPr>
          </a:p>
        </p:txBody>
      </p:sp>
      <p:sp>
        <p:nvSpPr>
          <p:cNvPr id="1558" name="Google Shape;1558;p193"/>
          <p:cNvSpPr txBox="1"/>
          <p:nvPr>
            <p:ph idx="4294967295" type="body"/>
          </p:nvPr>
        </p:nvSpPr>
        <p:spPr>
          <a:xfrm>
            <a:off x="4601600" y="960050"/>
            <a:ext cx="4095300" cy="37773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public class UseCar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 public static void main(String args[]){</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 	Car car = new Car();</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	//Some More Code</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t/>
            </a:r>
            <a:endParaRPr sz="1400">
              <a:solidFill>
                <a:srgbClr val="F9CB9C"/>
              </a:solidFill>
              <a:highlight>
                <a:srgbClr val="2B2B2B"/>
              </a:highlight>
              <a:latin typeface="Consolas"/>
              <a:ea typeface="Consolas"/>
              <a:cs typeface="Consolas"/>
              <a:sym typeface="Consolas"/>
            </a:endParaRPr>
          </a:p>
        </p:txBody>
      </p:sp>
      <p:sp>
        <p:nvSpPr>
          <p:cNvPr id="1559" name="Google Shape;1559;p193"/>
          <p:cNvSpPr txBox="1"/>
          <p:nvPr>
            <p:ph idx="2" type="title"/>
          </p:nvPr>
        </p:nvSpPr>
        <p:spPr>
          <a:xfrm>
            <a:off x="591800" y="129110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1560" name="Google Shape;1560;p193"/>
          <p:cNvSpPr txBox="1"/>
          <p:nvPr>
            <p:ph idx="2" type="title"/>
          </p:nvPr>
        </p:nvSpPr>
        <p:spPr>
          <a:xfrm>
            <a:off x="4963125" y="52595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1561" name="Google Shape;1561;p193"/>
          <p:cNvSpPr txBox="1"/>
          <p:nvPr>
            <p:ph idx="8" type="title"/>
          </p:nvPr>
        </p:nvSpPr>
        <p:spPr>
          <a:xfrm>
            <a:off x="821150" y="2697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1000"/>
                                        <p:tgtEl>
                                          <p:spTgt spid="1559"/>
                                        </p:tgtEl>
                                      </p:cBhvr>
                                    </p:animEffect>
                                  </p:childTnLst>
                                </p:cTn>
                              </p:par>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1000"/>
                                        <p:tgtEl>
                                          <p:spTgt spid="1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par>
                                <p:cTn fill="hold" nodeType="with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1000"/>
                                        <p:tgtEl>
                                          <p:spTgt spid="1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94"/>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3000">
                <a:solidFill>
                  <a:srgbClr val="FF0000"/>
                </a:solidFill>
              </a:rPr>
              <a:t>What Is Association ?</a:t>
            </a:r>
            <a:endParaRPr b="0" sz="3000">
              <a:solidFill>
                <a:srgbClr val="FF0000"/>
              </a:solidFill>
            </a:endParaRPr>
          </a:p>
        </p:txBody>
      </p:sp>
      <p:sp>
        <p:nvSpPr>
          <p:cNvPr id="1567" name="Google Shape;1567;p194"/>
          <p:cNvSpPr txBox="1"/>
          <p:nvPr/>
        </p:nvSpPr>
        <p:spPr>
          <a:xfrm>
            <a:off x="1327300" y="1076375"/>
            <a:ext cx="7117500" cy="380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sz="1800">
                <a:solidFill>
                  <a:srgbClr val="0000FF"/>
                </a:solidFill>
                <a:latin typeface="Roboto Mono Medium"/>
                <a:ea typeface="Roboto Mono Medium"/>
                <a:cs typeface="Roboto Mono Medium"/>
                <a:sym typeface="Roboto Mono Medium"/>
              </a:rPr>
              <a:t>2. </a:t>
            </a:r>
            <a:r>
              <a:rPr lang="en" sz="1800">
                <a:solidFill>
                  <a:srgbClr val="0000FF"/>
                </a:solidFill>
                <a:latin typeface="Roboto Mono Medium"/>
                <a:ea typeface="Roboto Mono Medium"/>
                <a:cs typeface="Roboto Mono Medium"/>
                <a:sym typeface="Roboto Mono Medium"/>
              </a:rPr>
              <a:t>Association (HAS-A)</a:t>
            </a:r>
            <a:endParaRPr sz="1800">
              <a:solidFill>
                <a:srgbClr val="0000FF"/>
              </a:solidFill>
              <a:latin typeface="Roboto Mono Medium"/>
              <a:ea typeface="Roboto Mono Medium"/>
              <a:cs typeface="Roboto Mono Medium"/>
              <a:sym typeface="Roboto Mono Medium"/>
            </a:endParaRPr>
          </a:p>
          <a:p>
            <a:pPr indent="0" lvl="0" marL="0" rtl="0" algn="l">
              <a:lnSpc>
                <a:spcPct val="120000"/>
              </a:lnSpc>
              <a:spcBef>
                <a:spcPts val="0"/>
              </a:spcBef>
              <a:spcAft>
                <a:spcPts val="0"/>
              </a:spcAft>
              <a:buNone/>
            </a:pPr>
            <a:r>
              <a:t/>
            </a:r>
            <a:endParaRPr sz="1800">
              <a:solidFill>
                <a:srgbClr val="303133"/>
              </a:solidFill>
              <a:latin typeface="Roboto Mono Medium"/>
              <a:ea typeface="Roboto Mono Medium"/>
              <a:cs typeface="Roboto Mono Medium"/>
              <a:sym typeface="Roboto Mono Medium"/>
            </a:endParaRPr>
          </a:p>
          <a:p>
            <a:pPr indent="-304800" lvl="0" marL="457200" rtl="0" algn="l">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A </a:t>
            </a:r>
            <a:r>
              <a:rPr lang="en" sz="1200">
                <a:solidFill>
                  <a:srgbClr val="9900FF"/>
                </a:solidFill>
                <a:latin typeface="Roboto Mono Medium"/>
                <a:ea typeface="Roboto Mono Medium"/>
                <a:cs typeface="Roboto Mono Medium"/>
                <a:sym typeface="Roboto Mono Medium"/>
              </a:rPr>
              <a:t>HAS-A </a:t>
            </a:r>
            <a:r>
              <a:rPr lang="en" sz="1200">
                <a:latin typeface="Roboto Mono Medium"/>
                <a:ea typeface="Roboto Mono Medium"/>
                <a:cs typeface="Roboto Mono Medium"/>
                <a:sym typeface="Roboto Mono Medium"/>
              </a:rPr>
              <a:t>relationship signifies that a class is </a:t>
            </a:r>
            <a:r>
              <a:rPr lang="en" sz="1200">
                <a:solidFill>
                  <a:srgbClr val="0000FF"/>
                </a:solidFill>
                <a:latin typeface="Roboto Mono Medium"/>
                <a:ea typeface="Roboto Mono Medium"/>
                <a:cs typeface="Roboto Mono Medium"/>
                <a:sym typeface="Roboto Mono Medium"/>
              </a:rPr>
              <a:t>associated </a:t>
            </a:r>
            <a:r>
              <a:rPr lang="en" sz="1200">
                <a:latin typeface="Roboto Mono Medium"/>
                <a:ea typeface="Roboto Mono Medium"/>
                <a:cs typeface="Roboto Mono Medium"/>
                <a:sym typeface="Roboto Mono Medium"/>
              </a:rPr>
              <a:t>with that is it holds </a:t>
            </a:r>
            <a:r>
              <a:rPr lang="en" sz="1200">
                <a:solidFill>
                  <a:srgbClr val="FF4000"/>
                </a:solidFill>
                <a:latin typeface="Roboto Mono Medium"/>
                <a:ea typeface="Roboto Mono Medium"/>
                <a:cs typeface="Roboto Mono Medium"/>
                <a:sym typeface="Roboto Mono Medium"/>
              </a:rPr>
              <a:t>object(s)</a:t>
            </a:r>
            <a:r>
              <a:rPr lang="en" sz="1200">
                <a:latin typeface="Roboto Mono Medium"/>
                <a:ea typeface="Roboto Mono Medium"/>
                <a:cs typeface="Roboto Mono Medium"/>
                <a:sym typeface="Roboto Mono Medium"/>
              </a:rPr>
              <a:t> of another class in its body</a:t>
            </a:r>
            <a:endParaRPr sz="1200">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304800" lvl="0" marL="457200" rtl="0" algn="l">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For Example:</a:t>
            </a:r>
            <a:endParaRPr sz="1200">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304800" lvl="1" marL="914400" rtl="0" algn="l">
              <a:lnSpc>
                <a:spcPct val="100000"/>
              </a:lnSpc>
              <a:spcBef>
                <a:spcPts val="0"/>
              </a:spcBef>
              <a:spcAft>
                <a:spcPts val="0"/>
              </a:spcAft>
              <a:buClr>
                <a:srgbClr val="0000FF"/>
              </a:buClr>
              <a:buSzPts val="1200"/>
              <a:buFont typeface="Roboto Mono Medium"/>
              <a:buChar char="○"/>
            </a:pPr>
            <a:r>
              <a:rPr lang="en" sz="1200">
                <a:solidFill>
                  <a:srgbClr val="0000FF"/>
                </a:solidFill>
                <a:latin typeface="Roboto Mono Medium"/>
                <a:ea typeface="Roboto Mono Medium"/>
                <a:cs typeface="Roboto Mono Medium"/>
                <a:sym typeface="Roboto Mono Medium"/>
              </a:rPr>
              <a:t>Car has Engine</a:t>
            </a:r>
            <a:endParaRPr sz="1200">
              <a:solidFill>
                <a:srgbClr val="0000FF"/>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304800" lvl="1" marL="914400" rtl="0" algn="l">
              <a:lnSpc>
                <a:spcPct val="100000"/>
              </a:lnSpc>
              <a:spcBef>
                <a:spcPts val="0"/>
              </a:spcBef>
              <a:spcAft>
                <a:spcPts val="0"/>
              </a:spcAft>
              <a:buClr>
                <a:srgbClr val="9900FF"/>
              </a:buClr>
              <a:buSzPts val="1200"/>
              <a:buFont typeface="Roboto Mono Medium"/>
              <a:buChar char="○"/>
            </a:pPr>
            <a:r>
              <a:rPr lang="en" sz="1200">
                <a:solidFill>
                  <a:srgbClr val="9900FF"/>
                </a:solidFill>
                <a:latin typeface="Roboto Mono Medium"/>
                <a:ea typeface="Roboto Mono Medium"/>
                <a:cs typeface="Roboto Mono Medium"/>
                <a:sym typeface="Roboto Mono Medium"/>
              </a:rPr>
              <a:t>College has Students</a:t>
            </a:r>
            <a:endParaRPr sz="1200">
              <a:solidFill>
                <a:srgbClr val="9900FF"/>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304800" lvl="1" marL="914400" rtl="0" algn="l">
              <a:lnSpc>
                <a:spcPct val="100000"/>
              </a:lnSpc>
              <a:spcBef>
                <a:spcPts val="0"/>
              </a:spcBef>
              <a:spcAft>
                <a:spcPts val="0"/>
              </a:spcAft>
              <a:buClr>
                <a:srgbClr val="660000"/>
              </a:buClr>
              <a:buSzPts val="1200"/>
              <a:buFont typeface="Roboto Mono Medium"/>
              <a:buChar char="○"/>
            </a:pPr>
            <a:r>
              <a:rPr lang="en" sz="1200">
                <a:solidFill>
                  <a:srgbClr val="660000"/>
                </a:solidFill>
                <a:latin typeface="Roboto Mono Medium"/>
                <a:ea typeface="Roboto Mono Medium"/>
                <a:cs typeface="Roboto Mono Medium"/>
                <a:sym typeface="Roboto Mono Medium"/>
              </a:rPr>
              <a:t>House has Rooms</a:t>
            </a:r>
            <a:endParaRPr sz="1200">
              <a:solidFill>
                <a:srgbClr val="660000"/>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304800" lvl="0" marL="457200" rtl="0" algn="l">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For instance,</a:t>
            </a:r>
            <a:r>
              <a:rPr lang="en" sz="1200">
                <a:solidFill>
                  <a:srgbClr val="FF00FF"/>
                </a:solidFill>
                <a:latin typeface="Roboto Mono Medium"/>
                <a:ea typeface="Roboto Mono Medium"/>
                <a:cs typeface="Roboto Mono Medium"/>
                <a:sym typeface="Roboto Mono Medium"/>
              </a:rPr>
              <a:t> class A</a:t>
            </a:r>
            <a:r>
              <a:rPr lang="en" sz="1200">
                <a:latin typeface="Roboto Mono Medium"/>
                <a:ea typeface="Roboto Mono Medium"/>
                <a:cs typeface="Roboto Mono Medium"/>
                <a:sym typeface="Roboto Mono Medium"/>
              </a:rPr>
              <a:t> holds </a:t>
            </a:r>
            <a:r>
              <a:rPr lang="en" sz="1200">
                <a:solidFill>
                  <a:srgbClr val="4A86E8"/>
                </a:solidFill>
                <a:latin typeface="Roboto Mono Medium"/>
                <a:ea typeface="Roboto Mono Medium"/>
                <a:cs typeface="Roboto Mono Medium"/>
                <a:sym typeface="Roboto Mono Medium"/>
              </a:rPr>
              <a:t>class B’s </a:t>
            </a:r>
            <a:r>
              <a:rPr lang="en" sz="1200">
                <a:latin typeface="Roboto Mono Medium"/>
                <a:ea typeface="Roboto Mono Medium"/>
                <a:cs typeface="Roboto Mono Medium"/>
                <a:sym typeface="Roboto Mono Medium"/>
              </a:rPr>
              <a:t>reference and can access all properties of </a:t>
            </a:r>
            <a:r>
              <a:rPr lang="en" sz="1200">
                <a:solidFill>
                  <a:srgbClr val="980000"/>
                </a:solidFill>
                <a:latin typeface="Roboto Mono Medium"/>
                <a:ea typeface="Roboto Mono Medium"/>
                <a:cs typeface="Roboto Mono Medium"/>
                <a:sym typeface="Roboto Mono Medium"/>
              </a:rPr>
              <a:t>class B.</a:t>
            </a:r>
            <a:endParaRPr sz="1200">
              <a:solidFill>
                <a:srgbClr val="980000"/>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200">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200">
              <a:solidFill>
                <a:srgbClr val="374151"/>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0" st="0"/>
                                            </p:txEl>
                                          </p:spTgt>
                                        </p:tgtEl>
                                        <p:attrNameLst>
                                          <p:attrName>style.visibility</p:attrName>
                                        </p:attrNameLst>
                                      </p:cBhvr>
                                      <p:to>
                                        <p:strVal val="visible"/>
                                      </p:to>
                                    </p:set>
                                    <p:animEffect filter="fade" transition="in">
                                      <p:cBhvr>
                                        <p:cTn dur="1000"/>
                                        <p:tgtEl>
                                          <p:spTgt spid="15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1" st="1"/>
                                            </p:txEl>
                                          </p:spTgt>
                                        </p:tgtEl>
                                        <p:attrNameLst>
                                          <p:attrName>style.visibility</p:attrName>
                                        </p:attrNameLst>
                                      </p:cBhvr>
                                      <p:to>
                                        <p:strVal val="visible"/>
                                      </p:to>
                                    </p:set>
                                    <p:animEffect filter="fade" transition="in">
                                      <p:cBhvr>
                                        <p:cTn dur="1000"/>
                                        <p:tgtEl>
                                          <p:spTgt spid="15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2" st="2"/>
                                            </p:txEl>
                                          </p:spTgt>
                                        </p:tgtEl>
                                        <p:attrNameLst>
                                          <p:attrName>style.visibility</p:attrName>
                                        </p:attrNameLst>
                                      </p:cBhvr>
                                      <p:to>
                                        <p:strVal val="visible"/>
                                      </p:to>
                                    </p:set>
                                    <p:animEffect filter="fade" transition="in">
                                      <p:cBhvr>
                                        <p:cTn dur="1000"/>
                                        <p:tgtEl>
                                          <p:spTgt spid="15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3" st="3"/>
                                            </p:txEl>
                                          </p:spTgt>
                                        </p:tgtEl>
                                        <p:attrNameLst>
                                          <p:attrName>style.visibility</p:attrName>
                                        </p:attrNameLst>
                                      </p:cBhvr>
                                      <p:to>
                                        <p:strVal val="visible"/>
                                      </p:to>
                                    </p:set>
                                    <p:animEffect filter="fade" transition="in">
                                      <p:cBhvr>
                                        <p:cTn dur="1000"/>
                                        <p:tgtEl>
                                          <p:spTgt spid="15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4" st="4"/>
                                            </p:txEl>
                                          </p:spTgt>
                                        </p:tgtEl>
                                        <p:attrNameLst>
                                          <p:attrName>style.visibility</p:attrName>
                                        </p:attrNameLst>
                                      </p:cBhvr>
                                      <p:to>
                                        <p:strVal val="visible"/>
                                      </p:to>
                                    </p:set>
                                    <p:animEffect filter="fade" transition="in">
                                      <p:cBhvr>
                                        <p:cTn dur="1000"/>
                                        <p:tgtEl>
                                          <p:spTgt spid="15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5" st="5"/>
                                            </p:txEl>
                                          </p:spTgt>
                                        </p:tgtEl>
                                        <p:attrNameLst>
                                          <p:attrName>style.visibility</p:attrName>
                                        </p:attrNameLst>
                                      </p:cBhvr>
                                      <p:to>
                                        <p:strVal val="visible"/>
                                      </p:to>
                                    </p:set>
                                    <p:animEffect filter="fade" transition="in">
                                      <p:cBhvr>
                                        <p:cTn dur="1000"/>
                                        <p:tgtEl>
                                          <p:spTgt spid="15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6" st="6"/>
                                            </p:txEl>
                                          </p:spTgt>
                                        </p:tgtEl>
                                        <p:attrNameLst>
                                          <p:attrName>style.visibility</p:attrName>
                                        </p:attrNameLst>
                                      </p:cBhvr>
                                      <p:to>
                                        <p:strVal val="visible"/>
                                      </p:to>
                                    </p:set>
                                    <p:animEffect filter="fade" transition="in">
                                      <p:cBhvr>
                                        <p:cTn dur="1000"/>
                                        <p:tgtEl>
                                          <p:spTgt spid="15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7" st="7"/>
                                            </p:txEl>
                                          </p:spTgt>
                                        </p:tgtEl>
                                        <p:attrNameLst>
                                          <p:attrName>style.visibility</p:attrName>
                                        </p:attrNameLst>
                                      </p:cBhvr>
                                      <p:to>
                                        <p:strVal val="visible"/>
                                      </p:to>
                                    </p:set>
                                    <p:animEffect filter="fade" transition="in">
                                      <p:cBhvr>
                                        <p:cTn dur="1000"/>
                                        <p:tgtEl>
                                          <p:spTgt spid="15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8" st="8"/>
                                            </p:txEl>
                                          </p:spTgt>
                                        </p:tgtEl>
                                        <p:attrNameLst>
                                          <p:attrName>style.visibility</p:attrName>
                                        </p:attrNameLst>
                                      </p:cBhvr>
                                      <p:to>
                                        <p:strVal val="visible"/>
                                      </p:to>
                                    </p:set>
                                    <p:animEffect filter="fade" transition="in">
                                      <p:cBhvr>
                                        <p:cTn dur="1000"/>
                                        <p:tgtEl>
                                          <p:spTgt spid="15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9" st="9"/>
                                            </p:txEl>
                                          </p:spTgt>
                                        </p:tgtEl>
                                        <p:attrNameLst>
                                          <p:attrName>style.visibility</p:attrName>
                                        </p:attrNameLst>
                                      </p:cBhvr>
                                      <p:to>
                                        <p:strVal val="visible"/>
                                      </p:to>
                                    </p:set>
                                    <p:animEffect filter="fade" transition="in">
                                      <p:cBhvr>
                                        <p:cTn dur="1000"/>
                                        <p:tgtEl>
                                          <p:spTgt spid="156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10" st="10"/>
                                            </p:txEl>
                                          </p:spTgt>
                                        </p:tgtEl>
                                        <p:attrNameLst>
                                          <p:attrName>style.visibility</p:attrName>
                                        </p:attrNameLst>
                                      </p:cBhvr>
                                      <p:to>
                                        <p:strVal val="visible"/>
                                      </p:to>
                                    </p:set>
                                    <p:animEffect filter="fade" transition="in">
                                      <p:cBhvr>
                                        <p:cTn dur="1000"/>
                                        <p:tgtEl>
                                          <p:spTgt spid="156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11" st="11"/>
                                            </p:txEl>
                                          </p:spTgt>
                                        </p:tgtEl>
                                        <p:attrNameLst>
                                          <p:attrName>style.visibility</p:attrName>
                                        </p:attrNameLst>
                                      </p:cBhvr>
                                      <p:to>
                                        <p:strVal val="visible"/>
                                      </p:to>
                                    </p:set>
                                    <p:animEffect filter="fade" transition="in">
                                      <p:cBhvr>
                                        <p:cTn dur="1000"/>
                                        <p:tgtEl>
                                          <p:spTgt spid="156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12" st="12"/>
                                            </p:txEl>
                                          </p:spTgt>
                                        </p:tgtEl>
                                        <p:attrNameLst>
                                          <p:attrName>style.visibility</p:attrName>
                                        </p:attrNameLst>
                                      </p:cBhvr>
                                      <p:to>
                                        <p:strVal val="visible"/>
                                      </p:to>
                                    </p:set>
                                    <p:animEffect filter="fade" transition="in">
                                      <p:cBhvr>
                                        <p:cTn dur="1000"/>
                                        <p:tgtEl>
                                          <p:spTgt spid="156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13" st="13"/>
                                            </p:txEl>
                                          </p:spTgt>
                                        </p:tgtEl>
                                        <p:attrNameLst>
                                          <p:attrName>style.visibility</p:attrName>
                                        </p:attrNameLst>
                                      </p:cBhvr>
                                      <p:to>
                                        <p:strVal val="visible"/>
                                      </p:to>
                                    </p:set>
                                    <p:animEffect filter="fade" transition="in">
                                      <p:cBhvr>
                                        <p:cTn dur="1000"/>
                                        <p:tgtEl>
                                          <p:spTgt spid="156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14" st="14"/>
                                            </p:txEl>
                                          </p:spTgt>
                                        </p:tgtEl>
                                        <p:attrNameLst>
                                          <p:attrName>style.visibility</p:attrName>
                                        </p:attrNameLst>
                                      </p:cBhvr>
                                      <p:to>
                                        <p:strVal val="visible"/>
                                      </p:to>
                                    </p:set>
                                    <p:animEffect filter="fade" transition="in">
                                      <p:cBhvr>
                                        <p:cTn dur="1000"/>
                                        <p:tgtEl>
                                          <p:spTgt spid="1567">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15" st="15"/>
                                            </p:txEl>
                                          </p:spTgt>
                                        </p:tgtEl>
                                        <p:attrNameLst>
                                          <p:attrName>style.visibility</p:attrName>
                                        </p:attrNameLst>
                                      </p:cBhvr>
                                      <p:to>
                                        <p:strVal val="visible"/>
                                      </p:to>
                                    </p:set>
                                    <p:animEffect filter="fade" transition="in">
                                      <p:cBhvr>
                                        <p:cTn dur="1000"/>
                                        <p:tgtEl>
                                          <p:spTgt spid="1567">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pic>
        <p:nvPicPr>
          <p:cNvPr id="1572" name="Google Shape;1572;p195"/>
          <p:cNvPicPr preferRelativeResize="0"/>
          <p:nvPr/>
        </p:nvPicPr>
        <p:blipFill>
          <a:blip r:embed="rId3">
            <a:alphaModFix/>
          </a:blip>
          <a:stretch>
            <a:fillRect/>
          </a:stretch>
        </p:blipFill>
        <p:spPr>
          <a:xfrm rot="-2">
            <a:off x="5094700" y="117351"/>
            <a:ext cx="3366051" cy="1047449"/>
          </a:xfrm>
          <a:prstGeom prst="rect">
            <a:avLst/>
          </a:prstGeom>
          <a:noFill/>
          <a:ln>
            <a:noFill/>
          </a:ln>
          <a:effectLst>
            <a:outerShdw blurRad="57150" rotWithShape="0" algn="bl" dir="5400000" dist="19050">
              <a:srgbClr val="000000">
                <a:alpha val="50000"/>
              </a:srgbClr>
            </a:outerShdw>
          </a:effectLst>
        </p:spPr>
      </p:pic>
      <p:grpSp>
        <p:nvGrpSpPr>
          <p:cNvPr id="1573" name="Google Shape;1573;p195"/>
          <p:cNvGrpSpPr/>
          <p:nvPr/>
        </p:nvGrpSpPr>
        <p:grpSpPr>
          <a:xfrm rot="913793">
            <a:off x="7818612" y="728770"/>
            <a:ext cx="272896" cy="434101"/>
            <a:chOff x="1312450" y="4093350"/>
            <a:chExt cx="685350" cy="1090200"/>
          </a:xfrm>
        </p:grpSpPr>
        <p:sp>
          <p:nvSpPr>
            <p:cNvPr id="1574" name="Google Shape;1574;p195"/>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5"/>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5"/>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5"/>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8" name="Google Shape;1578;p195"/>
          <p:cNvSpPr txBox="1"/>
          <p:nvPr>
            <p:ph idx="4294967295" type="body"/>
          </p:nvPr>
        </p:nvSpPr>
        <p:spPr>
          <a:xfrm>
            <a:off x="587225" y="700550"/>
            <a:ext cx="3759300" cy="41130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B6D7A8"/>
                </a:solidFill>
                <a:latin typeface="Consolas"/>
                <a:ea typeface="Consolas"/>
                <a:cs typeface="Consolas"/>
                <a:sym typeface="Consolas"/>
              </a:rPr>
              <a:t>class Engine {</a:t>
            </a:r>
            <a:endParaRPr sz="1100">
              <a:solidFill>
                <a:srgbClr val="B6D7A8"/>
              </a:solidFill>
              <a:latin typeface="Consolas"/>
              <a:ea typeface="Consolas"/>
              <a:cs typeface="Consolas"/>
              <a:sym typeface="Consolas"/>
            </a:endParaRPr>
          </a:p>
          <a:p>
            <a:pPr indent="0" lvl="0" marL="0" rtl="0" algn="l">
              <a:spcBef>
                <a:spcPts val="0"/>
              </a:spcBef>
              <a:spcAft>
                <a:spcPts val="0"/>
              </a:spcAft>
              <a:buNone/>
            </a:pPr>
            <a:r>
              <a:rPr lang="en" sz="1100">
                <a:solidFill>
                  <a:srgbClr val="B6D7A8"/>
                </a:solidFill>
                <a:latin typeface="Consolas"/>
                <a:ea typeface="Consolas"/>
                <a:cs typeface="Consolas"/>
                <a:sym typeface="Consolas"/>
              </a:rPr>
              <a:t>	public void start() {</a:t>
            </a:r>
            <a:endParaRPr sz="1100">
              <a:solidFill>
                <a:srgbClr val="B6D7A8"/>
              </a:solidFill>
              <a:latin typeface="Consolas"/>
              <a:ea typeface="Consolas"/>
              <a:cs typeface="Consolas"/>
              <a:sym typeface="Consolas"/>
            </a:endParaRPr>
          </a:p>
          <a:p>
            <a:pPr indent="457200" lvl="0" marL="457200" rtl="0" algn="l">
              <a:spcBef>
                <a:spcPts val="0"/>
              </a:spcBef>
              <a:spcAft>
                <a:spcPts val="0"/>
              </a:spcAft>
              <a:buNone/>
            </a:pPr>
            <a:r>
              <a:rPr lang="en" sz="1100">
                <a:solidFill>
                  <a:srgbClr val="B6D7A8"/>
                </a:solidFill>
                <a:latin typeface="Consolas"/>
                <a:ea typeface="Consolas"/>
                <a:cs typeface="Consolas"/>
                <a:sym typeface="Consolas"/>
              </a:rPr>
              <a:t>//Some Code</a:t>
            </a:r>
            <a:endParaRPr sz="1100">
              <a:solidFill>
                <a:srgbClr val="B6D7A8"/>
              </a:solidFill>
              <a:latin typeface="Consolas"/>
              <a:ea typeface="Consolas"/>
              <a:cs typeface="Consolas"/>
              <a:sym typeface="Consolas"/>
            </a:endParaRPr>
          </a:p>
          <a:p>
            <a:pPr indent="0" lvl="0" marL="0" rtl="0" algn="l">
              <a:spcBef>
                <a:spcPts val="0"/>
              </a:spcBef>
              <a:spcAft>
                <a:spcPts val="0"/>
              </a:spcAft>
              <a:buNone/>
            </a:pPr>
            <a:r>
              <a:rPr lang="en" sz="1100">
                <a:solidFill>
                  <a:srgbClr val="B6D7A8"/>
                </a:solidFill>
                <a:latin typeface="Consolas"/>
                <a:ea typeface="Consolas"/>
                <a:cs typeface="Consolas"/>
                <a:sym typeface="Consolas"/>
              </a:rPr>
              <a:t>	}</a:t>
            </a:r>
            <a:endParaRPr sz="1100">
              <a:solidFill>
                <a:srgbClr val="B6D7A8"/>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B6D7A8"/>
                </a:solidFill>
                <a:latin typeface="Consolas"/>
                <a:ea typeface="Consolas"/>
                <a:cs typeface="Consolas"/>
                <a:sym typeface="Consolas"/>
              </a:rPr>
              <a:t>}</a:t>
            </a:r>
            <a:endParaRPr sz="1100">
              <a:solidFill>
                <a:srgbClr val="B6D7A8"/>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100">
              <a:solidFill>
                <a:srgbClr val="F9CB9C"/>
              </a:solidFill>
              <a:latin typeface="Consolas"/>
              <a:ea typeface="Consolas"/>
              <a:cs typeface="Consolas"/>
              <a:sym typeface="Consolas"/>
            </a:endParaRPr>
          </a:p>
          <a:p>
            <a:pPr indent="0" lvl="0" marL="0" rtl="0" algn="l">
              <a:spcBef>
                <a:spcPts val="0"/>
              </a:spcBef>
              <a:spcAft>
                <a:spcPts val="0"/>
              </a:spcAft>
              <a:buNone/>
            </a:pPr>
            <a:r>
              <a:rPr lang="en" sz="1100">
                <a:solidFill>
                  <a:srgbClr val="A4C2F4"/>
                </a:solidFill>
                <a:latin typeface="Consolas"/>
                <a:ea typeface="Consolas"/>
                <a:cs typeface="Consolas"/>
                <a:sym typeface="Consolas"/>
              </a:rPr>
              <a:t>class MusicPlayer {</a:t>
            </a:r>
            <a:endParaRPr sz="1100">
              <a:solidFill>
                <a:srgbClr val="A4C2F4"/>
              </a:solidFill>
              <a:latin typeface="Consolas"/>
              <a:ea typeface="Consolas"/>
              <a:cs typeface="Consolas"/>
              <a:sym typeface="Consolas"/>
            </a:endParaRPr>
          </a:p>
          <a:p>
            <a:pPr indent="457200" lvl="0" marL="0" rtl="0" algn="l">
              <a:spcBef>
                <a:spcPts val="0"/>
              </a:spcBef>
              <a:spcAft>
                <a:spcPts val="0"/>
              </a:spcAft>
              <a:buNone/>
            </a:pPr>
            <a:r>
              <a:rPr lang="en" sz="1000">
                <a:solidFill>
                  <a:srgbClr val="A4C2F4"/>
                </a:solidFill>
                <a:latin typeface="Consolas"/>
                <a:ea typeface="Consolas"/>
                <a:cs typeface="Consolas"/>
                <a:sym typeface="Consolas"/>
              </a:rPr>
              <a:t>public void start()</a:t>
            </a:r>
            <a:r>
              <a:rPr lang="en" sz="1100">
                <a:solidFill>
                  <a:srgbClr val="A4C2F4"/>
                </a:solidFill>
                <a:latin typeface="Consolas"/>
                <a:ea typeface="Consolas"/>
                <a:cs typeface="Consolas"/>
                <a:sym typeface="Consolas"/>
              </a:rPr>
              <a:t> {</a:t>
            </a:r>
            <a:endParaRPr sz="1100">
              <a:solidFill>
                <a:srgbClr val="A4C2F4"/>
              </a:solidFill>
              <a:latin typeface="Consolas"/>
              <a:ea typeface="Consolas"/>
              <a:cs typeface="Consolas"/>
              <a:sym typeface="Consolas"/>
            </a:endParaRPr>
          </a:p>
          <a:p>
            <a:pPr indent="457200" lvl="0" marL="457200" rtl="0" algn="l">
              <a:spcBef>
                <a:spcPts val="0"/>
              </a:spcBef>
              <a:spcAft>
                <a:spcPts val="0"/>
              </a:spcAft>
              <a:buNone/>
            </a:pPr>
            <a:r>
              <a:rPr lang="en" sz="1100">
                <a:solidFill>
                  <a:srgbClr val="A4C2F4"/>
                </a:solidFill>
                <a:latin typeface="Consolas"/>
                <a:ea typeface="Consolas"/>
                <a:cs typeface="Consolas"/>
                <a:sym typeface="Consolas"/>
              </a:rPr>
              <a:t>//Some Code</a:t>
            </a:r>
            <a:endParaRPr sz="1100">
              <a:solidFill>
                <a:srgbClr val="A4C2F4"/>
              </a:solidFill>
              <a:latin typeface="Consolas"/>
              <a:ea typeface="Consolas"/>
              <a:cs typeface="Consolas"/>
              <a:sym typeface="Consolas"/>
            </a:endParaRPr>
          </a:p>
          <a:p>
            <a:pPr indent="0" lvl="0" marL="0" rtl="0" algn="l">
              <a:spcBef>
                <a:spcPts val="0"/>
              </a:spcBef>
              <a:spcAft>
                <a:spcPts val="0"/>
              </a:spcAft>
              <a:buNone/>
            </a:pPr>
            <a:r>
              <a:rPr lang="en" sz="1100">
                <a:solidFill>
                  <a:srgbClr val="A4C2F4"/>
                </a:solidFill>
                <a:latin typeface="Consolas"/>
                <a:ea typeface="Consolas"/>
                <a:cs typeface="Consolas"/>
                <a:sym typeface="Consolas"/>
              </a:rPr>
              <a:t>	}</a:t>
            </a:r>
            <a:endParaRPr sz="1100">
              <a:solidFill>
                <a:srgbClr val="A4C2F4"/>
              </a:solidFill>
              <a:latin typeface="Consolas"/>
              <a:ea typeface="Consolas"/>
              <a:cs typeface="Consolas"/>
              <a:sym typeface="Consolas"/>
            </a:endParaRPr>
          </a:p>
          <a:p>
            <a:pPr indent="0" lvl="0" marL="0" rtl="0" algn="l">
              <a:spcBef>
                <a:spcPts val="0"/>
              </a:spcBef>
              <a:spcAft>
                <a:spcPts val="0"/>
              </a:spcAft>
              <a:buNone/>
            </a:pPr>
            <a:r>
              <a:rPr lang="en" sz="1100">
                <a:solidFill>
                  <a:srgbClr val="A4C2F4"/>
                </a:solidFill>
                <a:latin typeface="Consolas"/>
                <a:ea typeface="Consolas"/>
                <a:cs typeface="Consolas"/>
                <a:sym typeface="Consolas"/>
              </a:rPr>
              <a:t>}</a:t>
            </a:r>
            <a:endParaRPr sz="1100">
              <a:solidFill>
                <a:srgbClr val="A4C2F4"/>
              </a:solidFill>
              <a:latin typeface="Consolas"/>
              <a:ea typeface="Consolas"/>
              <a:cs typeface="Consolas"/>
              <a:sym typeface="Consolas"/>
            </a:endParaRPr>
          </a:p>
          <a:p>
            <a:pPr indent="0" lvl="0" marL="0" rtl="0" algn="l">
              <a:spcBef>
                <a:spcPts val="0"/>
              </a:spcBef>
              <a:spcAft>
                <a:spcPts val="0"/>
              </a:spcAft>
              <a:buNone/>
            </a:pPr>
            <a:r>
              <a:t/>
            </a:r>
            <a:endParaRPr sz="11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F9CB9C"/>
                </a:solidFill>
                <a:latin typeface="Consolas"/>
                <a:ea typeface="Consolas"/>
                <a:cs typeface="Consolas"/>
                <a:sym typeface="Consolas"/>
              </a:rPr>
              <a:t>class Car {</a:t>
            </a:r>
            <a:endParaRPr sz="1100">
              <a:solidFill>
                <a:srgbClr val="F9CB9C"/>
              </a:solidFill>
              <a:latin typeface="Consolas"/>
              <a:ea typeface="Consolas"/>
              <a:cs typeface="Consolas"/>
              <a:sym typeface="Consolas"/>
            </a:endParaRPr>
          </a:p>
          <a:p>
            <a:pPr indent="457200" lvl="0" marL="0" rtl="0" algn="l">
              <a:spcBef>
                <a:spcPts val="0"/>
              </a:spcBef>
              <a:spcAft>
                <a:spcPts val="0"/>
              </a:spcAft>
              <a:buNone/>
            </a:pPr>
            <a:r>
              <a:rPr lang="en" sz="1100">
                <a:solidFill>
                  <a:srgbClr val="B6D7A8"/>
                </a:solidFill>
                <a:latin typeface="Consolas"/>
                <a:ea typeface="Consolas"/>
                <a:cs typeface="Consolas"/>
                <a:sym typeface="Consolas"/>
              </a:rPr>
              <a:t>Engine engine = new Engine();</a:t>
            </a:r>
            <a:endParaRPr sz="1100">
              <a:solidFill>
                <a:srgbClr val="B6D7A8"/>
              </a:solidFill>
              <a:latin typeface="Consolas"/>
              <a:ea typeface="Consolas"/>
              <a:cs typeface="Consolas"/>
              <a:sym typeface="Consolas"/>
            </a:endParaRPr>
          </a:p>
          <a:p>
            <a:pPr indent="457200" lvl="0" marL="0" rtl="0" algn="l">
              <a:spcBef>
                <a:spcPts val="0"/>
              </a:spcBef>
              <a:spcAft>
                <a:spcPts val="0"/>
              </a:spcAft>
              <a:buNone/>
            </a:pPr>
            <a:r>
              <a:rPr lang="en" sz="1100">
                <a:solidFill>
                  <a:srgbClr val="9FC5E8"/>
                </a:solidFill>
                <a:latin typeface="Consolas"/>
                <a:ea typeface="Consolas"/>
                <a:cs typeface="Consolas"/>
                <a:sym typeface="Consolas"/>
              </a:rPr>
              <a:t>MusicPlayer player = new MusicPlayer();</a:t>
            </a:r>
            <a:endParaRPr sz="1100">
              <a:solidFill>
                <a:srgbClr val="9FC5E8"/>
              </a:solidFill>
              <a:latin typeface="Consolas"/>
              <a:ea typeface="Consolas"/>
              <a:cs typeface="Consolas"/>
              <a:sym typeface="Consolas"/>
            </a:endParaRPr>
          </a:p>
          <a:p>
            <a:pPr indent="457200" lvl="0" marL="0" rtl="0" algn="l">
              <a:spcBef>
                <a:spcPts val="0"/>
              </a:spcBef>
              <a:spcAft>
                <a:spcPts val="0"/>
              </a:spcAft>
              <a:buNone/>
            </a:pPr>
            <a:r>
              <a:t/>
            </a:r>
            <a:endParaRPr sz="1100">
              <a:solidFill>
                <a:srgbClr val="F9CB9C"/>
              </a:solidFill>
              <a:highlight>
                <a:srgbClr val="2B2B2B"/>
              </a:highlight>
              <a:latin typeface="Consolas"/>
              <a:ea typeface="Consolas"/>
              <a:cs typeface="Consolas"/>
              <a:sym typeface="Consolas"/>
            </a:endParaRPr>
          </a:p>
          <a:p>
            <a:pPr indent="457200" lvl="0" marL="0" rtl="0" algn="l">
              <a:spcBef>
                <a:spcPts val="0"/>
              </a:spcBef>
              <a:spcAft>
                <a:spcPts val="0"/>
              </a:spcAft>
              <a:buNone/>
            </a:pPr>
            <a:r>
              <a:rPr lang="en" sz="1100">
                <a:solidFill>
                  <a:srgbClr val="B6D7A8"/>
                </a:solidFill>
                <a:latin typeface="Consolas"/>
                <a:ea typeface="Consolas"/>
                <a:cs typeface="Consolas"/>
                <a:sym typeface="Consolas"/>
              </a:rPr>
              <a:t>public void startEngine() {</a:t>
            </a:r>
            <a:endParaRPr sz="1100">
              <a:solidFill>
                <a:srgbClr val="B6D7A8"/>
              </a:solidFill>
              <a:latin typeface="Consolas"/>
              <a:ea typeface="Consolas"/>
              <a:cs typeface="Consolas"/>
              <a:sym typeface="Consolas"/>
            </a:endParaRPr>
          </a:p>
          <a:p>
            <a:pPr indent="457200" lvl="0" marL="0" rtl="0" algn="l">
              <a:spcBef>
                <a:spcPts val="0"/>
              </a:spcBef>
              <a:spcAft>
                <a:spcPts val="0"/>
              </a:spcAft>
              <a:buNone/>
            </a:pPr>
            <a:r>
              <a:rPr lang="en" sz="1100">
                <a:solidFill>
                  <a:srgbClr val="B6D7A8"/>
                </a:solidFill>
                <a:latin typeface="Consolas"/>
                <a:ea typeface="Consolas"/>
                <a:cs typeface="Consolas"/>
                <a:sym typeface="Consolas"/>
              </a:rPr>
              <a:t>	engine.start();</a:t>
            </a:r>
            <a:endParaRPr sz="1100">
              <a:solidFill>
                <a:srgbClr val="B6D7A8"/>
              </a:solidFill>
              <a:latin typeface="Consolas"/>
              <a:ea typeface="Consolas"/>
              <a:cs typeface="Consolas"/>
              <a:sym typeface="Consolas"/>
            </a:endParaRPr>
          </a:p>
          <a:p>
            <a:pPr indent="0" lvl="0" marL="0" rtl="0" algn="l">
              <a:spcBef>
                <a:spcPts val="0"/>
              </a:spcBef>
              <a:spcAft>
                <a:spcPts val="0"/>
              </a:spcAft>
              <a:buNone/>
            </a:pPr>
            <a:r>
              <a:rPr lang="en" sz="1100">
                <a:solidFill>
                  <a:srgbClr val="B6D7A8"/>
                </a:solidFill>
                <a:latin typeface="Consolas"/>
                <a:ea typeface="Consolas"/>
                <a:cs typeface="Consolas"/>
                <a:sym typeface="Consolas"/>
              </a:rPr>
              <a:t>	}</a:t>
            </a:r>
            <a:endParaRPr sz="1100">
              <a:solidFill>
                <a:srgbClr val="B6D7A8"/>
              </a:solidFill>
              <a:latin typeface="Consolas"/>
              <a:ea typeface="Consolas"/>
              <a:cs typeface="Consolas"/>
              <a:sym typeface="Consolas"/>
            </a:endParaRPr>
          </a:p>
          <a:p>
            <a:pPr indent="0" lvl="0" marL="0" rtl="0" algn="l">
              <a:spcBef>
                <a:spcPts val="0"/>
              </a:spcBef>
              <a:spcAft>
                <a:spcPts val="0"/>
              </a:spcAft>
              <a:buNone/>
            </a:pPr>
            <a:r>
              <a:rPr lang="en" sz="1100">
                <a:solidFill>
                  <a:srgbClr val="F9CB9C"/>
                </a:solidFill>
                <a:latin typeface="Consolas"/>
                <a:ea typeface="Consolas"/>
                <a:cs typeface="Consolas"/>
                <a:sym typeface="Consolas"/>
              </a:rPr>
              <a:t>	</a:t>
            </a:r>
            <a:r>
              <a:rPr lang="en" sz="1000">
                <a:solidFill>
                  <a:srgbClr val="9FC5E8"/>
                </a:solidFill>
                <a:latin typeface="Consolas"/>
                <a:ea typeface="Consolas"/>
                <a:cs typeface="Consolas"/>
                <a:sym typeface="Consolas"/>
              </a:rPr>
              <a:t>public void startMusicPlayer()</a:t>
            </a:r>
            <a:r>
              <a:rPr lang="en" sz="1100">
                <a:solidFill>
                  <a:srgbClr val="9FC5E8"/>
                </a:solidFill>
                <a:latin typeface="Consolas"/>
                <a:ea typeface="Consolas"/>
                <a:cs typeface="Consolas"/>
                <a:sym typeface="Consolas"/>
              </a:rPr>
              <a:t> {</a:t>
            </a:r>
            <a:endParaRPr sz="1100">
              <a:solidFill>
                <a:srgbClr val="9FC5E8"/>
              </a:solidFill>
              <a:latin typeface="Consolas"/>
              <a:ea typeface="Consolas"/>
              <a:cs typeface="Consolas"/>
              <a:sym typeface="Consolas"/>
            </a:endParaRPr>
          </a:p>
          <a:p>
            <a:pPr indent="0" lvl="0" marL="457200" rtl="0" algn="l">
              <a:spcBef>
                <a:spcPts val="0"/>
              </a:spcBef>
              <a:spcAft>
                <a:spcPts val="0"/>
              </a:spcAft>
              <a:buNone/>
            </a:pPr>
            <a:r>
              <a:rPr lang="en" sz="1100">
                <a:solidFill>
                  <a:srgbClr val="9FC5E8"/>
                </a:solidFill>
                <a:latin typeface="Consolas"/>
                <a:ea typeface="Consolas"/>
                <a:cs typeface="Consolas"/>
                <a:sym typeface="Consolas"/>
              </a:rPr>
              <a:t>	player.start();</a:t>
            </a:r>
            <a:endParaRPr sz="1100">
              <a:solidFill>
                <a:srgbClr val="9FC5E8"/>
              </a:solidFill>
              <a:latin typeface="Consolas"/>
              <a:ea typeface="Consolas"/>
              <a:cs typeface="Consolas"/>
              <a:sym typeface="Consolas"/>
            </a:endParaRPr>
          </a:p>
          <a:p>
            <a:pPr indent="0" lvl="0" marL="0" rtl="0" algn="l">
              <a:spcBef>
                <a:spcPts val="0"/>
              </a:spcBef>
              <a:spcAft>
                <a:spcPts val="0"/>
              </a:spcAft>
              <a:buNone/>
            </a:pPr>
            <a:r>
              <a:rPr lang="en" sz="1100">
                <a:solidFill>
                  <a:srgbClr val="9FC5E8"/>
                </a:solidFill>
                <a:latin typeface="Consolas"/>
                <a:ea typeface="Consolas"/>
                <a:cs typeface="Consolas"/>
                <a:sym typeface="Consolas"/>
              </a:rPr>
              <a:t>	}</a:t>
            </a:r>
            <a:endParaRPr sz="1100">
              <a:solidFill>
                <a:srgbClr val="9FC5E8"/>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F9CB9C"/>
                </a:solidFill>
                <a:latin typeface="Consolas"/>
                <a:ea typeface="Consolas"/>
                <a:cs typeface="Consolas"/>
                <a:sym typeface="Consolas"/>
              </a:rPr>
              <a:t>}</a:t>
            </a:r>
            <a:endParaRPr sz="1100">
              <a:solidFill>
                <a:srgbClr val="F9CB9C"/>
              </a:solidFill>
              <a:latin typeface="Consolas"/>
              <a:ea typeface="Consolas"/>
              <a:cs typeface="Consolas"/>
              <a:sym typeface="Consolas"/>
            </a:endParaRPr>
          </a:p>
        </p:txBody>
      </p:sp>
      <p:sp>
        <p:nvSpPr>
          <p:cNvPr id="1579" name="Google Shape;1579;p195"/>
          <p:cNvSpPr txBox="1"/>
          <p:nvPr>
            <p:ph idx="4294967295" type="body"/>
          </p:nvPr>
        </p:nvSpPr>
        <p:spPr>
          <a:xfrm>
            <a:off x="4858625" y="1825850"/>
            <a:ext cx="3838200" cy="29115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public class UseCar{</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 </a:t>
            </a:r>
            <a:r>
              <a:rPr lang="en" sz="1300">
                <a:solidFill>
                  <a:srgbClr val="F9CB9C"/>
                </a:solidFill>
                <a:latin typeface="Consolas"/>
                <a:ea typeface="Consolas"/>
                <a:cs typeface="Consolas"/>
                <a:sym typeface="Consolas"/>
              </a:rPr>
              <a:t>public static void main(String args[])</a:t>
            </a:r>
            <a:r>
              <a:rPr lang="en" sz="1400">
                <a:solidFill>
                  <a:srgbClr val="F9CB9C"/>
                </a:solidFill>
                <a:latin typeface="Consolas"/>
                <a:ea typeface="Consolas"/>
                <a:cs typeface="Consolas"/>
                <a:sym typeface="Consolas"/>
              </a:rPr>
              <a:t>{</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t/>
            </a:r>
            <a:endParaRPr sz="1400">
              <a:solidFill>
                <a:srgbClr val="F9CB9C"/>
              </a:solidFill>
              <a:latin typeface="Consolas"/>
              <a:ea typeface="Consolas"/>
              <a:cs typeface="Consolas"/>
              <a:sym typeface="Consolas"/>
            </a:endParaRPr>
          </a:p>
          <a:p>
            <a:pPr indent="457200" lvl="0" marL="0" rtl="0" algn="l">
              <a:spcBef>
                <a:spcPts val="0"/>
              </a:spcBef>
              <a:spcAft>
                <a:spcPts val="0"/>
              </a:spcAft>
              <a:buNone/>
            </a:pPr>
            <a:r>
              <a:rPr lang="en" sz="1400">
                <a:solidFill>
                  <a:srgbClr val="F9CB9C"/>
                </a:solidFill>
                <a:latin typeface="Consolas"/>
                <a:ea typeface="Consolas"/>
                <a:cs typeface="Consolas"/>
                <a:sym typeface="Consolas"/>
              </a:rPr>
              <a:t>Car car = new Car();</a:t>
            </a:r>
            <a:endParaRPr sz="1400">
              <a:solidFill>
                <a:srgbClr val="F9CB9C"/>
              </a:solidFill>
              <a:latin typeface="Consolas"/>
              <a:ea typeface="Consolas"/>
              <a:cs typeface="Consolas"/>
              <a:sym typeface="Consolas"/>
            </a:endParaRPr>
          </a:p>
          <a:p>
            <a:pPr indent="457200" lvl="0" marL="0" rtl="0" algn="l">
              <a:spcBef>
                <a:spcPts val="0"/>
              </a:spcBef>
              <a:spcAft>
                <a:spcPts val="0"/>
              </a:spcAft>
              <a:buNone/>
            </a:pPr>
            <a:r>
              <a:rPr lang="en" sz="1400">
                <a:solidFill>
                  <a:srgbClr val="B6D7A8"/>
                </a:solidFill>
                <a:latin typeface="Consolas"/>
                <a:ea typeface="Consolas"/>
                <a:cs typeface="Consolas"/>
                <a:sym typeface="Consolas"/>
              </a:rPr>
              <a:t>car.startEngine();</a:t>
            </a:r>
            <a:endParaRPr sz="1400">
              <a:solidFill>
                <a:srgbClr val="B6D7A8"/>
              </a:solidFill>
              <a:latin typeface="Consolas"/>
              <a:ea typeface="Consolas"/>
              <a:cs typeface="Consolas"/>
              <a:sym typeface="Consolas"/>
            </a:endParaRPr>
          </a:p>
          <a:p>
            <a:pPr indent="457200" lvl="0" marL="0" rtl="0" algn="l">
              <a:spcBef>
                <a:spcPts val="0"/>
              </a:spcBef>
              <a:spcAft>
                <a:spcPts val="0"/>
              </a:spcAft>
              <a:buNone/>
            </a:pPr>
            <a:r>
              <a:rPr lang="en" sz="1400">
                <a:solidFill>
                  <a:srgbClr val="9FC5E8"/>
                </a:solidFill>
                <a:latin typeface="Consolas"/>
                <a:ea typeface="Consolas"/>
                <a:cs typeface="Consolas"/>
                <a:sym typeface="Consolas"/>
              </a:rPr>
              <a:t>car.startMusicPlayer();</a:t>
            </a:r>
            <a:endParaRPr sz="1400">
              <a:solidFill>
                <a:srgbClr val="9FC5E8"/>
              </a:solidFill>
              <a:latin typeface="Consolas"/>
              <a:ea typeface="Consolas"/>
              <a:cs typeface="Consolas"/>
              <a:sym typeface="Consolas"/>
            </a:endParaRPr>
          </a:p>
          <a:p>
            <a:pPr indent="457200" lvl="0" marL="0" rtl="0" algn="l">
              <a:spcBef>
                <a:spcPts val="0"/>
              </a:spcBef>
              <a:spcAft>
                <a:spcPts val="0"/>
              </a:spcAft>
              <a:buNone/>
            </a:pPr>
            <a:r>
              <a:t/>
            </a:r>
            <a:endParaRPr sz="1400">
              <a:solidFill>
                <a:srgbClr val="9FC5E8"/>
              </a:solidFill>
              <a:latin typeface="Consolas"/>
              <a:ea typeface="Consolas"/>
              <a:cs typeface="Consolas"/>
              <a:sym typeface="Consolas"/>
            </a:endParaRPr>
          </a:p>
          <a:p>
            <a:pPr indent="457200" lvl="0" marL="0" rtl="0" algn="l">
              <a:spcBef>
                <a:spcPts val="0"/>
              </a:spcBef>
              <a:spcAft>
                <a:spcPts val="0"/>
              </a:spcAft>
              <a:buNone/>
            </a:pPr>
            <a:r>
              <a:rPr lang="en" sz="1400">
                <a:solidFill>
                  <a:srgbClr val="F9CB9C"/>
                </a:solidFill>
                <a:latin typeface="Consolas"/>
                <a:ea typeface="Consolas"/>
                <a:cs typeface="Consolas"/>
                <a:sym typeface="Consolas"/>
              </a:rPr>
              <a:t>//Some More Code</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t/>
            </a:r>
            <a:endParaRPr sz="1400">
              <a:solidFill>
                <a:srgbClr val="F9CB9C"/>
              </a:solidFill>
              <a:latin typeface="Consolas"/>
              <a:ea typeface="Consolas"/>
              <a:cs typeface="Consolas"/>
              <a:sym typeface="Consolas"/>
            </a:endParaRPr>
          </a:p>
          <a:p>
            <a:pPr indent="0" lvl="0" marL="0" rtl="0" algn="l">
              <a:spcBef>
                <a:spcPts val="0"/>
              </a:spcBef>
              <a:spcAft>
                <a:spcPts val="0"/>
              </a:spcAft>
              <a:buNone/>
            </a:pPr>
            <a:r>
              <a:rPr lang="en" sz="1400">
                <a:solidFill>
                  <a:srgbClr val="F9CB9C"/>
                </a:solidFill>
                <a:latin typeface="Consolas"/>
                <a:ea typeface="Consolas"/>
                <a:cs typeface="Consolas"/>
                <a:sym typeface="Consolas"/>
              </a:rPr>
              <a:t>}</a:t>
            </a:r>
            <a:endParaRPr sz="1400">
              <a:solidFill>
                <a:srgbClr val="F9CB9C"/>
              </a:solidFill>
              <a:highlight>
                <a:srgbClr val="2B2B2B"/>
              </a:highlight>
              <a:latin typeface="Consolas"/>
              <a:ea typeface="Consolas"/>
              <a:cs typeface="Consolas"/>
              <a:sym typeface="Consolas"/>
            </a:endParaRPr>
          </a:p>
        </p:txBody>
      </p:sp>
      <p:sp>
        <p:nvSpPr>
          <p:cNvPr id="1580" name="Google Shape;1580;p195"/>
          <p:cNvSpPr txBox="1"/>
          <p:nvPr>
            <p:ph idx="2" type="title"/>
          </p:nvPr>
        </p:nvSpPr>
        <p:spPr>
          <a:xfrm>
            <a:off x="1425575" y="269750"/>
            <a:ext cx="2082600" cy="4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1581" name="Google Shape;1581;p195"/>
          <p:cNvSpPr txBox="1"/>
          <p:nvPr>
            <p:ph idx="8" type="title"/>
          </p:nvPr>
        </p:nvSpPr>
        <p:spPr>
          <a:xfrm>
            <a:off x="5287175" y="193550"/>
            <a:ext cx="2856600" cy="1047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
        <p:nvSpPr>
          <p:cNvPr id="1582" name="Google Shape;1582;p195"/>
          <p:cNvSpPr txBox="1"/>
          <p:nvPr>
            <p:ph idx="2" type="title"/>
          </p:nvPr>
        </p:nvSpPr>
        <p:spPr>
          <a:xfrm>
            <a:off x="5103725" y="129245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1000"/>
                                        <p:tgtEl>
                                          <p:spTgt spid="1580"/>
                                        </p:tgtEl>
                                      </p:cBhvr>
                                    </p:animEffect>
                                  </p:childTnLst>
                                </p:cTn>
                              </p:par>
                              <p:par>
                                <p:cTn fill="hold" nodeType="with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1000"/>
                                        <p:tgtEl>
                                          <p:spTgt spid="1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1000"/>
                                        <p:tgtEl>
                                          <p:spTgt spid="1582"/>
                                        </p:tgtEl>
                                      </p:cBhvr>
                                    </p:animEffect>
                                  </p:childTnLst>
                                </p:cTn>
                              </p:par>
                              <p:par>
                                <p:cTn fill="hold" nodeType="with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1000"/>
                                        <p:tgtEl>
                                          <p:spTgt spid="1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96"/>
          <p:cNvSpPr txBox="1"/>
          <p:nvPr>
            <p:ph type="title"/>
          </p:nvPr>
        </p:nvSpPr>
        <p:spPr>
          <a:xfrm>
            <a:off x="1633325" y="648450"/>
            <a:ext cx="6334500" cy="718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0" lang="en" sz="3000">
                <a:solidFill>
                  <a:srgbClr val="FF0000"/>
                </a:solidFill>
              </a:rPr>
              <a:t>Types of Relationship</a:t>
            </a:r>
            <a:endParaRPr b="0" sz="3000">
              <a:solidFill>
                <a:srgbClr val="FF0000"/>
              </a:solidFill>
            </a:endParaRPr>
          </a:p>
        </p:txBody>
      </p:sp>
      <p:pic>
        <p:nvPicPr>
          <p:cNvPr id="1588" name="Google Shape;1588;p196"/>
          <p:cNvPicPr preferRelativeResize="0"/>
          <p:nvPr/>
        </p:nvPicPr>
        <p:blipFill>
          <a:blip r:embed="rId3">
            <a:alphaModFix/>
          </a:blip>
          <a:stretch>
            <a:fillRect/>
          </a:stretch>
        </p:blipFill>
        <p:spPr>
          <a:xfrm>
            <a:off x="1792000" y="1710100"/>
            <a:ext cx="6175824" cy="2133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8"/>
                                        </p:tgtEl>
                                        <p:attrNameLst>
                                          <p:attrName>style.visibility</p:attrName>
                                        </p:attrNameLst>
                                      </p:cBhvr>
                                      <p:to>
                                        <p:strVal val="visible"/>
                                      </p:to>
                                    </p:set>
                                    <p:animEffect filter="fade" transition="in">
                                      <p:cBhvr>
                                        <p:cTn dur="1000"/>
                                        <p:tgtEl>
                                          <p:spTgt spid="1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97"/>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594" name="Google Shape;1594;p197"/>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Part-27</a:t>
            </a:r>
            <a:endParaRPr sz="4500"/>
          </a:p>
        </p:txBody>
      </p:sp>
      <p:pic>
        <p:nvPicPr>
          <p:cNvPr id="1595" name="Google Shape;1595;p197"/>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596" name="Google Shape;1596;p197"/>
          <p:cNvPicPr preferRelativeResize="0"/>
          <p:nvPr/>
        </p:nvPicPr>
        <p:blipFill rotWithShape="1">
          <a:blip r:embed="rId4">
            <a:alphaModFix/>
          </a:blip>
          <a:srcRect b="21025" l="0" r="8892" t="16970"/>
          <a:stretch/>
        </p:blipFill>
        <p:spPr>
          <a:xfrm rot="10800000">
            <a:off x="871500" y="1314750"/>
            <a:ext cx="2430525" cy="1370400"/>
          </a:xfrm>
          <a:prstGeom prst="rect">
            <a:avLst/>
          </a:prstGeom>
          <a:noFill/>
          <a:ln>
            <a:noFill/>
          </a:ln>
        </p:spPr>
      </p:pic>
      <p:sp>
        <p:nvSpPr>
          <p:cNvPr id="1597" name="Google Shape;1597;p197"/>
          <p:cNvSpPr txBox="1"/>
          <p:nvPr>
            <p:ph idx="1" type="subTitle"/>
          </p:nvPr>
        </p:nvSpPr>
        <p:spPr>
          <a:xfrm>
            <a:off x="1294150" y="1699575"/>
            <a:ext cx="1585200" cy="68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chemeClr val="dk1"/>
                </a:solidFill>
                <a:latin typeface="Roboto Mono"/>
                <a:ea typeface="Roboto Mono"/>
                <a:cs typeface="Roboto Mono"/>
                <a:sym typeface="Roboto Mono"/>
              </a:rPr>
              <a:t>Types</a:t>
            </a:r>
            <a:endParaRPr b="1" sz="1500">
              <a:solidFill>
                <a:schemeClr val="dk1"/>
              </a:solidFill>
              <a:latin typeface="Roboto Mono"/>
              <a:ea typeface="Roboto Mono"/>
              <a:cs typeface="Roboto Mono"/>
              <a:sym typeface="Roboto Mono"/>
            </a:endParaRPr>
          </a:p>
          <a:p>
            <a:pPr indent="0" lvl="0" marL="0" rtl="0" algn="ctr">
              <a:lnSpc>
                <a:spcPct val="100000"/>
              </a:lnSpc>
              <a:spcBef>
                <a:spcPts val="0"/>
              </a:spcBef>
              <a:spcAft>
                <a:spcPts val="0"/>
              </a:spcAft>
              <a:buNone/>
            </a:pPr>
            <a:r>
              <a:rPr b="1" lang="en" sz="1500">
                <a:solidFill>
                  <a:schemeClr val="dk1"/>
                </a:solidFill>
                <a:latin typeface="Roboto Mono"/>
                <a:ea typeface="Roboto Mono"/>
                <a:cs typeface="Roboto Mono"/>
                <a:sym typeface="Roboto Mono"/>
              </a:rPr>
              <a:t> of</a:t>
            </a:r>
            <a:br>
              <a:rPr b="1" lang="en" sz="1500">
                <a:solidFill>
                  <a:schemeClr val="dk1"/>
                </a:solidFill>
                <a:latin typeface="Roboto Mono"/>
                <a:ea typeface="Roboto Mono"/>
                <a:cs typeface="Roboto Mono"/>
                <a:sym typeface="Roboto Mono"/>
              </a:rPr>
            </a:br>
            <a:r>
              <a:rPr b="1" lang="en" sz="1500">
                <a:solidFill>
                  <a:schemeClr val="dk1"/>
                </a:solidFill>
                <a:latin typeface="Roboto Mono"/>
                <a:ea typeface="Roboto Mono"/>
                <a:cs typeface="Roboto Mono"/>
                <a:sym typeface="Roboto Mono"/>
              </a:rPr>
              <a:t>Association</a:t>
            </a:r>
            <a:endParaRPr b="1" sz="1500">
              <a:solidFill>
                <a:schemeClr val="dk1"/>
              </a:solidFill>
              <a:latin typeface="Roboto Mono"/>
              <a:ea typeface="Roboto Mono"/>
              <a:cs typeface="Roboto Mono"/>
              <a:sym typeface="Roboto Mono"/>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98"/>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3000">
                <a:solidFill>
                  <a:srgbClr val="FF0000"/>
                </a:solidFill>
              </a:rPr>
              <a:t>What Is Association ?</a:t>
            </a:r>
            <a:endParaRPr b="0" sz="3000">
              <a:solidFill>
                <a:srgbClr val="FF0000"/>
              </a:solidFill>
            </a:endParaRPr>
          </a:p>
        </p:txBody>
      </p:sp>
      <p:sp>
        <p:nvSpPr>
          <p:cNvPr id="1603" name="Google Shape;1603;p198"/>
          <p:cNvSpPr txBox="1"/>
          <p:nvPr/>
        </p:nvSpPr>
        <p:spPr>
          <a:xfrm>
            <a:off x="1327300" y="1076375"/>
            <a:ext cx="7117500" cy="3386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300">
                <a:latin typeface="Roboto Mono Medium"/>
                <a:ea typeface="Roboto Mono Medium"/>
                <a:cs typeface="Roboto Mono Medium"/>
                <a:sym typeface="Roboto Mono Medium"/>
              </a:rPr>
              <a:t>A </a:t>
            </a:r>
            <a:r>
              <a:rPr lang="en" sz="1300">
                <a:solidFill>
                  <a:srgbClr val="9900FF"/>
                </a:solidFill>
                <a:latin typeface="Roboto Mono Medium"/>
                <a:ea typeface="Roboto Mono Medium"/>
                <a:cs typeface="Roboto Mono Medium"/>
                <a:sym typeface="Roboto Mono Medium"/>
              </a:rPr>
              <a:t>HAS-A </a:t>
            </a:r>
            <a:r>
              <a:rPr lang="en" sz="1300">
                <a:latin typeface="Roboto Mono Medium"/>
                <a:ea typeface="Roboto Mono Medium"/>
                <a:cs typeface="Roboto Mono Medium"/>
                <a:sym typeface="Roboto Mono Medium"/>
              </a:rPr>
              <a:t>relationship signifies that a class is </a:t>
            </a:r>
            <a:r>
              <a:rPr lang="en" sz="1300">
                <a:solidFill>
                  <a:srgbClr val="0000FF"/>
                </a:solidFill>
                <a:latin typeface="Roboto Mono Medium"/>
                <a:ea typeface="Roboto Mono Medium"/>
                <a:cs typeface="Roboto Mono Medium"/>
                <a:sym typeface="Roboto Mono Medium"/>
              </a:rPr>
              <a:t>associated </a:t>
            </a:r>
            <a:r>
              <a:rPr lang="en" sz="1300">
                <a:latin typeface="Roboto Mono Medium"/>
                <a:ea typeface="Roboto Mono Medium"/>
                <a:cs typeface="Roboto Mono Medium"/>
                <a:sym typeface="Roboto Mono Medium"/>
              </a:rPr>
              <a:t>with that is it holds </a:t>
            </a:r>
            <a:r>
              <a:rPr lang="en" sz="1300">
                <a:solidFill>
                  <a:srgbClr val="FF4000"/>
                </a:solidFill>
                <a:latin typeface="Roboto Mono Medium"/>
                <a:ea typeface="Roboto Mono Medium"/>
                <a:cs typeface="Roboto Mono Medium"/>
                <a:sym typeface="Roboto Mono Medium"/>
              </a:rPr>
              <a:t>object(s)</a:t>
            </a:r>
            <a:r>
              <a:rPr lang="en" sz="1300">
                <a:latin typeface="Roboto Mono Medium"/>
                <a:ea typeface="Roboto Mono Medium"/>
                <a:cs typeface="Roboto Mono Medium"/>
                <a:sym typeface="Roboto Mono Medium"/>
              </a:rPr>
              <a:t> of another class in its body</a:t>
            </a:r>
            <a:endParaRPr sz="1300">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300">
              <a:latin typeface="Roboto Mono Medium"/>
              <a:ea typeface="Roboto Mono Medium"/>
              <a:cs typeface="Roboto Mono Medium"/>
              <a:sym typeface="Roboto Mono Medium"/>
            </a:endParaRPr>
          </a:p>
          <a:p>
            <a:pPr indent="-311150" lvl="0" marL="457200" rtl="0" algn="l">
              <a:lnSpc>
                <a:spcPct val="100000"/>
              </a:lnSpc>
              <a:spcBef>
                <a:spcPts val="0"/>
              </a:spcBef>
              <a:spcAft>
                <a:spcPts val="0"/>
              </a:spcAft>
              <a:buSzPts val="1300"/>
              <a:buFont typeface="Roboto Mono Medium"/>
              <a:buChar char="★"/>
            </a:pPr>
            <a:r>
              <a:rPr lang="en" sz="1300">
                <a:latin typeface="Roboto Mono Medium"/>
                <a:ea typeface="Roboto Mono Medium"/>
                <a:cs typeface="Roboto Mono Medium"/>
                <a:sym typeface="Roboto Mono Medium"/>
              </a:rPr>
              <a:t>For Example:</a:t>
            </a:r>
            <a:endParaRPr sz="1300">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300">
              <a:latin typeface="Roboto Mono Medium"/>
              <a:ea typeface="Roboto Mono Medium"/>
              <a:cs typeface="Roboto Mono Medium"/>
              <a:sym typeface="Roboto Mono Medium"/>
            </a:endParaRPr>
          </a:p>
          <a:p>
            <a:pPr indent="-311150" lvl="1" marL="914400" rtl="0" algn="l">
              <a:lnSpc>
                <a:spcPct val="100000"/>
              </a:lnSpc>
              <a:spcBef>
                <a:spcPts val="0"/>
              </a:spcBef>
              <a:spcAft>
                <a:spcPts val="0"/>
              </a:spcAft>
              <a:buClr>
                <a:srgbClr val="0000FF"/>
              </a:buClr>
              <a:buSzPts val="1300"/>
              <a:buFont typeface="Roboto Mono Medium"/>
              <a:buChar char="○"/>
            </a:pPr>
            <a:r>
              <a:rPr lang="en" sz="1300">
                <a:solidFill>
                  <a:srgbClr val="0000FF"/>
                </a:solidFill>
                <a:latin typeface="Roboto Mono Medium"/>
                <a:ea typeface="Roboto Mono Medium"/>
                <a:cs typeface="Roboto Mono Medium"/>
                <a:sym typeface="Roboto Mono Medium"/>
              </a:rPr>
              <a:t>Car has Engine</a:t>
            </a:r>
            <a:endParaRPr sz="1300">
              <a:solidFill>
                <a:srgbClr val="0000FF"/>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300">
              <a:latin typeface="Roboto Mono Medium"/>
              <a:ea typeface="Roboto Mono Medium"/>
              <a:cs typeface="Roboto Mono Medium"/>
              <a:sym typeface="Roboto Mono Medium"/>
            </a:endParaRPr>
          </a:p>
          <a:p>
            <a:pPr indent="-311150" lvl="1" marL="914400" rtl="0" algn="l">
              <a:lnSpc>
                <a:spcPct val="100000"/>
              </a:lnSpc>
              <a:spcBef>
                <a:spcPts val="0"/>
              </a:spcBef>
              <a:spcAft>
                <a:spcPts val="0"/>
              </a:spcAft>
              <a:buClr>
                <a:srgbClr val="9900FF"/>
              </a:buClr>
              <a:buSzPts val="1300"/>
              <a:buFont typeface="Roboto Mono Medium"/>
              <a:buChar char="○"/>
            </a:pPr>
            <a:r>
              <a:rPr lang="en" sz="1300">
                <a:solidFill>
                  <a:srgbClr val="9900FF"/>
                </a:solidFill>
                <a:latin typeface="Roboto Mono Medium"/>
                <a:ea typeface="Roboto Mono Medium"/>
                <a:cs typeface="Roboto Mono Medium"/>
                <a:sym typeface="Roboto Mono Medium"/>
              </a:rPr>
              <a:t>College has Students</a:t>
            </a:r>
            <a:endParaRPr sz="1300">
              <a:solidFill>
                <a:srgbClr val="9900FF"/>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300">
              <a:latin typeface="Roboto Mono Medium"/>
              <a:ea typeface="Roboto Mono Medium"/>
              <a:cs typeface="Roboto Mono Medium"/>
              <a:sym typeface="Roboto Mono Medium"/>
            </a:endParaRPr>
          </a:p>
          <a:p>
            <a:pPr indent="-311150" lvl="1" marL="914400" rtl="0" algn="l">
              <a:lnSpc>
                <a:spcPct val="100000"/>
              </a:lnSpc>
              <a:spcBef>
                <a:spcPts val="0"/>
              </a:spcBef>
              <a:spcAft>
                <a:spcPts val="0"/>
              </a:spcAft>
              <a:buClr>
                <a:srgbClr val="660000"/>
              </a:buClr>
              <a:buSzPts val="1300"/>
              <a:buFont typeface="Roboto Mono Medium"/>
              <a:buChar char="○"/>
            </a:pPr>
            <a:r>
              <a:rPr lang="en" sz="1300">
                <a:solidFill>
                  <a:srgbClr val="660000"/>
                </a:solidFill>
                <a:latin typeface="Roboto Mono Medium"/>
                <a:ea typeface="Roboto Mono Medium"/>
                <a:cs typeface="Roboto Mono Medium"/>
                <a:sym typeface="Roboto Mono Medium"/>
              </a:rPr>
              <a:t>Building</a:t>
            </a:r>
            <a:r>
              <a:rPr lang="en" sz="1300">
                <a:solidFill>
                  <a:srgbClr val="660000"/>
                </a:solidFill>
                <a:latin typeface="Roboto Mono Medium"/>
                <a:ea typeface="Roboto Mono Medium"/>
                <a:cs typeface="Roboto Mono Medium"/>
                <a:sym typeface="Roboto Mono Medium"/>
              </a:rPr>
              <a:t> has Rooms</a:t>
            </a:r>
            <a:endParaRPr sz="1300">
              <a:solidFill>
                <a:srgbClr val="660000"/>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300">
              <a:latin typeface="Roboto Mono Medium"/>
              <a:ea typeface="Roboto Mono Medium"/>
              <a:cs typeface="Roboto Mono Medium"/>
              <a:sym typeface="Roboto Mono Medium"/>
            </a:endParaRPr>
          </a:p>
          <a:p>
            <a:pPr indent="-311150" lvl="0" marL="457200" rtl="0" algn="l">
              <a:lnSpc>
                <a:spcPct val="100000"/>
              </a:lnSpc>
              <a:spcBef>
                <a:spcPts val="0"/>
              </a:spcBef>
              <a:spcAft>
                <a:spcPts val="0"/>
              </a:spcAft>
              <a:buSzPts val="1300"/>
              <a:buFont typeface="Roboto Mono Medium"/>
              <a:buChar char="★"/>
            </a:pPr>
            <a:r>
              <a:rPr lang="en" sz="1300">
                <a:latin typeface="Roboto Mono Medium"/>
                <a:ea typeface="Roboto Mono Medium"/>
                <a:cs typeface="Roboto Mono Medium"/>
                <a:sym typeface="Roboto Mono Medium"/>
              </a:rPr>
              <a:t>In simple words we can say that,</a:t>
            </a:r>
            <a:r>
              <a:rPr lang="en" sz="1300">
                <a:solidFill>
                  <a:srgbClr val="FF00FF"/>
                </a:solidFill>
                <a:latin typeface="Roboto Mono Medium"/>
                <a:ea typeface="Roboto Mono Medium"/>
                <a:cs typeface="Roboto Mono Medium"/>
                <a:sym typeface="Roboto Mono Medium"/>
              </a:rPr>
              <a:t> class A</a:t>
            </a:r>
            <a:r>
              <a:rPr lang="en" sz="1300">
                <a:latin typeface="Roboto Mono Medium"/>
                <a:ea typeface="Roboto Mono Medium"/>
                <a:cs typeface="Roboto Mono Medium"/>
                <a:sym typeface="Roboto Mono Medium"/>
              </a:rPr>
              <a:t> holds </a:t>
            </a:r>
            <a:r>
              <a:rPr lang="en" sz="1300">
                <a:solidFill>
                  <a:srgbClr val="4A86E8"/>
                </a:solidFill>
                <a:latin typeface="Roboto Mono Medium"/>
                <a:ea typeface="Roboto Mono Medium"/>
                <a:cs typeface="Roboto Mono Medium"/>
                <a:sym typeface="Roboto Mono Medium"/>
              </a:rPr>
              <a:t>class B’s </a:t>
            </a:r>
            <a:r>
              <a:rPr lang="en" sz="1300">
                <a:latin typeface="Roboto Mono Medium"/>
                <a:ea typeface="Roboto Mono Medium"/>
                <a:cs typeface="Roboto Mono Medium"/>
                <a:sym typeface="Roboto Mono Medium"/>
              </a:rPr>
              <a:t>reference and can access methods of </a:t>
            </a:r>
            <a:r>
              <a:rPr lang="en" sz="1300">
                <a:solidFill>
                  <a:srgbClr val="980000"/>
                </a:solidFill>
                <a:latin typeface="Roboto Mono Medium"/>
                <a:ea typeface="Roboto Mono Medium"/>
                <a:cs typeface="Roboto Mono Medium"/>
                <a:sym typeface="Roboto Mono Medium"/>
              </a:rPr>
              <a:t>class B.</a:t>
            </a:r>
            <a:endParaRPr sz="1300">
              <a:solidFill>
                <a:srgbClr val="980000"/>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300">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300">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300">
              <a:solidFill>
                <a:srgbClr val="374151"/>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0" st="0"/>
                                            </p:txEl>
                                          </p:spTgt>
                                        </p:tgtEl>
                                        <p:attrNameLst>
                                          <p:attrName>style.visibility</p:attrName>
                                        </p:attrNameLst>
                                      </p:cBhvr>
                                      <p:to>
                                        <p:strVal val="visible"/>
                                      </p:to>
                                    </p:set>
                                    <p:animEffect filter="fade" transition="in">
                                      <p:cBhvr>
                                        <p:cTn dur="1000"/>
                                        <p:tgtEl>
                                          <p:spTgt spid="16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1" st="1"/>
                                            </p:txEl>
                                          </p:spTgt>
                                        </p:tgtEl>
                                        <p:attrNameLst>
                                          <p:attrName>style.visibility</p:attrName>
                                        </p:attrNameLst>
                                      </p:cBhvr>
                                      <p:to>
                                        <p:strVal val="visible"/>
                                      </p:to>
                                    </p:set>
                                    <p:animEffect filter="fade" transition="in">
                                      <p:cBhvr>
                                        <p:cTn dur="1000"/>
                                        <p:tgtEl>
                                          <p:spTgt spid="16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2" st="2"/>
                                            </p:txEl>
                                          </p:spTgt>
                                        </p:tgtEl>
                                        <p:attrNameLst>
                                          <p:attrName>style.visibility</p:attrName>
                                        </p:attrNameLst>
                                      </p:cBhvr>
                                      <p:to>
                                        <p:strVal val="visible"/>
                                      </p:to>
                                    </p:set>
                                    <p:animEffect filter="fade" transition="in">
                                      <p:cBhvr>
                                        <p:cTn dur="1000"/>
                                        <p:tgtEl>
                                          <p:spTgt spid="16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3" st="3"/>
                                            </p:txEl>
                                          </p:spTgt>
                                        </p:tgtEl>
                                        <p:attrNameLst>
                                          <p:attrName>style.visibility</p:attrName>
                                        </p:attrNameLst>
                                      </p:cBhvr>
                                      <p:to>
                                        <p:strVal val="visible"/>
                                      </p:to>
                                    </p:set>
                                    <p:animEffect filter="fade" transition="in">
                                      <p:cBhvr>
                                        <p:cTn dur="1000"/>
                                        <p:tgtEl>
                                          <p:spTgt spid="16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4" st="4"/>
                                            </p:txEl>
                                          </p:spTgt>
                                        </p:tgtEl>
                                        <p:attrNameLst>
                                          <p:attrName>style.visibility</p:attrName>
                                        </p:attrNameLst>
                                      </p:cBhvr>
                                      <p:to>
                                        <p:strVal val="visible"/>
                                      </p:to>
                                    </p:set>
                                    <p:animEffect filter="fade" transition="in">
                                      <p:cBhvr>
                                        <p:cTn dur="1000"/>
                                        <p:tgtEl>
                                          <p:spTgt spid="16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5" st="5"/>
                                            </p:txEl>
                                          </p:spTgt>
                                        </p:tgtEl>
                                        <p:attrNameLst>
                                          <p:attrName>style.visibility</p:attrName>
                                        </p:attrNameLst>
                                      </p:cBhvr>
                                      <p:to>
                                        <p:strVal val="visible"/>
                                      </p:to>
                                    </p:set>
                                    <p:animEffect filter="fade" transition="in">
                                      <p:cBhvr>
                                        <p:cTn dur="1000"/>
                                        <p:tgtEl>
                                          <p:spTgt spid="16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6" st="6"/>
                                            </p:txEl>
                                          </p:spTgt>
                                        </p:tgtEl>
                                        <p:attrNameLst>
                                          <p:attrName>style.visibility</p:attrName>
                                        </p:attrNameLst>
                                      </p:cBhvr>
                                      <p:to>
                                        <p:strVal val="visible"/>
                                      </p:to>
                                    </p:set>
                                    <p:animEffect filter="fade" transition="in">
                                      <p:cBhvr>
                                        <p:cTn dur="1000"/>
                                        <p:tgtEl>
                                          <p:spTgt spid="160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7" st="7"/>
                                            </p:txEl>
                                          </p:spTgt>
                                        </p:tgtEl>
                                        <p:attrNameLst>
                                          <p:attrName>style.visibility</p:attrName>
                                        </p:attrNameLst>
                                      </p:cBhvr>
                                      <p:to>
                                        <p:strVal val="visible"/>
                                      </p:to>
                                    </p:set>
                                    <p:animEffect filter="fade" transition="in">
                                      <p:cBhvr>
                                        <p:cTn dur="1000"/>
                                        <p:tgtEl>
                                          <p:spTgt spid="160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8" st="8"/>
                                            </p:txEl>
                                          </p:spTgt>
                                        </p:tgtEl>
                                        <p:attrNameLst>
                                          <p:attrName>style.visibility</p:attrName>
                                        </p:attrNameLst>
                                      </p:cBhvr>
                                      <p:to>
                                        <p:strVal val="visible"/>
                                      </p:to>
                                    </p:set>
                                    <p:animEffect filter="fade" transition="in">
                                      <p:cBhvr>
                                        <p:cTn dur="1000"/>
                                        <p:tgtEl>
                                          <p:spTgt spid="160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9" st="9"/>
                                            </p:txEl>
                                          </p:spTgt>
                                        </p:tgtEl>
                                        <p:attrNameLst>
                                          <p:attrName>style.visibility</p:attrName>
                                        </p:attrNameLst>
                                      </p:cBhvr>
                                      <p:to>
                                        <p:strVal val="visible"/>
                                      </p:to>
                                    </p:set>
                                    <p:animEffect filter="fade" transition="in">
                                      <p:cBhvr>
                                        <p:cTn dur="1000"/>
                                        <p:tgtEl>
                                          <p:spTgt spid="160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10" st="10"/>
                                            </p:txEl>
                                          </p:spTgt>
                                        </p:tgtEl>
                                        <p:attrNameLst>
                                          <p:attrName>style.visibility</p:attrName>
                                        </p:attrNameLst>
                                      </p:cBhvr>
                                      <p:to>
                                        <p:strVal val="visible"/>
                                      </p:to>
                                    </p:set>
                                    <p:animEffect filter="fade" transition="in">
                                      <p:cBhvr>
                                        <p:cTn dur="1000"/>
                                        <p:tgtEl>
                                          <p:spTgt spid="160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11" st="11"/>
                                            </p:txEl>
                                          </p:spTgt>
                                        </p:tgtEl>
                                        <p:attrNameLst>
                                          <p:attrName>style.visibility</p:attrName>
                                        </p:attrNameLst>
                                      </p:cBhvr>
                                      <p:to>
                                        <p:strVal val="visible"/>
                                      </p:to>
                                    </p:set>
                                    <p:animEffect filter="fade" transition="in">
                                      <p:cBhvr>
                                        <p:cTn dur="1000"/>
                                        <p:tgtEl>
                                          <p:spTgt spid="160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12" st="12"/>
                                            </p:txEl>
                                          </p:spTgt>
                                        </p:tgtEl>
                                        <p:attrNameLst>
                                          <p:attrName>style.visibility</p:attrName>
                                        </p:attrNameLst>
                                      </p:cBhvr>
                                      <p:to>
                                        <p:strVal val="visible"/>
                                      </p:to>
                                    </p:set>
                                    <p:animEffect filter="fade" transition="in">
                                      <p:cBhvr>
                                        <p:cTn dur="1000"/>
                                        <p:tgtEl>
                                          <p:spTgt spid="160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xEl>
                                              <p:pRg end="13" st="13"/>
                                            </p:txEl>
                                          </p:spTgt>
                                        </p:tgtEl>
                                        <p:attrNameLst>
                                          <p:attrName>style.visibility</p:attrName>
                                        </p:attrNameLst>
                                      </p:cBhvr>
                                      <p:to>
                                        <p:strVal val="visible"/>
                                      </p:to>
                                    </p:set>
                                    <p:animEffect filter="fade" transition="in">
                                      <p:cBhvr>
                                        <p:cTn dur="1000"/>
                                        <p:tgtEl>
                                          <p:spTgt spid="1603">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99"/>
          <p:cNvSpPr txBox="1"/>
          <p:nvPr>
            <p:ph idx="4294967295" type="title"/>
          </p:nvPr>
        </p:nvSpPr>
        <p:spPr>
          <a:xfrm>
            <a:off x="2656925" y="416350"/>
            <a:ext cx="3721500" cy="76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3000">
                <a:solidFill>
                  <a:srgbClr val="FF0000"/>
                </a:solidFill>
              </a:rPr>
              <a:t>Types Of Association</a:t>
            </a:r>
            <a:endParaRPr b="0" sz="3000">
              <a:solidFill>
                <a:srgbClr val="FF0000"/>
              </a:solidFill>
            </a:endParaRPr>
          </a:p>
        </p:txBody>
      </p:sp>
      <p:pic>
        <p:nvPicPr>
          <p:cNvPr id="1609" name="Google Shape;1609;p199"/>
          <p:cNvPicPr preferRelativeResize="0"/>
          <p:nvPr/>
        </p:nvPicPr>
        <p:blipFill>
          <a:blip r:embed="rId3">
            <a:alphaModFix/>
          </a:blip>
          <a:stretch>
            <a:fillRect/>
          </a:stretch>
        </p:blipFill>
        <p:spPr>
          <a:xfrm>
            <a:off x="2272327" y="1441850"/>
            <a:ext cx="4207149" cy="28839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1000"/>
                                        <p:tgtEl>
                                          <p:spTgt spid="1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200"/>
          <p:cNvSpPr txBox="1"/>
          <p:nvPr>
            <p:ph type="title"/>
          </p:nvPr>
        </p:nvSpPr>
        <p:spPr>
          <a:xfrm>
            <a:off x="1404750" y="171950"/>
            <a:ext cx="6334500" cy="7185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2000"/>
              </a:spcAft>
              <a:buNone/>
            </a:pPr>
            <a:r>
              <a:rPr lang="en" sz="3000">
                <a:solidFill>
                  <a:srgbClr val="FF0000"/>
                </a:solidFill>
              </a:rPr>
              <a:t>Aggregation</a:t>
            </a:r>
            <a:endParaRPr sz="3000">
              <a:solidFill>
                <a:srgbClr val="FF0000"/>
              </a:solidFill>
            </a:endParaRPr>
          </a:p>
        </p:txBody>
      </p:sp>
      <p:sp>
        <p:nvSpPr>
          <p:cNvPr id="1615" name="Google Shape;1615;p200"/>
          <p:cNvSpPr txBox="1"/>
          <p:nvPr/>
        </p:nvSpPr>
        <p:spPr>
          <a:xfrm>
            <a:off x="1298375" y="1019700"/>
            <a:ext cx="7117500" cy="2555100"/>
          </a:xfrm>
          <a:prstGeom prst="rect">
            <a:avLst/>
          </a:prstGeom>
          <a:noFill/>
          <a:ln cap="flat" cmpd="sng" w="9525">
            <a:solidFill>
              <a:srgbClr val="2B2B2B"/>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rgbClr val="333333"/>
              </a:buClr>
              <a:buSzPts val="1400"/>
              <a:buFont typeface="Roboto Mono Medium"/>
              <a:buChar char="★"/>
            </a:pPr>
            <a:r>
              <a:rPr lang="en">
                <a:solidFill>
                  <a:srgbClr val="FF0000"/>
                </a:solidFill>
                <a:latin typeface="Roboto Mono Medium"/>
                <a:ea typeface="Roboto Mono Medium"/>
                <a:cs typeface="Roboto Mono Medium"/>
                <a:sym typeface="Roboto Mono Medium"/>
              </a:rPr>
              <a:t>Aggregation </a:t>
            </a:r>
            <a:r>
              <a:rPr lang="en">
                <a:solidFill>
                  <a:srgbClr val="333333"/>
                </a:solidFill>
                <a:latin typeface="Roboto Mono Medium"/>
                <a:ea typeface="Roboto Mono Medium"/>
                <a:cs typeface="Roboto Mono Medium"/>
                <a:sym typeface="Roboto Mono Medium"/>
              </a:rPr>
              <a:t>is often </a:t>
            </a:r>
            <a:r>
              <a:rPr lang="en">
                <a:solidFill>
                  <a:srgbClr val="9900FF"/>
                </a:solidFill>
                <a:latin typeface="Roboto Mono Medium"/>
                <a:ea typeface="Roboto Mono Medium"/>
                <a:cs typeface="Roboto Mono Medium"/>
                <a:sym typeface="Roboto Mono Medium"/>
              </a:rPr>
              <a:t>represented </a:t>
            </a:r>
            <a:r>
              <a:rPr lang="en">
                <a:solidFill>
                  <a:srgbClr val="333333"/>
                </a:solidFill>
                <a:latin typeface="Roboto Mono Medium"/>
                <a:ea typeface="Roboto Mono Medium"/>
                <a:cs typeface="Roboto Mono Medium"/>
                <a:sym typeface="Roboto Mono Medium"/>
              </a:rPr>
              <a:t>using a </a:t>
            </a:r>
            <a:r>
              <a:rPr lang="en">
                <a:solidFill>
                  <a:srgbClr val="B75640"/>
                </a:solidFill>
                <a:latin typeface="Roboto Mono Medium"/>
                <a:ea typeface="Roboto Mono Medium"/>
                <a:cs typeface="Roboto Mono Medium"/>
                <a:sym typeface="Roboto Mono Medium"/>
              </a:rPr>
              <a:t>"has-a" </a:t>
            </a:r>
            <a:r>
              <a:rPr lang="en">
                <a:solidFill>
                  <a:srgbClr val="333333"/>
                </a:solidFill>
                <a:latin typeface="Roboto Mono Medium"/>
                <a:ea typeface="Roboto Mono Medium"/>
                <a:cs typeface="Roboto Mono Medium"/>
                <a:sym typeface="Roboto Mono Medium"/>
              </a:rPr>
              <a:t>relationship. </a:t>
            </a:r>
            <a:endParaRPr>
              <a:solidFill>
                <a:srgbClr val="333333"/>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a:solidFill>
                <a:srgbClr val="333333"/>
              </a:solidFill>
              <a:latin typeface="Roboto Mono Medium"/>
              <a:ea typeface="Roboto Mono Medium"/>
              <a:cs typeface="Roboto Mono Medium"/>
              <a:sym typeface="Roboto Mono Medium"/>
            </a:endParaRPr>
          </a:p>
          <a:p>
            <a:pPr indent="-317500" lvl="0" marL="457200" rtl="0" algn="l">
              <a:lnSpc>
                <a:spcPct val="100000"/>
              </a:lnSpc>
              <a:spcBef>
                <a:spcPts val="0"/>
              </a:spcBef>
              <a:spcAft>
                <a:spcPts val="0"/>
              </a:spcAft>
              <a:buClr>
                <a:srgbClr val="333333"/>
              </a:buClr>
              <a:buSzPts val="1400"/>
              <a:buFont typeface="Roboto Mono Medium"/>
              <a:buChar char="★"/>
            </a:pPr>
            <a:r>
              <a:rPr lang="en">
                <a:solidFill>
                  <a:srgbClr val="333333"/>
                </a:solidFill>
                <a:latin typeface="Roboto Mono Medium"/>
                <a:ea typeface="Roboto Mono Medium"/>
                <a:cs typeface="Roboto Mono Medium"/>
                <a:sym typeface="Roboto Mono Medium"/>
              </a:rPr>
              <a:t>For example, a car object</a:t>
            </a:r>
            <a:r>
              <a:rPr lang="en">
                <a:solidFill>
                  <a:srgbClr val="FF4000"/>
                </a:solidFill>
                <a:latin typeface="Roboto Mono Medium"/>
                <a:ea typeface="Roboto Mono Medium"/>
                <a:cs typeface="Roboto Mono Medium"/>
                <a:sym typeface="Roboto Mono Medium"/>
              </a:rPr>
              <a:t> </a:t>
            </a:r>
            <a:r>
              <a:rPr lang="en">
                <a:solidFill>
                  <a:srgbClr val="D16349"/>
                </a:solidFill>
                <a:latin typeface="Roboto Mono Medium"/>
                <a:ea typeface="Roboto Mono Medium"/>
                <a:cs typeface="Roboto Mono Medium"/>
                <a:sym typeface="Roboto Mono Medium"/>
              </a:rPr>
              <a:t>"has-a"</a:t>
            </a:r>
            <a:r>
              <a:rPr lang="en">
                <a:solidFill>
                  <a:srgbClr val="9876AA"/>
                </a:solidFill>
                <a:latin typeface="Roboto Mono Medium"/>
                <a:ea typeface="Roboto Mono Medium"/>
                <a:cs typeface="Roboto Mono Medium"/>
                <a:sym typeface="Roboto Mono Medium"/>
              </a:rPr>
              <a:t> </a:t>
            </a:r>
            <a:r>
              <a:rPr lang="en">
                <a:solidFill>
                  <a:srgbClr val="333333"/>
                </a:solidFill>
                <a:latin typeface="Roboto Mono Medium"/>
                <a:ea typeface="Roboto Mono Medium"/>
                <a:cs typeface="Roboto Mono Medium"/>
                <a:sym typeface="Roboto Mono Medium"/>
              </a:rPr>
              <a:t>music player object.</a:t>
            </a:r>
            <a:endParaRPr>
              <a:solidFill>
                <a:srgbClr val="333333"/>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a:solidFill>
                <a:srgbClr val="333333"/>
              </a:solidFill>
              <a:latin typeface="Roboto Mono Medium"/>
              <a:ea typeface="Roboto Mono Medium"/>
              <a:cs typeface="Roboto Mono Medium"/>
              <a:sym typeface="Roboto Mono Medium"/>
            </a:endParaRPr>
          </a:p>
          <a:p>
            <a:pPr indent="-317500" lvl="0" marL="457200" rtl="0" algn="l">
              <a:lnSpc>
                <a:spcPct val="100000"/>
              </a:lnSpc>
              <a:spcBef>
                <a:spcPts val="0"/>
              </a:spcBef>
              <a:spcAft>
                <a:spcPts val="0"/>
              </a:spcAft>
              <a:buClr>
                <a:srgbClr val="333333"/>
              </a:buClr>
              <a:buSzPts val="1400"/>
              <a:buFont typeface="Roboto Mono Medium"/>
              <a:buChar char="★"/>
            </a:pPr>
            <a:r>
              <a:rPr lang="en">
                <a:solidFill>
                  <a:srgbClr val="333333"/>
                </a:solidFill>
                <a:latin typeface="Roboto Mono Medium"/>
                <a:ea typeface="Roboto Mono Medium"/>
                <a:cs typeface="Roboto Mono Medium"/>
                <a:sym typeface="Roboto Mono Medium"/>
              </a:rPr>
              <a:t>Similarly, a computer object </a:t>
            </a:r>
            <a:r>
              <a:rPr lang="en">
                <a:solidFill>
                  <a:srgbClr val="D16349"/>
                </a:solidFill>
                <a:latin typeface="Roboto Mono Medium"/>
                <a:ea typeface="Roboto Mono Medium"/>
                <a:cs typeface="Roboto Mono Medium"/>
                <a:sym typeface="Roboto Mono Medium"/>
              </a:rPr>
              <a:t>"has-a"</a:t>
            </a:r>
            <a:r>
              <a:rPr lang="en">
                <a:solidFill>
                  <a:srgbClr val="FF4000"/>
                </a:solidFill>
                <a:latin typeface="Roboto Mono Medium"/>
                <a:ea typeface="Roboto Mono Medium"/>
                <a:cs typeface="Roboto Mono Medium"/>
                <a:sym typeface="Roboto Mono Medium"/>
              </a:rPr>
              <a:t> </a:t>
            </a:r>
            <a:r>
              <a:rPr lang="en">
                <a:solidFill>
                  <a:srgbClr val="333333"/>
                </a:solidFill>
                <a:latin typeface="Roboto Mono Medium"/>
                <a:ea typeface="Roboto Mono Medium"/>
                <a:cs typeface="Roboto Mono Medium"/>
                <a:sym typeface="Roboto Mono Medium"/>
              </a:rPr>
              <a:t>hard drive object and so on. </a:t>
            </a:r>
            <a:endParaRPr>
              <a:solidFill>
                <a:srgbClr val="333333"/>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a:solidFill>
                <a:srgbClr val="333333"/>
              </a:solidFill>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a:solidFill>
                <a:srgbClr val="333333"/>
              </a:solidFill>
              <a:latin typeface="Roboto Mono Medium"/>
              <a:ea typeface="Roboto Mono Medium"/>
              <a:cs typeface="Roboto Mono Medium"/>
              <a:sym typeface="Roboto Mono Medium"/>
            </a:endParaRPr>
          </a:p>
          <a:p>
            <a:pPr indent="-317500" lvl="0" marL="457200" rtl="0" algn="l">
              <a:lnSpc>
                <a:spcPct val="100000"/>
              </a:lnSpc>
              <a:spcBef>
                <a:spcPts val="0"/>
              </a:spcBef>
              <a:spcAft>
                <a:spcPts val="0"/>
              </a:spcAft>
              <a:buClr>
                <a:srgbClr val="333333"/>
              </a:buClr>
              <a:buSzPts val="1400"/>
              <a:buFont typeface="Roboto Mono Medium"/>
              <a:buChar char="★"/>
            </a:pPr>
            <a:r>
              <a:rPr lang="en">
                <a:solidFill>
                  <a:srgbClr val="333333"/>
                </a:solidFill>
                <a:latin typeface="Roboto Mono Medium"/>
                <a:ea typeface="Roboto Mono Medium"/>
                <a:cs typeface="Roboto Mono Medium"/>
                <a:sym typeface="Roboto Mono Medium"/>
              </a:rPr>
              <a:t>In </a:t>
            </a:r>
            <a:r>
              <a:rPr lang="en">
                <a:solidFill>
                  <a:srgbClr val="FF0000"/>
                </a:solidFill>
                <a:latin typeface="Roboto Mono Medium"/>
                <a:ea typeface="Roboto Mono Medium"/>
                <a:cs typeface="Roboto Mono Medium"/>
                <a:sym typeface="Roboto Mono Medium"/>
              </a:rPr>
              <a:t>aggregation</a:t>
            </a:r>
            <a:r>
              <a:rPr lang="en">
                <a:solidFill>
                  <a:srgbClr val="333333"/>
                </a:solidFill>
                <a:latin typeface="Roboto Mono Medium"/>
                <a:ea typeface="Roboto Mono Medium"/>
                <a:cs typeface="Roboto Mono Medium"/>
                <a:sym typeface="Roboto Mono Medium"/>
              </a:rPr>
              <a:t>, the component object can exist </a:t>
            </a:r>
            <a:r>
              <a:rPr lang="en">
                <a:solidFill>
                  <a:srgbClr val="00C3B1"/>
                </a:solidFill>
                <a:latin typeface="Roboto Mono Medium"/>
                <a:ea typeface="Roboto Mono Medium"/>
                <a:cs typeface="Roboto Mono Medium"/>
                <a:sym typeface="Roboto Mono Medium"/>
              </a:rPr>
              <a:t>independently </a:t>
            </a:r>
            <a:r>
              <a:rPr lang="en">
                <a:solidFill>
                  <a:srgbClr val="333333"/>
                </a:solidFill>
                <a:latin typeface="Roboto Mono Medium"/>
                <a:ea typeface="Roboto Mono Medium"/>
                <a:cs typeface="Roboto Mono Medium"/>
                <a:sym typeface="Roboto Mono Medium"/>
              </a:rPr>
              <a:t>of the </a:t>
            </a:r>
            <a:r>
              <a:rPr lang="en">
                <a:solidFill>
                  <a:srgbClr val="FF00FF"/>
                </a:solidFill>
                <a:latin typeface="Roboto Mono Medium"/>
                <a:ea typeface="Roboto Mono Medium"/>
                <a:cs typeface="Roboto Mono Medium"/>
                <a:sym typeface="Roboto Mono Medium"/>
              </a:rPr>
              <a:t>container object.</a:t>
            </a:r>
            <a:endParaRPr>
              <a:solidFill>
                <a:srgbClr val="FF00FF"/>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xEl>
                                              <p:pRg end="0" st="0"/>
                                            </p:txEl>
                                          </p:spTgt>
                                        </p:tgtEl>
                                        <p:attrNameLst>
                                          <p:attrName>style.visibility</p:attrName>
                                        </p:attrNameLst>
                                      </p:cBhvr>
                                      <p:to>
                                        <p:strVal val="visible"/>
                                      </p:to>
                                    </p:set>
                                    <p:animEffect filter="fade" transition="in">
                                      <p:cBhvr>
                                        <p:cTn dur="1000"/>
                                        <p:tgtEl>
                                          <p:spTgt spid="16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xEl>
                                              <p:pRg end="1" st="1"/>
                                            </p:txEl>
                                          </p:spTgt>
                                        </p:tgtEl>
                                        <p:attrNameLst>
                                          <p:attrName>style.visibility</p:attrName>
                                        </p:attrNameLst>
                                      </p:cBhvr>
                                      <p:to>
                                        <p:strVal val="visible"/>
                                      </p:to>
                                    </p:set>
                                    <p:animEffect filter="fade" transition="in">
                                      <p:cBhvr>
                                        <p:cTn dur="1000"/>
                                        <p:tgtEl>
                                          <p:spTgt spid="16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xEl>
                                              <p:pRg end="2" st="2"/>
                                            </p:txEl>
                                          </p:spTgt>
                                        </p:tgtEl>
                                        <p:attrNameLst>
                                          <p:attrName>style.visibility</p:attrName>
                                        </p:attrNameLst>
                                      </p:cBhvr>
                                      <p:to>
                                        <p:strVal val="visible"/>
                                      </p:to>
                                    </p:set>
                                    <p:animEffect filter="fade" transition="in">
                                      <p:cBhvr>
                                        <p:cTn dur="1000"/>
                                        <p:tgtEl>
                                          <p:spTgt spid="16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xEl>
                                              <p:pRg end="3" st="3"/>
                                            </p:txEl>
                                          </p:spTgt>
                                        </p:tgtEl>
                                        <p:attrNameLst>
                                          <p:attrName>style.visibility</p:attrName>
                                        </p:attrNameLst>
                                      </p:cBhvr>
                                      <p:to>
                                        <p:strVal val="visible"/>
                                      </p:to>
                                    </p:set>
                                    <p:animEffect filter="fade" transition="in">
                                      <p:cBhvr>
                                        <p:cTn dur="1000"/>
                                        <p:tgtEl>
                                          <p:spTgt spid="16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xEl>
                                              <p:pRg end="4" st="4"/>
                                            </p:txEl>
                                          </p:spTgt>
                                        </p:tgtEl>
                                        <p:attrNameLst>
                                          <p:attrName>style.visibility</p:attrName>
                                        </p:attrNameLst>
                                      </p:cBhvr>
                                      <p:to>
                                        <p:strVal val="visible"/>
                                      </p:to>
                                    </p:set>
                                    <p:animEffect filter="fade" transition="in">
                                      <p:cBhvr>
                                        <p:cTn dur="1000"/>
                                        <p:tgtEl>
                                          <p:spTgt spid="16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xEl>
                                              <p:pRg end="5" st="5"/>
                                            </p:txEl>
                                          </p:spTgt>
                                        </p:tgtEl>
                                        <p:attrNameLst>
                                          <p:attrName>style.visibility</p:attrName>
                                        </p:attrNameLst>
                                      </p:cBhvr>
                                      <p:to>
                                        <p:strVal val="visible"/>
                                      </p:to>
                                    </p:set>
                                    <p:animEffect filter="fade" transition="in">
                                      <p:cBhvr>
                                        <p:cTn dur="1000"/>
                                        <p:tgtEl>
                                          <p:spTgt spid="16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xEl>
                                              <p:pRg end="6" st="6"/>
                                            </p:txEl>
                                          </p:spTgt>
                                        </p:tgtEl>
                                        <p:attrNameLst>
                                          <p:attrName>style.visibility</p:attrName>
                                        </p:attrNameLst>
                                      </p:cBhvr>
                                      <p:to>
                                        <p:strVal val="visible"/>
                                      </p:to>
                                    </p:set>
                                    <p:animEffect filter="fade" transition="in">
                                      <p:cBhvr>
                                        <p:cTn dur="1000"/>
                                        <p:tgtEl>
                                          <p:spTgt spid="16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xEl>
                                              <p:pRg end="7" st="7"/>
                                            </p:txEl>
                                          </p:spTgt>
                                        </p:tgtEl>
                                        <p:attrNameLst>
                                          <p:attrName>style.visibility</p:attrName>
                                        </p:attrNameLst>
                                      </p:cBhvr>
                                      <p:to>
                                        <p:strVal val="visible"/>
                                      </p:to>
                                    </p:set>
                                    <p:animEffect filter="fade" transition="in">
                                      <p:cBhvr>
                                        <p:cTn dur="1000"/>
                                        <p:tgtEl>
                                          <p:spTgt spid="161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pic>
        <p:nvPicPr>
          <p:cNvPr id="1620" name="Google Shape;1620;p201"/>
          <p:cNvPicPr preferRelativeResize="0"/>
          <p:nvPr/>
        </p:nvPicPr>
        <p:blipFill>
          <a:blip r:embed="rId3">
            <a:alphaModFix/>
          </a:blip>
          <a:stretch>
            <a:fillRect/>
          </a:stretch>
        </p:blipFill>
        <p:spPr>
          <a:xfrm rot="-2">
            <a:off x="3007100" y="401626"/>
            <a:ext cx="3366051" cy="1047449"/>
          </a:xfrm>
          <a:prstGeom prst="rect">
            <a:avLst/>
          </a:prstGeom>
          <a:noFill/>
          <a:ln>
            <a:noFill/>
          </a:ln>
          <a:effectLst>
            <a:outerShdw blurRad="57150" rotWithShape="0" algn="bl" dir="5400000" dist="19050">
              <a:srgbClr val="000000">
                <a:alpha val="50000"/>
              </a:srgbClr>
            </a:outerShdw>
          </a:effectLst>
        </p:spPr>
      </p:pic>
      <p:grpSp>
        <p:nvGrpSpPr>
          <p:cNvPr id="1621" name="Google Shape;1621;p201"/>
          <p:cNvGrpSpPr/>
          <p:nvPr/>
        </p:nvGrpSpPr>
        <p:grpSpPr>
          <a:xfrm rot="913793">
            <a:off x="5731012" y="1013045"/>
            <a:ext cx="272896" cy="434101"/>
            <a:chOff x="1312450" y="4093350"/>
            <a:chExt cx="685350" cy="1090200"/>
          </a:xfrm>
        </p:grpSpPr>
        <p:sp>
          <p:nvSpPr>
            <p:cNvPr id="1622" name="Google Shape;1622;p201"/>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1"/>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01"/>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01"/>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201"/>
          <p:cNvSpPr txBox="1"/>
          <p:nvPr>
            <p:ph type="title"/>
          </p:nvPr>
        </p:nvSpPr>
        <p:spPr>
          <a:xfrm>
            <a:off x="3199575" y="477825"/>
            <a:ext cx="2856600" cy="1047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
        <p:nvSpPr>
          <p:cNvPr id="1627" name="Google Shape;1627;p201"/>
          <p:cNvSpPr txBox="1"/>
          <p:nvPr>
            <p:ph idx="1" type="body"/>
          </p:nvPr>
        </p:nvSpPr>
        <p:spPr>
          <a:xfrm>
            <a:off x="1910450" y="1598625"/>
            <a:ext cx="5562000" cy="29772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solidFill>
                <a:srgbClr val="F9CB9C"/>
              </a:solidFill>
              <a:latin typeface="Consolas"/>
              <a:ea typeface="Consolas"/>
              <a:cs typeface="Consolas"/>
              <a:sym typeface="Consolas"/>
            </a:endParaRPr>
          </a:p>
          <a:p>
            <a:pPr indent="0" lvl="0" marL="0" rtl="0" algn="l">
              <a:spcBef>
                <a:spcPts val="0"/>
              </a:spcBef>
              <a:spcAft>
                <a:spcPts val="0"/>
              </a:spcAft>
              <a:buNone/>
            </a:pPr>
            <a:r>
              <a:rPr lang="en" sz="1600">
                <a:solidFill>
                  <a:srgbClr val="A4C2F4"/>
                </a:solidFill>
                <a:latin typeface="Consolas"/>
                <a:ea typeface="Consolas"/>
                <a:cs typeface="Consolas"/>
                <a:sym typeface="Consolas"/>
              </a:rPr>
              <a:t>class MusicPlayer {</a:t>
            </a:r>
            <a:endParaRPr sz="1600">
              <a:solidFill>
                <a:srgbClr val="A4C2F4"/>
              </a:solidFill>
              <a:latin typeface="Consolas"/>
              <a:ea typeface="Consolas"/>
              <a:cs typeface="Consolas"/>
              <a:sym typeface="Consolas"/>
            </a:endParaRPr>
          </a:p>
          <a:p>
            <a:pPr indent="457200" lvl="0" marL="0" rtl="0" algn="l">
              <a:spcBef>
                <a:spcPts val="0"/>
              </a:spcBef>
              <a:spcAft>
                <a:spcPts val="0"/>
              </a:spcAft>
              <a:buNone/>
            </a:pPr>
            <a:r>
              <a:rPr lang="en" sz="1500">
                <a:solidFill>
                  <a:srgbClr val="A4C2F4"/>
                </a:solidFill>
                <a:latin typeface="Consolas"/>
                <a:ea typeface="Consolas"/>
                <a:cs typeface="Consolas"/>
                <a:sym typeface="Consolas"/>
              </a:rPr>
              <a:t>public void start()</a:t>
            </a:r>
            <a:r>
              <a:rPr lang="en" sz="1600">
                <a:solidFill>
                  <a:srgbClr val="A4C2F4"/>
                </a:solidFill>
                <a:latin typeface="Consolas"/>
                <a:ea typeface="Consolas"/>
                <a:cs typeface="Consolas"/>
                <a:sym typeface="Consolas"/>
              </a:rPr>
              <a:t> {</a:t>
            </a:r>
            <a:endParaRPr sz="1600">
              <a:solidFill>
                <a:srgbClr val="A4C2F4"/>
              </a:solidFill>
              <a:latin typeface="Consolas"/>
              <a:ea typeface="Consolas"/>
              <a:cs typeface="Consolas"/>
              <a:sym typeface="Consolas"/>
            </a:endParaRPr>
          </a:p>
          <a:p>
            <a:pPr indent="457200" lvl="0" marL="457200" rtl="0" algn="l">
              <a:spcBef>
                <a:spcPts val="0"/>
              </a:spcBef>
              <a:spcAft>
                <a:spcPts val="0"/>
              </a:spcAft>
              <a:buNone/>
            </a:pPr>
            <a:r>
              <a:rPr lang="en" sz="1600">
                <a:solidFill>
                  <a:srgbClr val="A4C2F4"/>
                </a:solidFill>
                <a:latin typeface="Consolas"/>
                <a:ea typeface="Consolas"/>
                <a:cs typeface="Consolas"/>
                <a:sym typeface="Consolas"/>
              </a:rPr>
              <a:t>//Some Code</a:t>
            </a:r>
            <a:endParaRPr sz="1600">
              <a:solidFill>
                <a:srgbClr val="A4C2F4"/>
              </a:solidFill>
              <a:latin typeface="Consolas"/>
              <a:ea typeface="Consolas"/>
              <a:cs typeface="Consolas"/>
              <a:sym typeface="Consolas"/>
            </a:endParaRPr>
          </a:p>
          <a:p>
            <a:pPr indent="0" lvl="0" marL="0" rtl="0" algn="l">
              <a:spcBef>
                <a:spcPts val="0"/>
              </a:spcBef>
              <a:spcAft>
                <a:spcPts val="0"/>
              </a:spcAft>
              <a:buNone/>
            </a:pPr>
            <a:r>
              <a:rPr lang="en" sz="1600">
                <a:solidFill>
                  <a:srgbClr val="A4C2F4"/>
                </a:solidFill>
                <a:latin typeface="Consolas"/>
                <a:ea typeface="Consolas"/>
                <a:cs typeface="Consolas"/>
                <a:sym typeface="Consolas"/>
              </a:rPr>
              <a:t>	}</a:t>
            </a:r>
            <a:endParaRPr sz="1600">
              <a:solidFill>
                <a:srgbClr val="A4C2F4"/>
              </a:solidFill>
              <a:latin typeface="Consolas"/>
              <a:ea typeface="Consolas"/>
              <a:cs typeface="Consolas"/>
              <a:sym typeface="Consolas"/>
            </a:endParaRPr>
          </a:p>
          <a:p>
            <a:pPr indent="0" lvl="0" marL="0" rtl="0" algn="l">
              <a:spcBef>
                <a:spcPts val="0"/>
              </a:spcBef>
              <a:spcAft>
                <a:spcPts val="0"/>
              </a:spcAft>
              <a:buNone/>
            </a:pPr>
            <a:r>
              <a:rPr lang="en" sz="1600">
                <a:solidFill>
                  <a:srgbClr val="A4C2F4"/>
                </a:solidFill>
                <a:latin typeface="Consolas"/>
                <a:ea typeface="Consolas"/>
                <a:cs typeface="Consolas"/>
                <a:sym typeface="Consolas"/>
              </a:rPr>
              <a:t>}</a:t>
            </a:r>
            <a:endParaRPr sz="1600">
              <a:solidFill>
                <a:srgbClr val="A4C2F4"/>
              </a:solidFill>
              <a:latin typeface="Consolas"/>
              <a:ea typeface="Consolas"/>
              <a:cs typeface="Consolas"/>
              <a:sym typeface="Consolas"/>
            </a:endParaRPr>
          </a:p>
          <a:p>
            <a:pPr indent="0" lvl="0" marL="0" rtl="0" algn="l">
              <a:spcBef>
                <a:spcPts val="0"/>
              </a:spcBef>
              <a:spcAft>
                <a:spcPts val="0"/>
              </a:spcAft>
              <a:buNone/>
            </a:pPr>
            <a:r>
              <a:t/>
            </a:r>
            <a:endParaRPr sz="16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rgbClr val="F9CB9C"/>
                </a:solidFill>
                <a:latin typeface="Consolas"/>
                <a:ea typeface="Consolas"/>
                <a:cs typeface="Consolas"/>
                <a:sym typeface="Consolas"/>
              </a:rPr>
              <a:t>class Car {</a:t>
            </a:r>
            <a:endParaRPr sz="1600">
              <a:solidFill>
                <a:srgbClr val="F9CB9C"/>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rgbClr val="F9CB9C"/>
                </a:solidFill>
                <a:latin typeface="Consolas"/>
                <a:ea typeface="Consolas"/>
                <a:cs typeface="Consolas"/>
                <a:sym typeface="Consolas"/>
              </a:rPr>
              <a:t>	private String name;</a:t>
            </a:r>
            <a:endParaRPr sz="1600">
              <a:solidFill>
                <a:srgbClr val="F9CB9C"/>
              </a:solidFill>
              <a:latin typeface="Consolas"/>
              <a:ea typeface="Consolas"/>
              <a:cs typeface="Consolas"/>
              <a:sym typeface="Consolas"/>
            </a:endParaRPr>
          </a:p>
          <a:p>
            <a:pPr indent="457200" lvl="0" marL="0" rtl="0" algn="l">
              <a:spcBef>
                <a:spcPts val="0"/>
              </a:spcBef>
              <a:spcAft>
                <a:spcPts val="0"/>
              </a:spcAft>
              <a:buNone/>
            </a:pPr>
            <a:r>
              <a:rPr lang="en" sz="1600">
                <a:solidFill>
                  <a:srgbClr val="9FC5E8"/>
                </a:solidFill>
                <a:latin typeface="Consolas"/>
                <a:ea typeface="Consolas"/>
                <a:cs typeface="Consolas"/>
                <a:sym typeface="Consolas"/>
              </a:rPr>
              <a:t>private MusicPlayer player;</a:t>
            </a:r>
            <a:endParaRPr sz="1600">
              <a:solidFill>
                <a:srgbClr val="9FC5E8"/>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rgbClr val="F9CB9C"/>
                </a:solidFill>
                <a:latin typeface="Consolas"/>
                <a:ea typeface="Consolas"/>
                <a:cs typeface="Consolas"/>
                <a:sym typeface="Consolas"/>
              </a:rPr>
              <a:t>}</a:t>
            </a:r>
            <a:endParaRPr sz="1600">
              <a:solidFill>
                <a:srgbClr val="F9CB9C"/>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7"/>
                                        </p:tgtEl>
                                        <p:attrNameLst>
                                          <p:attrName>style.visibility</p:attrName>
                                        </p:attrNameLst>
                                      </p:cBhvr>
                                      <p:to>
                                        <p:strVal val="visible"/>
                                      </p:to>
                                    </p:set>
                                    <p:animEffect filter="fade" transition="in">
                                      <p:cBhvr>
                                        <p:cTn dur="1000"/>
                                        <p:tgtEl>
                                          <p:spTgt spid="1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7"/>
          <p:cNvSpPr txBox="1"/>
          <p:nvPr>
            <p:ph idx="4294967295" type="title"/>
          </p:nvPr>
        </p:nvSpPr>
        <p:spPr>
          <a:xfrm>
            <a:off x="1029927" y="378550"/>
            <a:ext cx="7103100" cy="79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B44141"/>
                </a:solidFill>
              </a:rPr>
              <a:t>Syntax of Object Oriented Programming </a:t>
            </a:r>
            <a:endParaRPr sz="1800">
              <a:solidFill>
                <a:srgbClr val="B44141"/>
              </a:solidFill>
            </a:endParaRPr>
          </a:p>
        </p:txBody>
      </p:sp>
      <p:sp>
        <p:nvSpPr>
          <p:cNvPr id="498" name="Google Shape;498;p67"/>
          <p:cNvSpPr txBox="1"/>
          <p:nvPr>
            <p:ph idx="4294967295" type="body"/>
          </p:nvPr>
        </p:nvSpPr>
        <p:spPr>
          <a:xfrm>
            <a:off x="1310975" y="1249427"/>
            <a:ext cx="7024800" cy="30963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solidFill>
                  <a:schemeClr val="dk2"/>
                </a:solidFill>
              </a:rPr>
              <a:t>&lt;access modifier&gt; class </a:t>
            </a:r>
            <a:r>
              <a:rPr lang="en" sz="1000"/>
              <a:t>&lt;class Name&gt;</a:t>
            </a:r>
            <a:br>
              <a:rPr lang="en" sz="1000">
                <a:solidFill>
                  <a:schemeClr val="dk2"/>
                </a:solidFill>
              </a:rPr>
            </a:br>
            <a:br>
              <a:rPr lang="en" sz="1000">
                <a:solidFill>
                  <a:schemeClr val="dk2"/>
                </a:solidFill>
              </a:rPr>
            </a:br>
            <a:br>
              <a:rPr lang="en" sz="1000">
                <a:solidFill>
                  <a:schemeClr val="dk2"/>
                </a:solidFill>
              </a:rPr>
            </a:br>
            <a:r>
              <a:rPr lang="en" sz="1000">
                <a:solidFill>
                  <a:schemeClr val="dk2"/>
                </a:solidFill>
              </a:rPr>
              <a:t>{</a:t>
            </a:r>
            <a:endParaRPr sz="1000">
              <a:solidFill>
                <a:schemeClr val="dk2"/>
              </a:solidFill>
            </a:endParaRPr>
          </a:p>
          <a:p>
            <a:pPr indent="0" lvl="0" marL="0" rtl="0" algn="l">
              <a:lnSpc>
                <a:spcPct val="50000"/>
              </a:lnSpc>
              <a:spcBef>
                <a:spcPts val="0"/>
              </a:spcBef>
              <a:spcAft>
                <a:spcPts val="0"/>
              </a:spcAft>
              <a:buNone/>
            </a:pPr>
            <a:r>
              <a:t/>
            </a:r>
            <a:endParaRPr sz="1000">
              <a:solidFill>
                <a:schemeClr val="dk2"/>
              </a:solidFill>
            </a:endParaRPr>
          </a:p>
          <a:p>
            <a:pPr indent="0" lvl="0" marL="0" rtl="0" algn="l">
              <a:lnSpc>
                <a:spcPct val="50000"/>
              </a:lnSpc>
              <a:spcBef>
                <a:spcPts val="0"/>
              </a:spcBef>
              <a:spcAft>
                <a:spcPts val="0"/>
              </a:spcAft>
              <a:buNone/>
            </a:pPr>
            <a:r>
              <a:t/>
            </a:r>
            <a:endParaRPr sz="1000">
              <a:solidFill>
                <a:schemeClr val="dk2"/>
              </a:solidFill>
            </a:endParaRPr>
          </a:p>
          <a:p>
            <a:pPr indent="0" lvl="0" marL="0" rtl="0" algn="l">
              <a:lnSpc>
                <a:spcPct val="50000"/>
              </a:lnSpc>
              <a:spcBef>
                <a:spcPts val="0"/>
              </a:spcBef>
              <a:spcAft>
                <a:spcPts val="0"/>
              </a:spcAft>
              <a:buNone/>
            </a:pPr>
            <a:r>
              <a:rPr lang="en" sz="1000">
                <a:solidFill>
                  <a:schemeClr val="dk2"/>
                </a:solidFill>
              </a:rPr>
              <a:t>	</a:t>
            </a:r>
            <a:r>
              <a:rPr lang="en" sz="1000">
                <a:solidFill>
                  <a:srgbClr val="6AA84F"/>
                </a:solidFill>
              </a:rPr>
              <a:t>// </a:t>
            </a:r>
            <a:r>
              <a:rPr lang="en" sz="1000">
                <a:solidFill>
                  <a:srgbClr val="6AA84F"/>
                </a:solidFill>
              </a:rPr>
              <a:t>Declaration</a:t>
            </a:r>
            <a:r>
              <a:rPr lang="en" sz="1000">
                <a:solidFill>
                  <a:srgbClr val="6AA84F"/>
                </a:solidFill>
              </a:rPr>
              <a:t> of Data Types</a:t>
            </a:r>
            <a:endParaRPr sz="1000">
              <a:solidFill>
                <a:srgbClr val="6AA84F"/>
              </a:solidFill>
            </a:endParaRPr>
          </a:p>
          <a:p>
            <a:pPr indent="0" lvl="0" marL="0" rtl="0" algn="l">
              <a:lnSpc>
                <a:spcPct val="50000"/>
              </a:lnSpc>
              <a:spcBef>
                <a:spcPts val="0"/>
              </a:spcBef>
              <a:spcAft>
                <a:spcPts val="0"/>
              </a:spcAft>
              <a:buNone/>
            </a:pPr>
            <a:r>
              <a:rPr lang="en" sz="1000">
                <a:solidFill>
                  <a:schemeClr val="dk2"/>
                </a:solidFill>
              </a:rPr>
              <a:t>	</a:t>
            </a:r>
            <a:endParaRPr sz="1000">
              <a:solidFill>
                <a:schemeClr val="dk2"/>
              </a:solidFill>
            </a:endParaRPr>
          </a:p>
          <a:p>
            <a:pPr indent="0" lvl="0" marL="0" rtl="0" algn="l">
              <a:lnSpc>
                <a:spcPct val="50000"/>
              </a:lnSpc>
              <a:spcBef>
                <a:spcPts val="0"/>
              </a:spcBef>
              <a:spcAft>
                <a:spcPts val="0"/>
              </a:spcAft>
              <a:buNone/>
            </a:pPr>
            <a:r>
              <a:rPr lang="en" sz="1000">
                <a:solidFill>
                  <a:schemeClr val="dk2"/>
                </a:solidFill>
              </a:rPr>
              <a:t>	</a:t>
            </a:r>
            <a:endParaRPr sz="1000">
              <a:solidFill>
                <a:schemeClr val="dk2"/>
              </a:solidFill>
            </a:endParaRPr>
          </a:p>
          <a:p>
            <a:pPr indent="0" lvl="0" marL="0" rtl="0" algn="l">
              <a:lnSpc>
                <a:spcPct val="50000"/>
              </a:lnSpc>
              <a:spcBef>
                <a:spcPts val="0"/>
              </a:spcBef>
              <a:spcAft>
                <a:spcPts val="0"/>
              </a:spcAft>
              <a:buNone/>
            </a:pPr>
            <a:r>
              <a:rPr lang="en" sz="1000">
                <a:solidFill>
                  <a:schemeClr val="dk2"/>
                </a:solidFill>
              </a:rPr>
              <a:t>	</a:t>
            </a:r>
            <a:r>
              <a:rPr lang="en" sz="1000"/>
              <a:t>&lt;access modifier&gt; &lt;data_Type&gt; &lt;variable_Name&gt;</a:t>
            </a:r>
            <a:r>
              <a:rPr lang="en" sz="1000">
                <a:solidFill>
                  <a:schemeClr val="dk2"/>
                </a:solidFill>
              </a:rPr>
              <a:t> = </a:t>
            </a:r>
            <a:r>
              <a:rPr lang="en" sz="1000">
                <a:solidFill>
                  <a:srgbClr val="3C78D8"/>
                </a:solidFill>
              </a:rPr>
              <a:t>value</a:t>
            </a:r>
            <a:r>
              <a:rPr lang="en" sz="1000">
                <a:solidFill>
                  <a:schemeClr val="dk2"/>
                </a:solidFill>
              </a:rPr>
              <a:t>;</a:t>
            </a:r>
            <a:endParaRPr sz="1000">
              <a:solidFill>
                <a:schemeClr val="dk2"/>
              </a:solidFill>
            </a:endParaRPr>
          </a:p>
          <a:p>
            <a:pPr indent="0" lvl="0" marL="0" rtl="0" algn="l">
              <a:lnSpc>
                <a:spcPct val="50000"/>
              </a:lnSpc>
              <a:spcBef>
                <a:spcPts val="0"/>
              </a:spcBef>
              <a:spcAft>
                <a:spcPts val="0"/>
              </a:spcAft>
              <a:buNone/>
            </a:pPr>
            <a:r>
              <a:t/>
            </a:r>
            <a:endParaRPr sz="1000">
              <a:solidFill>
                <a:schemeClr val="dk2"/>
              </a:solidFill>
            </a:endParaRPr>
          </a:p>
          <a:p>
            <a:pPr indent="0" lvl="0" marL="0" rtl="0" algn="l">
              <a:lnSpc>
                <a:spcPct val="50000"/>
              </a:lnSpc>
              <a:spcBef>
                <a:spcPts val="0"/>
              </a:spcBef>
              <a:spcAft>
                <a:spcPts val="0"/>
              </a:spcAft>
              <a:buNone/>
            </a:pPr>
            <a:r>
              <a:t/>
            </a:r>
            <a:endParaRPr sz="1000">
              <a:solidFill>
                <a:schemeClr val="dk2"/>
              </a:solidFill>
            </a:endParaRPr>
          </a:p>
          <a:p>
            <a:pPr indent="0" lvl="0" marL="0" rtl="0" algn="l">
              <a:lnSpc>
                <a:spcPct val="50000"/>
              </a:lnSpc>
              <a:spcBef>
                <a:spcPts val="0"/>
              </a:spcBef>
              <a:spcAft>
                <a:spcPts val="0"/>
              </a:spcAft>
              <a:buNone/>
            </a:pPr>
            <a:r>
              <a:rPr lang="en" sz="1000">
                <a:solidFill>
                  <a:schemeClr val="dk2"/>
                </a:solidFill>
              </a:rPr>
              <a:t>	</a:t>
            </a:r>
            <a:r>
              <a:rPr lang="en" sz="1000">
                <a:solidFill>
                  <a:srgbClr val="BF9000"/>
                </a:solidFill>
              </a:rPr>
              <a:t>...............    .........   ............   = .....;</a:t>
            </a:r>
            <a:endParaRPr sz="1000">
              <a:solidFill>
                <a:srgbClr val="BF9000"/>
              </a:solidFill>
            </a:endParaRPr>
          </a:p>
          <a:p>
            <a:pPr indent="0" lvl="0" marL="0" rtl="0" algn="l">
              <a:lnSpc>
                <a:spcPct val="50000"/>
              </a:lnSpc>
              <a:spcBef>
                <a:spcPts val="0"/>
              </a:spcBef>
              <a:spcAft>
                <a:spcPts val="0"/>
              </a:spcAft>
              <a:buNone/>
            </a:pPr>
            <a:r>
              <a:t/>
            </a:r>
            <a:endParaRPr sz="1000">
              <a:solidFill>
                <a:srgbClr val="BF9000"/>
              </a:solidFill>
            </a:endParaRPr>
          </a:p>
          <a:p>
            <a:pPr indent="0" lvl="0" marL="0" rtl="0" algn="l">
              <a:lnSpc>
                <a:spcPct val="50000"/>
              </a:lnSpc>
              <a:spcBef>
                <a:spcPts val="0"/>
              </a:spcBef>
              <a:spcAft>
                <a:spcPts val="0"/>
              </a:spcAft>
              <a:buNone/>
            </a:pPr>
            <a:r>
              <a:t/>
            </a:r>
            <a:endParaRPr sz="1000">
              <a:solidFill>
                <a:srgbClr val="BF9000"/>
              </a:solidFill>
            </a:endParaRPr>
          </a:p>
          <a:p>
            <a:pPr indent="0" lvl="0" marL="0" rtl="0" algn="l">
              <a:lnSpc>
                <a:spcPct val="50000"/>
              </a:lnSpc>
              <a:spcBef>
                <a:spcPts val="0"/>
              </a:spcBef>
              <a:spcAft>
                <a:spcPts val="0"/>
              </a:spcAft>
              <a:buNone/>
            </a:pPr>
            <a:r>
              <a:rPr lang="en" sz="1000">
                <a:solidFill>
                  <a:srgbClr val="BF9000"/>
                </a:solidFill>
              </a:rPr>
              <a:t>	...............    .........   ............   = .....;</a:t>
            </a:r>
            <a:endParaRPr sz="1000">
              <a:solidFill>
                <a:srgbClr val="BF9000"/>
              </a:solidFill>
            </a:endParaRPr>
          </a:p>
          <a:p>
            <a:pPr indent="0" lvl="0" marL="0" rtl="0" algn="l">
              <a:lnSpc>
                <a:spcPct val="115000"/>
              </a:lnSpc>
              <a:spcBef>
                <a:spcPts val="0"/>
              </a:spcBef>
              <a:spcAft>
                <a:spcPts val="0"/>
              </a:spcAft>
              <a:buNone/>
            </a:pPr>
            <a:r>
              <a:t/>
            </a:r>
            <a:endParaRPr sz="1000">
              <a:solidFill>
                <a:schemeClr val="dk2"/>
              </a:solidFill>
            </a:endParaRPr>
          </a:p>
          <a:p>
            <a:pPr indent="0" lvl="0" marL="0" rtl="0" algn="l">
              <a:lnSpc>
                <a:spcPct val="115000"/>
              </a:lnSpc>
              <a:spcBef>
                <a:spcPts val="0"/>
              </a:spcBef>
              <a:spcAft>
                <a:spcPts val="0"/>
              </a:spcAft>
              <a:buNone/>
            </a:pPr>
            <a:r>
              <a:t/>
            </a:r>
            <a:endParaRPr sz="1000">
              <a:solidFill>
                <a:schemeClr val="dk2"/>
              </a:solidFill>
            </a:endParaRPr>
          </a:p>
          <a:p>
            <a:pPr indent="0" lvl="0" marL="0" rtl="0" algn="l">
              <a:lnSpc>
                <a:spcPct val="150000"/>
              </a:lnSpc>
              <a:spcBef>
                <a:spcPts val="0"/>
              </a:spcBef>
              <a:spcAft>
                <a:spcPts val="0"/>
              </a:spcAft>
              <a:buNone/>
            </a:pPr>
            <a:r>
              <a:rPr lang="en" sz="1000">
                <a:solidFill>
                  <a:schemeClr val="dk2"/>
                </a:solidFill>
              </a:rPr>
              <a:t>	</a:t>
            </a:r>
            <a:r>
              <a:rPr lang="en" sz="1000">
                <a:solidFill>
                  <a:srgbClr val="6AA84F"/>
                </a:solidFill>
              </a:rPr>
              <a:t>// </a:t>
            </a:r>
            <a:r>
              <a:rPr lang="en" sz="1000">
                <a:solidFill>
                  <a:srgbClr val="6AA84F"/>
                </a:solidFill>
              </a:rPr>
              <a:t>Declaration of Methods</a:t>
            </a:r>
            <a:endParaRPr sz="1000">
              <a:solidFill>
                <a:srgbClr val="6AA84F"/>
              </a:solidFill>
            </a:endParaRPr>
          </a:p>
          <a:p>
            <a:pPr indent="457200" lvl="0" marL="0" rtl="0" algn="l">
              <a:lnSpc>
                <a:spcPct val="170000"/>
              </a:lnSpc>
              <a:spcBef>
                <a:spcPts val="0"/>
              </a:spcBef>
              <a:spcAft>
                <a:spcPts val="0"/>
              </a:spcAft>
              <a:buNone/>
            </a:pPr>
            <a:r>
              <a:rPr lang="en" sz="1000"/>
              <a:t>&lt;access modifier&gt; &lt;return_Type&gt; &lt;method_Name&gt;</a:t>
            </a:r>
            <a:r>
              <a:rPr lang="en" sz="1000">
                <a:solidFill>
                  <a:schemeClr val="dk2"/>
                </a:solidFill>
              </a:rPr>
              <a:t>( </a:t>
            </a:r>
            <a:r>
              <a:rPr lang="en" sz="1000"/>
              <a:t>&lt;argument_dataType&gt;</a:t>
            </a:r>
            <a:r>
              <a:rPr lang="en" sz="1000">
                <a:solidFill>
                  <a:schemeClr val="dk2"/>
                </a:solidFill>
              </a:rPr>
              <a:t> </a:t>
            </a:r>
            <a:r>
              <a:rPr lang="en" sz="1000">
                <a:solidFill>
                  <a:srgbClr val="3C78D8"/>
                </a:solidFill>
              </a:rPr>
              <a:t>argument</a:t>
            </a:r>
            <a:r>
              <a:rPr lang="en" sz="1000">
                <a:solidFill>
                  <a:schemeClr val="dk2"/>
                </a:solidFill>
              </a:rPr>
              <a:t> )</a:t>
            </a:r>
            <a:endParaRPr sz="1000">
              <a:solidFill>
                <a:schemeClr val="dk2"/>
              </a:solidFill>
            </a:endParaRPr>
          </a:p>
          <a:p>
            <a:pPr indent="457200" lvl="0" marL="0" rtl="0" algn="l">
              <a:lnSpc>
                <a:spcPct val="170000"/>
              </a:lnSpc>
              <a:spcBef>
                <a:spcPts val="0"/>
              </a:spcBef>
              <a:spcAft>
                <a:spcPts val="0"/>
              </a:spcAft>
              <a:buNone/>
            </a:pPr>
            <a:r>
              <a:rPr lang="en" sz="1000">
                <a:solidFill>
                  <a:schemeClr val="dk2"/>
                </a:solidFill>
              </a:rPr>
              <a:t>{</a:t>
            </a:r>
            <a:endParaRPr sz="1000">
              <a:solidFill>
                <a:schemeClr val="dk2"/>
              </a:solidFill>
            </a:endParaRPr>
          </a:p>
          <a:p>
            <a:pPr indent="457200" lvl="0" marL="0" rtl="0" algn="l">
              <a:lnSpc>
                <a:spcPct val="170000"/>
              </a:lnSpc>
              <a:spcBef>
                <a:spcPts val="0"/>
              </a:spcBef>
              <a:spcAft>
                <a:spcPts val="0"/>
              </a:spcAft>
              <a:buNone/>
            </a:pPr>
            <a:r>
              <a:rPr lang="en" sz="1000">
                <a:solidFill>
                  <a:schemeClr val="dk2"/>
                </a:solidFill>
              </a:rPr>
              <a:t>	</a:t>
            </a:r>
            <a:r>
              <a:rPr lang="en" sz="1000">
                <a:solidFill>
                  <a:srgbClr val="6AA84F"/>
                </a:solidFill>
              </a:rPr>
              <a:t>// Method Body</a:t>
            </a:r>
            <a:endParaRPr sz="1000">
              <a:solidFill>
                <a:srgbClr val="6AA84F"/>
              </a:solidFill>
            </a:endParaRPr>
          </a:p>
          <a:p>
            <a:pPr indent="457200" lvl="0" marL="0" rtl="0" algn="l">
              <a:lnSpc>
                <a:spcPct val="170000"/>
              </a:lnSpc>
              <a:spcBef>
                <a:spcPts val="0"/>
              </a:spcBef>
              <a:spcAft>
                <a:spcPts val="0"/>
              </a:spcAft>
              <a:buNone/>
            </a:pPr>
            <a:r>
              <a:rPr lang="en" sz="1000">
                <a:solidFill>
                  <a:schemeClr val="dk2"/>
                </a:solidFill>
              </a:rPr>
              <a:t>}</a:t>
            </a:r>
            <a:endParaRPr sz="1000">
              <a:solidFill>
                <a:schemeClr val="dk2"/>
              </a:solidFill>
            </a:endParaRPr>
          </a:p>
          <a:p>
            <a:pPr indent="0" lvl="0" marL="0" rtl="0" algn="l">
              <a:lnSpc>
                <a:spcPct val="170000"/>
              </a:lnSpc>
              <a:spcBef>
                <a:spcPts val="0"/>
              </a:spcBef>
              <a:spcAft>
                <a:spcPts val="0"/>
              </a:spcAft>
              <a:buNone/>
            </a:pPr>
            <a:r>
              <a:rPr lang="en" sz="1000">
                <a:solidFill>
                  <a:schemeClr val="dk2"/>
                </a:solidFill>
              </a:rPr>
              <a:t>}</a:t>
            </a:r>
            <a:endParaRPr sz="1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02"/>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633" name="Google Shape;1633;p202"/>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Part-28</a:t>
            </a:r>
            <a:endParaRPr sz="4500"/>
          </a:p>
        </p:txBody>
      </p:sp>
      <p:pic>
        <p:nvPicPr>
          <p:cNvPr id="1634" name="Google Shape;1634;p202"/>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635" name="Google Shape;1635;p202"/>
          <p:cNvPicPr preferRelativeResize="0"/>
          <p:nvPr/>
        </p:nvPicPr>
        <p:blipFill rotWithShape="1">
          <a:blip r:embed="rId4">
            <a:alphaModFix/>
          </a:blip>
          <a:srcRect b="21025" l="0" r="8892" t="16970"/>
          <a:stretch/>
        </p:blipFill>
        <p:spPr>
          <a:xfrm rot="10800000">
            <a:off x="871500" y="1314750"/>
            <a:ext cx="2430525" cy="1370400"/>
          </a:xfrm>
          <a:prstGeom prst="rect">
            <a:avLst/>
          </a:prstGeom>
          <a:noFill/>
          <a:ln>
            <a:noFill/>
          </a:ln>
        </p:spPr>
      </p:pic>
      <p:sp>
        <p:nvSpPr>
          <p:cNvPr id="1636" name="Google Shape;1636;p202"/>
          <p:cNvSpPr txBox="1"/>
          <p:nvPr>
            <p:ph idx="1" type="subTitle"/>
          </p:nvPr>
        </p:nvSpPr>
        <p:spPr>
          <a:xfrm>
            <a:off x="1294150" y="1699575"/>
            <a:ext cx="1585200" cy="68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chemeClr val="dk1"/>
                </a:solidFill>
                <a:latin typeface="Roboto Mono"/>
                <a:ea typeface="Roboto Mono"/>
                <a:cs typeface="Roboto Mono"/>
                <a:sym typeface="Roboto Mono"/>
              </a:rPr>
              <a:t>Types</a:t>
            </a:r>
            <a:endParaRPr b="1" sz="1500">
              <a:solidFill>
                <a:schemeClr val="dk1"/>
              </a:solidFill>
              <a:latin typeface="Roboto Mono"/>
              <a:ea typeface="Roboto Mono"/>
              <a:cs typeface="Roboto Mono"/>
              <a:sym typeface="Roboto Mono"/>
            </a:endParaRPr>
          </a:p>
          <a:p>
            <a:pPr indent="0" lvl="0" marL="0" rtl="0" algn="ctr">
              <a:lnSpc>
                <a:spcPct val="100000"/>
              </a:lnSpc>
              <a:spcBef>
                <a:spcPts val="0"/>
              </a:spcBef>
              <a:spcAft>
                <a:spcPts val="0"/>
              </a:spcAft>
              <a:buNone/>
            </a:pPr>
            <a:r>
              <a:rPr b="1" lang="en" sz="1500">
                <a:solidFill>
                  <a:schemeClr val="dk1"/>
                </a:solidFill>
                <a:latin typeface="Roboto Mono"/>
                <a:ea typeface="Roboto Mono"/>
                <a:cs typeface="Roboto Mono"/>
                <a:sym typeface="Roboto Mono"/>
              </a:rPr>
              <a:t>of</a:t>
            </a:r>
            <a:br>
              <a:rPr b="1" lang="en" sz="1500">
                <a:solidFill>
                  <a:schemeClr val="dk1"/>
                </a:solidFill>
                <a:latin typeface="Roboto Mono"/>
                <a:ea typeface="Roboto Mono"/>
                <a:cs typeface="Roboto Mono"/>
                <a:sym typeface="Roboto Mono"/>
              </a:rPr>
            </a:br>
            <a:r>
              <a:rPr b="1" lang="en" sz="1500">
                <a:solidFill>
                  <a:schemeClr val="dk1"/>
                </a:solidFill>
                <a:latin typeface="Roboto Mono"/>
                <a:ea typeface="Roboto Mono"/>
                <a:cs typeface="Roboto Mono"/>
                <a:sym typeface="Roboto Mono"/>
              </a:rPr>
              <a:t>Association</a:t>
            </a:r>
            <a:endParaRPr b="1" sz="1500">
              <a:solidFill>
                <a:schemeClr val="dk1"/>
              </a:solidFill>
              <a:latin typeface="Roboto Mono"/>
              <a:ea typeface="Roboto Mono"/>
              <a:cs typeface="Roboto Mono"/>
              <a:sym typeface="Roboto Mon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203"/>
          <p:cNvSpPr txBox="1"/>
          <p:nvPr>
            <p:ph type="title"/>
          </p:nvPr>
        </p:nvSpPr>
        <p:spPr>
          <a:xfrm>
            <a:off x="1404750" y="171950"/>
            <a:ext cx="6334500" cy="7185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2000"/>
              </a:spcAft>
              <a:buNone/>
            </a:pPr>
            <a:r>
              <a:rPr lang="en" sz="3000">
                <a:solidFill>
                  <a:srgbClr val="FF0000"/>
                </a:solidFill>
              </a:rPr>
              <a:t>Composition</a:t>
            </a:r>
            <a:endParaRPr sz="3000">
              <a:solidFill>
                <a:srgbClr val="FF0000"/>
              </a:solidFill>
            </a:endParaRPr>
          </a:p>
        </p:txBody>
      </p:sp>
      <p:sp>
        <p:nvSpPr>
          <p:cNvPr id="1642" name="Google Shape;1642;p203"/>
          <p:cNvSpPr txBox="1"/>
          <p:nvPr/>
        </p:nvSpPr>
        <p:spPr>
          <a:xfrm>
            <a:off x="1341600" y="976475"/>
            <a:ext cx="7117500" cy="3386400"/>
          </a:xfrm>
          <a:prstGeom prst="rect">
            <a:avLst/>
          </a:prstGeom>
          <a:noFill/>
          <a:ln>
            <a:noFill/>
          </a:ln>
        </p:spPr>
        <p:txBody>
          <a:bodyPr anchorCtr="0" anchor="t" bIns="91425" lIns="91425" spcFirstLastPara="1" rIns="91425" wrap="square" tIns="91425">
            <a:spAutoFit/>
          </a:bodyPr>
          <a:lstStyle/>
          <a:p>
            <a:pPr indent="-311150" lvl="0" marL="457200" rtl="0" algn="l">
              <a:lnSpc>
                <a:spcPct val="100000"/>
              </a:lnSpc>
              <a:spcBef>
                <a:spcPts val="0"/>
              </a:spcBef>
              <a:spcAft>
                <a:spcPts val="0"/>
              </a:spcAft>
              <a:buSzPts val="1300"/>
              <a:buFont typeface="Roboto Mono SemiBold"/>
              <a:buChar char="➔"/>
            </a:pPr>
            <a:r>
              <a:rPr lang="en" sz="1300">
                <a:latin typeface="Roboto Mono SemiBold"/>
                <a:ea typeface="Roboto Mono SemiBold"/>
                <a:cs typeface="Roboto Mono SemiBold"/>
                <a:sym typeface="Roboto Mono SemiBold"/>
              </a:rPr>
              <a:t>A </a:t>
            </a:r>
            <a:r>
              <a:rPr lang="en" sz="1300">
                <a:solidFill>
                  <a:srgbClr val="FF0000"/>
                </a:solidFill>
                <a:latin typeface="Roboto Mono SemiBold"/>
                <a:ea typeface="Roboto Mono SemiBold"/>
                <a:cs typeface="Roboto Mono SemiBold"/>
                <a:sym typeface="Roboto Mono SemiBold"/>
              </a:rPr>
              <a:t>c</a:t>
            </a:r>
            <a:r>
              <a:rPr lang="en" sz="1300">
                <a:solidFill>
                  <a:srgbClr val="FF0000"/>
                </a:solidFill>
                <a:latin typeface="Roboto Mono SemiBold"/>
                <a:ea typeface="Roboto Mono SemiBold"/>
                <a:cs typeface="Roboto Mono SemiBold"/>
                <a:sym typeface="Roboto Mono SemiBold"/>
              </a:rPr>
              <a:t>omposition </a:t>
            </a:r>
            <a:r>
              <a:rPr lang="en" sz="1300">
                <a:latin typeface="Roboto Mono SemiBold"/>
                <a:ea typeface="Roboto Mono SemiBold"/>
                <a:cs typeface="Roboto Mono SemiBold"/>
                <a:sym typeface="Roboto Mono SemiBold"/>
              </a:rPr>
              <a:t>in Java between two objects associated with each other exists when there is a </a:t>
            </a:r>
            <a:r>
              <a:rPr lang="en" sz="1300">
                <a:solidFill>
                  <a:srgbClr val="FF00FF"/>
                </a:solidFill>
                <a:latin typeface="Roboto Mono SemiBold"/>
                <a:ea typeface="Roboto Mono SemiBold"/>
                <a:cs typeface="Roboto Mono SemiBold"/>
                <a:sym typeface="Roboto Mono SemiBold"/>
              </a:rPr>
              <a:t>strong relationship</a:t>
            </a:r>
            <a:r>
              <a:rPr lang="en" sz="1300">
                <a:latin typeface="Roboto Mono SemiBold"/>
                <a:ea typeface="Roboto Mono SemiBold"/>
                <a:cs typeface="Roboto Mono SemiBold"/>
                <a:sym typeface="Roboto Mono SemiBold"/>
              </a:rPr>
              <a:t> between one class and another. </a:t>
            </a:r>
            <a:endParaRPr sz="1300">
              <a:latin typeface="Roboto Mono SemiBold"/>
              <a:ea typeface="Roboto Mono SemiBold"/>
              <a:cs typeface="Roboto Mono SemiBold"/>
              <a:sym typeface="Roboto Mono SemiBold"/>
            </a:endParaRPr>
          </a:p>
          <a:p>
            <a:pPr indent="0" lvl="0" marL="457200" rtl="0" algn="l">
              <a:lnSpc>
                <a:spcPct val="100000"/>
              </a:lnSpc>
              <a:spcBef>
                <a:spcPts val="0"/>
              </a:spcBef>
              <a:spcAft>
                <a:spcPts val="0"/>
              </a:spcAft>
              <a:buNone/>
            </a:pPr>
            <a:r>
              <a:t/>
            </a:r>
            <a:endParaRPr sz="1300">
              <a:latin typeface="Roboto Mono SemiBold"/>
              <a:ea typeface="Roboto Mono SemiBold"/>
              <a:cs typeface="Roboto Mono SemiBold"/>
              <a:sym typeface="Roboto Mono SemiBold"/>
            </a:endParaRPr>
          </a:p>
          <a:p>
            <a:pPr indent="0" lvl="0" marL="457200" rtl="0" algn="l">
              <a:lnSpc>
                <a:spcPct val="100000"/>
              </a:lnSpc>
              <a:spcBef>
                <a:spcPts val="0"/>
              </a:spcBef>
              <a:spcAft>
                <a:spcPts val="0"/>
              </a:spcAft>
              <a:buNone/>
            </a:pPr>
            <a:r>
              <a:t/>
            </a:r>
            <a:endParaRPr sz="1300">
              <a:latin typeface="Roboto Mono SemiBold"/>
              <a:ea typeface="Roboto Mono SemiBold"/>
              <a:cs typeface="Roboto Mono SemiBold"/>
              <a:sym typeface="Roboto Mono SemiBold"/>
            </a:endParaRPr>
          </a:p>
          <a:p>
            <a:pPr indent="-311150" lvl="0" marL="457200" rtl="0" algn="l">
              <a:lnSpc>
                <a:spcPct val="100000"/>
              </a:lnSpc>
              <a:spcBef>
                <a:spcPts val="0"/>
              </a:spcBef>
              <a:spcAft>
                <a:spcPts val="0"/>
              </a:spcAft>
              <a:buSzPts val="1300"/>
              <a:buFont typeface="Roboto Mono SemiBold"/>
              <a:buChar char="➔"/>
            </a:pPr>
            <a:r>
              <a:rPr lang="en" sz="1300">
                <a:latin typeface="Roboto Mono SemiBold"/>
                <a:ea typeface="Roboto Mono SemiBold"/>
                <a:cs typeface="Roboto Mono SemiBold"/>
                <a:sym typeface="Roboto Mono SemiBold"/>
              </a:rPr>
              <a:t>Means contained object cannot exist without the owner or container object. </a:t>
            </a:r>
            <a:endParaRPr sz="1300">
              <a:latin typeface="Roboto Mono SemiBold"/>
              <a:ea typeface="Roboto Mono SemiBold"/>
              <a:cs typeface="Roboto Mono SemiBold"/>
              <a:sym typeface="Roboto Mono SemiBold"/>
            </a:endParaRPr>
          </a:p>
          <a:p>
            <a:pPr indent="0" lvl="0" marL="457200" rtl="0" algn="l">
              <a:lnSpc>
                <a:spcPct val="100000"/>
              </a:lnSpc>
              <a:spcBef>
                <a:spcPts val="0"/>
              </a:spcBef>
              <a:spcAft>
                <a:spcPts val="0"/>
              </a:spcAft>
              <a:buNone/>
            </a:pPr>
            <a:r>
              <a:t/>
            </a:r>
            <a:endParaRPr sz="1300">
              <a:latin typeface="Roboto Mono SemiBold"/>
              <a:ea typeface="Roboto Mono SemiBold"/>
              <a:cs typeface="Roboto Mono SemiBold"/>
              <a:sym typeface="Roboto Mono SemiBold"/>
            </a:endParaRPr>
          </a:p>
          <a:p>
            <a:pPr indent="0" lvl="0" marL="457200" rtl="0" algn="l">
              <a:lnSpc>
                <a:spcPct val="100000"/>
              </a:lnSpc>
              <a:spcBef>
                <a:spcPts val="0"/>
              </a:spcBef>
              <a:spcAft>
                <a:spcPts val="0"/>
              </a:spcAft>
              <a:buNone/>
            </a:pPr>
            <a:r>
              <a:t/>
            </a:r>
            <a:endParaRPr sz="1300">
              <a:latin typeface="Roboto Mono SemiBold"/>
              <a:ea typeface="Roboto Mono SemiBold"/>
              <a:cs typeface="Roboto Mono SemiBold"/>
              <a:sym typeface="Roboto Mono SemiBold"/>
            </a:endParaRPr>
          </a:p>
          <a:p>
            <a:pPr indent="-311150" lvl="0" marL="457200" rtl="0" algn="l">
              <a:lnSpc>
                <a:spcPct val="100000"/>
              </a:lnSpc>
              <a:spcBef>
                <a:spcPts val="0"/>
              </a:spcBef>
              <a:spcAft>
                <a:spcPts val="0"/>
              </a:spcAft>
              <a:buSzPts val="1300"/>
              <a:buFont typeface="Roboto Mono SemiBold"/>
              <a:buChar char="➔"/>
            </a:pPr>
            <a:r>
              <a:rPr lang="en" sz="1300">
                <a:latin typeface="Roboto Mono SemiBold"/>
                <a:ea typeface="Roboto Mono SemiBold"/>
                <a:cs typeface="Roboto Mono SemiBold"/>
                <a:sym typeface="Roboto Mono SemiBold"/>
              </a:rPr>
              <a:t>For example, A </a:t>
            </a:r>
            <a:r>
              <a:rPr lang="en" sz="1300">
                <a:solidFill>
                  <a:srgbClr val="FF00FF"/>
                </a:solidFill>
                <a:latin typeface="Roboto Mono SemiBold"/>
                <a:ea typeface="Roboto Mono SemiBold"/>
                <a:cs typeface="Roboto Mono SemiBold"/>
                <a:sym typeface="Roboto Mono SemiBold"/>
              </a:rPr>
              <a:t>College</a:t>
            </a:r>
            <a:r>
              <a:rPr lang="en" sz="1300">
                <a:latin typeface="Roboto Mono SemiBold"/>
                <a:ea typeface="Roboto Mono SemiBold"/>
                <a:cs typeface="Roboto Mono SemiBold"/>
                <a:sym typeface="Roboto Mono SemiBold"/>
              </a:rPr>
              <a:t> is a </a:t>
            </a:r>
            <a:r>
              <a:rPr lang="en" sz="1300">
                <a:solidFill>
                  <a:srgbClr val="FF0000"/>
                </a:solidFill>
                <a:latin typeface="Roboto Mono SemiBold"/>
                <a:ea typeface="Roboto Mono SemiBold"/>
                <a:cs typeface="Roboto Mono SemiBold"/>
                <a:sym typeface="Roboto Mono SemiBold"/>
              </a:rPr>
              <a:t>composition </a:t>
            </a:r>
            <a:r>
              <a:rPr lang="en" sz="1300">
                <a:latin typeface="Roboto Mono SemiBold"/>
                <a:ea typeface="Roboto Mono SemiBold"/>
                <a:cs typeface="Roboto Mono SemiBold"/>
                <a:sym typeface="Roboto Mono SemiBold"/>
              </a:rPr>
              <a:t>of </a:t>
            </a:r>
            <a:r>
              <a:rPr lang="en" sz="1300">
                <a:solidFill>
                  <a:srgbClr val="FF00FF"/>
                </a:solidFill>
                <a:latin typeface="Roboto Mono SemiBold"/>
                <a:ea typeface="Roboto Mono SemiBold"/>
                <a:cs typeface="Roboto Mono SemiBold"/>
                <a:sym typeface="Roboto Mono SemiBold"/>
              </a:rPr>
              <a:t>Department</a:t>
            </a:r>
            <a:r>
              <a:rPr lang="en" sz="1300">
                <a:latin typeface="Roboto Mono SemiBold"/>
                <a:ea typeface="Roboto Mono SemiBold"/>
                <a:cs typeface="Roboto Mono SemiBold"/>
                <a:sym typeface="Roboto Mono SemiBold"/>
              </a:rPr>
              <a:t>. If the  College object doesn’t exist or dies then Department object will also not exist</a:t>
            </a:r>
            <a:endParaRPr sz="1300">
              <a:latin typeface="Roboto Mono SemiBold"/>
              <a:ea typeface="Roboto Mono SemiBold"/>
              <a:cs typeface="Roboto Mono SemiBold"/>
              <a:sym typeface="Roboto Mono SemiBold"/>
            </a:endParaRPr>
          </a:p>
          <a:p>
            <a:pPr indent="0" lvl="0" marL="457200" rtl="0" algn="l">
              <a:lnSpc>
                <a:spcPct val="100000"/>
              </a:lnSpc>
              <a:spcBef>
                <a:spcPts val="0"/>
              </a:spcBef>
              <a:spcAft>
                <a:spcPts val="0"/>
              </a:spcAft>
              <a:buNone/>
            </a:pPr>
            <a:r>
              <a:t/>
            </a:r>
            <a:endParaRPr sz="1300">
              <a:latin typeface="Roboto Mono SemiBold"/>
              <a:ea typeface="Roboto Mono SemiBold"/>
              <a:cs typeface="Roboto Mono SemiBold"/>
              <a:sym typeface="Roboto Mono SemiBold"/>
            </a:endParaRPr>
          </a:p>
          <a:p>
            <a:pPr indent="0" lvl="0" marL="457200" rtl="0" algn="l">
              <a:lnSpc>
                <a:spcPct val="100000"/>
              </a:lnSpc>
              <a:spcBef>
                <a:spcPts val="0"/>
              </a:spcBef>
              <a:spcAft>
                <a:spcPts val="0"/>
              </a:spcAft>
              <a:buNone/>
            </a:pPr>
            <a:r>
              <a:t/>
            </a:r>
            <a:endParaRPr sz="1300">
              <a:latin typeface="Roboto Mono SemiBold"/>
              <a:ea typeface="Roboto Mono SemiBold"/>
              <a:cs typeface="Roboto Mono SemiBold"/>
              <a:sym typeface="Roboto Mono SemiBold"/>
            </a:endParaRPr>
          </a:p>
          <a:p>
            <a:pPr indent="-311150" lvl="0" marL="457200" rtl="0" algn="l">
              <a:lnSpc>
                <a:spcPct val="100000"/>
              </a:lnSpc>
              <a:spcBef>
                <a:spcPts val="0"/>
              </a:spcBef>
              <a:spcAft>
                <a:spcPts val="0"/>
              </a:spcAft>
              <a:buSzPts val="1300"/>
              <a:buFont typeface="Roboto Mono SemiBold"/>
              <a:buChar char="➔"/>
            </a:pPr>
            <a:r>
              <a:rPr lang="en" sz="1300">
                <a:latin typeface="Roboto Mono SemiBold"/>
                <a:ea typeface="Roboto Mono SemiBold"/>
                <a:cs typeface="Roboto Mono SemiBold"/>
                <a:sym typeface="Roboto Mono SemiBold"/>
              </a:rPr>
              <a:t>Thus we can say that </a:t>
            </a:r>
            <a:r>
              <a:rPr lang="en" sz="1300">
                <a:solidFill>
                  <a:srgbClr val="FF0000"/>
                </a:solidFill>
                <a:latin typeface="Roboto Mono SemiBold"/>
                <a:ea typeface="Roboto Mono SemiBold"/>
                <a:cs typeface="Roboto Mono SemiBold"/>
                <a:sym typeface="Roboto Mono SemiBold"/>
              </a:rPr>
              <a:t>composition </a:t>
            </a:r>
            <a:r>
              <a:rPr lang="en" sz="1300">
                <a:latin typeface="Roboto Mono SemiBold"/>
                <a:ea typeface="Roboto Mono SemiBold"/>
                <a:cs typeface="Roboto Mono SemiBold"/>
                <a:sym typeface="Roboto Mono SemiBold"/>
              </a:rPr>
              <a:t>is a restricted form of </a:t>
            </a:r>
            <a:r>
              <a:rPr lang="en" sz="1300">
                <a:solidFill>
                  <a:srgbClr val="0000FF"/>
                </a:solidFill>
                <a:latin typeface="Roboto Mono SemiBold"/>
                <a:ea typeface="Roboto Mono SemiBold"/>
                <a:cs typeface="Roboto Mono SemiBold"/>
                <a:sym typeface="Roboto Mono SemiBold"/>
              </a:rPr>
              <a:t>Aggregation</a:t>
            </a:r>
            <a:r>
              <a:rPr lang="en" sz="1300">
                <a:latin typeface="Roboto Mono SemiBold"/>
                <a:ea typeface="Roboto Mono SemiBold"/>
                <a:cs typeface="Roboto Mono SemiBold"/>
                <a:sym typeface="Roboto Mono SemiBold"/>
              </a:rPr>
              <a:t>. </a:t>
            </a:r>
            <a:endParaRPr sz="1300">
              <a:solidFill>
                <a:srgbClr val="FF4000"/>
              </a:solidFill>
              <a:latin typeface="Roboto Mono SemiBold"/>
              <a:ea typeface="Roboto Mono SemiBold"/>
              <a:cs typeface="Roboto Mono SemiBold"/>
              <a:sym typeface="Roboto Mono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0" st="0"/>
                                            </p:txEl>
                                          </p:spTgt>
                                        </p:tgtEl>
                                        <p:attrNameLst>
                                          <p:attrName>style.visibility</p:attrName>
                                        </p:attrNameLst>
                                      </p:cBhvr>
                                      <p:to>
                                        <p:strVal val="visible"/>
                                      </p:to>
                                    </p:set>
                                    <p:animEffect filter="fade" transition="in">
                                      <p:cBhvr>
                                        <p:cTn dur="1000"/>
                                        <p:tgtEl>
                                          <p:spTgt spid="16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1" st="1"/>
                                            </p:txEl>
                                          </p:spTgt>
                                        </p:tgtEl>
                                        <p:attrNameLst>
                                          <p:attrName>style.visibility</p:attrName>
                                        </p:attrNameLst>
                                      </p:cBhvr>
                                      <p:to>
                                        <p:strVal val="visible"/>
                                      </p:to>
                                    </p:set>
                                    <p:animEffect filter="fade" transition="in">
                                      <p:cBhvr>
                                        <p:cTn dur="1000"/>
                                        <p:tgtEl>
                                          <p:spTgt spid="16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2" st="2"/>
                                            </p:txEl>
                                          </p:spTgt>
                                        </p:tgtEl>
                                        <p:attrNameLst>
                                          <p:attrName>style.visibility</p:attrName>
                                        </p:attrNameLst>
                                      </p:cBhvr>
                                      <p:to>
                                        <p:strVal val="visible"/>
                                      </p:to>
                                    </p:set>
                                    <p:animEffect filter="fade" transition="in">
                                      <p:cBhvr>
                                        <p:cTn dur="1000"/>
                                        <p:tgtEl>
                                          <p:spTgt spid="16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3" st="3"/>
                                            </p:txEl>
                                          </p:spTgt>
                                        </p:tgtEl>
                                        <p:attrNameLst>
                                          <p:attrName>style.visibility</p:attrName>
                                        </p:attrNameLst>
                                      </p:cBhvr>
                                      <p:to>
                                        <p:strVal val="visible"/>
                                      </p:to>
                                    </p:set>
                                    <p:animEffect filter="fade" transition="in">
                                      <p:cBhvr>
                                        <p:cTn dur="1000"/>
                                        <p:tgtEl>
                                          <p:spTgt spid="16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4" st="4"/>
                                            </p:txEl>
                                          </p:spTgt>
                                        </p:tgtEl>
                                        <p:attrNameLst>
                                          <p:attrName>style.visibility</p:attrName>
                                        </p:attrNameLst>
                                      </p:cBhvr>
                                      <p:to>
                                        <p:strVal val="visible"/>
                                      </p:to>
                                    </p:set>
                                    <p:animEffect filter="fade" transition="in">
                                      <p:cBhvr>
                                        <p:cTn dur="1000"/>
                                        <p:tgtEl>
                                          <p:spTgt spid="16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5" st="5"/>
                                            </p:txEl>
                                          </p:spTgt>
                                        </p:tgtEl>
                                        <p:attrNameLst>
                                          <p:attrName>style.visibility</p:attrName>
                                        </p:attrNameLst>
                                      </p:cBhvr>
                                      <p:to>
                                        <p:strVal val="visible"/>
                                      </p:to>
                                    </p:set>
                                    <p:animEffect filter="fade" transition="in">
                                      <p:cBhvr>
                                        <p:cTn dur="1000"/>
                                        <p:tgtEl>
                                          <p:spTgt spid="16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6" st="6"/>
                                            </p:txEl>
                                          </p:spTgt>
                                        </p:tgtEl>
                                        <p:attrNameLst>
                                          <p:attrName>style.visibility</p:attrName>
                                        </p:attrNameLst>
                                      </p:cBhvr>
                                      <p:to>
                                        <p:strVal val="visible"/>
                                      </p:to>
                                    </p:set>
                                    <p:animEffect filter="fade" transition="in">
                                      <p:cBhvr>
                                        <p:cTn dur="1000"/>
                                        <p:tgtEl>
                                          <p:spTgt spid="16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7" st="7"/>
                                            </p:txEl>
                                          </p:spTgt>
                                        </p:tgtEl>
                                        <p:attrNameLst>
                                          <p:attrName>style.visibility</p:attrName>
                                        </p:attrNameLst>
                                      </p:cBhvr>
                                      <p:to>
                                        <p:strVal val="visible"/>
                                      </p:to>
                                    </p:set>
                                    <p:animEffect filter="fade" transition="in">
                                      <p:cBhvr>
                                        <p:cTn dur="1000"/>
                                        <p:tgtEl>
                                          <p:spTgt spid="16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8" st="8"/>
                                            </p:txEl>
                                          </p:spTgt>
                                        </p:tgtEl>
                                        <p:attrNameLst>
                                          <p:attrName>style.visibility</p:attrName>
                                        </p:attrNameLst>
                                      </p:cBhvr>
                                      <p:to>
                                        <p:strVal val="visible"/>
                                      </p:to>
                                    </p:set>
                                    <p:animEffect filter="fade" transition="in">
                                      <p:cBhvr>
                                        <p:cTn dur="1000"/>
                                        <p:tgtEl>
                                          <p:spTgt spid="164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9" st="9"/>
                                            </p:txEl>
                                          </p:spTgt>
                                        </p:tgtEl>
                                        <p:attrNameLst>
                                          <p:attrName>style.visibility</p:attrName>
                                        </p:attrNameLst>
                                      </p:cBhvr>
                                      <p:to>
                                        <p:strVal val="visible"/>
                                      </p:to>
                                    </p:set>
                                    <p:animEffect filter="fade" transition="in">
                                      <p:cBhvr>
                                        <p:cTn dur="1000"/>
                                        <p:tgtEl>
                                          <p:spTgt spid="164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204"/>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2500">
                <a:solidFill>
                  <a:srgbClr val="FF0000"/>
                </a:solidFill>
              </a:rPr>
              <a:t>Implementation of Composition in Java</a:t>
            </a:r>
            <a:endParaRPr sz="2500">
              <a:solidFill>
                <a:srgbClr val="FF0000"/>
              </a:solidFill>
            </a:endParaRPr>
          </a:p>
          <a:p>
            <a:pPr indent="0" lvl="0" marL="0" rtl="0" algn="ctr">
              <a:lnSpc>
                <a:spcPct val="115000"/>
              </a:lnSpc>
              <a:spcBef>
                <a:spcPts val="1500"/>
              </a:spcBef>
              <a:spcAft>
                <a:spcPts val="2000"/>
              </a:spcAft>
              <a:buNone/>
            </a:pPr>
            <a:r>
              <a:t/>
            </a:r>
            <a:endParaRPr sz="2500">
              <a:solidFill>
                <a:srgbClr val="FF0000"/>
              </a:solidFill>
            </a:endParaRPr>
          </a:p>
        </p:txBody>
      </p:sp>
      <p:sp>
        <p:nvSpPr>
          <p:cNvPr id="1648" name="Google Shape;1648;p204"/>
          <p:cNvSpPr txBox="1"/>
          <p:nvPr/>
        </p:nvSpPr>
        <p:spPr>
          <a:xfrm>
            <a:off x="1341600" y="1205075"/>
            <a:ext cx="7117500" cy="2955300"/>
          </a:xfrm>
          <a:prstGeom prst="rect">
            <a:avLst/>
          </a:prstGeom>
          <a:noFill/>
          <a:ln>
            <a:noFill/>
          </a:ln>
        </p:spPr>
        <p:txBody>
          <a:bodyPr anchorCtr="0" anchor="t" bIns="91425" lIns="91425" spcFirstLastPara="1" rIns="91425" wrap="square" tIns="91425">
            <a:spAutoFit/>
          </a:bodyPr>
          <a:lstStyle/>
          <a:p>
            <a:pPr indent="-323850" lvl="0" marL="457200" rtl="0" algn="l">
              <a:lnSpc>
                <a:spcPct val="100000"/>
              </a:lnSpc>
              <a:spcBef>
                <a:spcPts val="0"/>
              </a:spcBef>
              <a:spcAft>
                <a:spcPts val="0"/>
              </a:spcAft>
              <a:buSzPts val="1500"/>
              <a:buFont typeface="Roboto Mono SemiBold"/>
              <a:buChar char="➔"/>
            </a:pPr>
            <a:r>
              <a:rPr lang="en" sz="1500">
                <a:latin typeface="Roboto Mono SemiBold"/>
                <a:ea typeface="Roboto Mono SemiBold"/>
                <a:cs typeface="Roboto Mono SemiBold"/>
                <a:sym typeface="Roboto Mono SemiBold"/>
              </a:rPr>
              <a:t>The </a:t>
            </a:r>
            <a:r>
              <a:rPr lang="en" sz="1500">
                <a:solidFill>
                  <a:srgbClr val="9900FF"/>
                </a:solidFill>
                <a:latin typeface="Roboto Mono SemiBold"/>
                <a:ea typeface="Roboto Mono SemiBold"/>
                <a:cs typeface="Roboto Mono SemiBold"/>
                <a:sym typeface="Roboto Mono SemiBold"/>
              </a:rPr>
              <a:t>College </a:t>
            </a:r>
            <a:r>
              <a:rPr lang="en" sz="1500">
                <a:latin typeface="Roboto Mono SemiBold"/>
                <a:ea typeface="Roboto Mono SemiBold"/>
                <a:cs typeface="Roboto Mono SemiBold"/>
                <a:sym typeface="Roboto Mono SemiBold"/>
              </a:rPr>
              <a:t>and</a:t>
            </a:r>
            <a:r>
              <a:rPr lang="en" sz="1500">
                <a:solidFill>
                  <a:srgbClr val="9900FF"/>
                </a:solidFill>
                <a:latin typeface="Roboto Mono SemiBold"/>
                <a:ea typeface="Roboto Mono SemiBold"/>
                <a:cs typeface="Roboto Mono SemiBold"/>
                <a:sym typeface="Roboto Mono SemiBold"/>
              </a:rPr>
              <a:t> Department</a:t>
            </a:r>
            <a:r>
              <a:rPr lang="en" sz="1500">
                <a:latin typeface="Roboto Mono SemiBold"/>
                <a:ea typeface="Roboto Mono SemiBold"/>
                <a:cs typeface="Roboto Mono SemiBold"/>
                <a:sym typeface="Roboto Mono SemiBold"/>
              </a:rPr>
              <a:t> relationship is implemented using the concept of </a:t>
            </a:r>
            <a:r>
              <a:rPr lang="en" sz="1500">
                <a:solidFill>
                  <a:srgbClr val="FF9900"/>
                </a:solidFill>
                <a:latin typeface="Roboto Mono SemiBold"/>
                <a:ea typeface="Roboto Mono SemiBold"/>
                <a:cs typeface="Roboto Mono SemiBold"/>
                <a:sym typeface="Roboto Mono SemiBold"/>
              </a:rPr>
              <a:t>inner class</a:t>
            </a:r>
            <a:r>
              <a:rPr lang="en" sz="1500">
                <a:latin typeface="Roboto Mono SemiBold"/>
                <a:ea typeface="Roboto Mono SemiBold"/>
                <a:cs typeface="Roboto Mono SemiBold"/>
                <a:sym typeface="Roboto Mono SemiBold"/>
              </a:rPr>
              <a:t> in Java. </a:t>
            </a:r>
            <a:endParaRPr sz="1500">
              <a:latin typeface="Roboto Mono SemiBold"/>
              <a:ea typeface="Roboto Mono SemiBold"/>
              <a:cs typeface="Roboto Mono SemiBold"/>
              <a:sym typeface="Roboto Mono SemiBold"/>
            </a:endParaRPr>
          </a:p>
          <a:p>
            <a:pPr indent="0" lvl="0" marL="914400" rtl="0" algn="l">
              <a:lnSpc>
                <a:spcPct val="100000"/>
              </a:lnSpc>
              <a:spcBef>
                <a:spcPts val="0"/>
              </a:spcBef>
              <a:spcAft>
                <a:spcPts val="0"/>
              </a:spcAft>
              <a:buNone/>
            </a:pPr>
            <a:r>
              <a:t/>
            </a:r>
            <a:endParaRPr sz="1500">
              <a:latin typeface="Roboto Mono SemiBold"/>
              <a:ea typeface="Roboto Mono SemiBold"/>
              <a:cs typeface="Roboto Mono SemiBold"/>
              <a:sym typeface="Roboto Mono SemiBold"/>
            </a:endParaRPr>
          </a:p>
          <a:p>
            <a:pPr indent="0" lvl="0" marL="914400" rtl="0" algn="l">
              <a:lnSpc>
                <a:spcPct val="100000"/>
              </a:lnSpc>
              <a:spcBef>
                <a:spcPts val="0"/>
              </a:spcBef>
              <a:spcAft>
                <a:spcPts val="0"/>
              </a:spcAft>
              <a:buNone/>
            </a:pPr>
            <a:r>
              <a:t/>
            </a:r>
            <a:endParaRPr sz="1500">
              <a:latin typeface="Roboto Mono SemiBold"/>
              <a:ea typeface="Roboto Mono SemiBold"/>
              <a:cs typeface="Roboto Mono SemiBold"/>
              <a:sym typeface="Roboto Mono SemiBold"/>
            </a:endParaRPr>
          </a:p>
          <a:p>
            <a:pPr indent="0" lvl="0" marL="914400" rtl="0" algn="l">
              <a:lnSpc>
                <a:spcPct val="100000"/>
              </a:lnSpc>
              <a:spcBef>
                <a:spcPts val="0"/>
              </a:spcBef>
              <a:spcAft>
                <a:spcPts val="0"/>
              </a:spcAft>
              <a:buNone/>
            </a:pPr>
            <a:r>
              <a:t/>
            </a:r>
            <a:endParaRPr sz="1500">
              <a:latin typeface="Roboto Mono SemiBold"/>
              <a:ea typeface="Roboto Mono SemiBold"/>
              <a:cs typeface="Roboto Mono SemiBold"/>
              <a:sym typeface="Roboto Mono SemiBold"/>
            </a:endParaRPr>
          </a:p>
          <a:p>
            <a:pPr indent="-323850" lvl="0" marL="457200" rtl="0" algn="l">
              <a:lnSpc>
                <a:spcPct val="100000"/>
              </a:lnSpc>
              <a:spcBef>
                <a:spcPts val="0"/>
              </a:spcBef>
              <a:spcAft>
                <a:spcPts val="0"/>
              </a:spcAft>
              <a:buSzPts val="1500"/>
              <a:buFont typeface="Roboto Mono SemiBold"/>
              <a:buChar char="➔"/>
            </a:pPr>
            <a:r>
              <a:rPr lang="en" sz="1500">
                <a:latin typeface="Roboto Mono SemiBold"/>
                <a:ea typeface="Roboto Mono SemiBold"/>
                <a:cs typeface="Roboto Mono SemiBold"/>
                <a:sym typeface="Roboto Mono SemiBold"/>
              </a:rPr>
              <a:t>Also we use, the </a:t>
            </a:r>
            <a:r>
              <a:rPr lang="en" sz="1500">
                <a:solidFill>
                  <a:srgbClr val="0000FF"/>
                </a:solidFill>
                <a:latin typeface="Roboto Mono SemiBold"/>
                <a:ea typeface="Roboto Mono SemiBold"/>
                <a:cs typeface="Roboto Mono SemiBold"/>
                <a:sym typeface="Roboto Mono SemiBold"/>
              </a:rPr>
              <a:t>“final”</a:t>
            </a:r>
            <a:r>
              <a:rPr lang="en" sz="1500">
                <a:latin typeface="Roboto Mono SemiBold"/>
                <a:ea typeface="Roboto Mono SemiBold"/>
                <a:cs typeface="Roboto Mono SemiBold"/>
                <a:sym typeface="Roboto Mono SemiBold"/>
              </a:rPr>
              <a:t> keyword while representing </a:t>
            </a:r>
            <a:r>
              <a:rPr lang="en" sz="1500">
                <a:solidFill>
                  <a:srgbClr val="FF00FF"/>
                </a:solidFill>
                <a:latin typeface="Roboto Mono SemiBold"/>
                <a:ea typeface="Roboto Mono SemiBold"/>
                <a:cs typeface="Roboto Mono SemiBold"/>
                <a:sym typeface="Roboto Mono SemiBold"/>
              </a:rPr>
              <a:t>composition</a:t>
            </a:r>
            <a:r>
              <a:rPr lang="en" sz="1500">
                <a:latin typeface="Roboto Mono SemiBold"/>
                <a:ea typeface="Roboto Mono SemiBold"/>
                <a:cs typeface="Roboto Mono SemiBold"/>
                <a:sym typeface="Roboto Mono SemiBold"/>
              </a:rPr>
              <a:t>. </a:t>
            </a:r>
            <a:endParaRPr sz="1500">
              <a:latin typeface="Roboto Mono SemiBold"/>
              <a:ea typeface="Roboto Mono SemiBold"/>
              <a:cs typeface="Roboto Mono SemiBold"/>
              <a:sym typeface="Roboto Mono SemiBold"/>
            </a:endParaRPr>
          </a:p>
          <a:p>
            <a:pPr indent="0" lvl="0" marL="914400" rtl="0" algn="l">
              <a:lnSpc>
                <a:spcPct val="100000"/>
              </a:lnSpc>
              <a:spcBef>
                <a:spcPts val="0"/>
              </a:spcBef>
              <a:spcAft>
                <a:spcPts val="0"/>
              </a:spcAft>
              <a:buNone/>
            </a:pPr>
            <a:r>
              <a:t/>
            </a:r>
            <a:endParaRPr sz="1500">
              <a:latin typeface="Roboto Mono SemiBold"/>
              <a:ea typeface="Roboto Mono SemiBold"/>
              <a:cs typeface="Roboto Mono SemiBold"/>
              <a:sym typeface="Roboto Mono SemiBold"/>
            </a:endParaRPr>
          </a:p>
          <a:p>
            <a:pPr indent="0" lvl="0" marL="914400" rtl="0" algn="l">
              <a:lnSpc>
                <a:spcPct val="100000"/>
              </a:lnSpc>
              <a:spcBef>
                <a:spcPts val="0"/>
              </a:spcBef>
              <a:spcAft>
                <a:spcPts val="0"/>
              </a:spcAft>
              <a:buNone/>
            </a:pPr>
            <a:r>
              <a:t/>
            </a:r>
            <a:endParaRPr sz="1500">
              <a:latin typeface="Roboto Mono SemiBold"/>
              <a:ea typeface="Roboto Mono SemiBold"/>
              <a:cs typeface="Roboto Mono SemiBold"/>
              <a:sym typeface="Roboto Mono SemiBold"/>
            </a:endParaRPr>
          </a:p>
          <a:p>
            <a:pPr indent="0" lvl="0" marL="914400" rtl="0" algn="l">
              <a:lnSpc>
                <a:spcPct val="100000"/>
              </a:lnSpc>
              <a:spcBef>
                <a:spcPts val="0"/>
              </a:spcBef>
              <a:spcAft>
                <a:spcPts val="0"/>
              </a:spcAft>
              <a:buNone/>
            </a:pPr>
            <a:r>
              <a:t/>
            </a:r>
            <a:endParaRPr sz="1500">
              <a:latin typeface="Roboto Mono SemiBold"/>
              <a:ea typeface="Roboto Mono SemiBold"/>
              <a:cs typeface="Roboto Mono SemiBold"/>
              <a:sym typeface="Roboto Mono SemiBold"/>
            </a:endParaRPr>
          </a:p>
          <a:p>
            <a:pPr indent="-323850" lvl="0" marL="457200" rtl="0" algn="l">
              <a:lnSpc>
                <a:spcPct val="100000"/>
              </a:lnSpc>
              <a:spcBef>
                <a:spcPts val="0"/>
              </a:spcBef>
              <a:spcAft>
                <a:spcPts val="0"/>
              </a:spcAft>
              <a:buSzPts val="1500"/>
              <a:buFont typeface="Roboto Mono SemiBold"/>
              <a:buChar char="➔"/>
            </a:pPr>
            <a:r>
              <a:rPr lang="en" sz="1500">
                <a:latin typeface="Roboto Mono SemiBold"/>
                <a:ea typeface="Roboto Mono SemiBold"/>
                <a:cs typeface="Roboto Mono SemiBold"/>
                <a:sym typeface="Roboto Mono SemiBold"/>
              </a:rPr>
              <a:t>This is because the </a:t>
            </a:r>
            <a:r>
              <a:rPr lang="en" sz="1500">
                <a:solidFill>
                  <a:srgbClr val="00C3B1"/>
                </a:solidFill>
                <a:latin typeface="Roboto Mono SemiBold"/>
                <a:ea typeface="Roboto Mono SemiBold"/>
                <a:cs typeface="Roboto Mono SemiBold"/>
                <a:sym typeface="Roboto Mono SemiBold"/>
              </a:rPr>
              <a:t>‘Owner’ </a:t>
            </a:r>
            <a:r>
              <a:rPr lang="en" sz="1500">
                <a:latin typeface="Roboto Mono SemiBold"/>
                <a:ea typeface="Roboto Mono SemiBold"/>
                <a:cs typeface="Roboto Mono SemiBold"/>
                <a:sym typeface="Roboto Mono SemiBold"/>
              </a:rPr>
              <a:t>object expects a part object to be available and function by making it </a:t>
            </a:r>
            <a:r>
              <a:rPr lang="en" sz="1500">
                <a:solidFill>
                  <a:srgbClr val="0000FF"/>
                </a:solidFill>
                <a:latin typeface="Roboto Mono SemiBold"/>
                <a:ea typeface="Roboto Mono SemiBold"/>
                <a:cs typeface="Roboto Mono SemiBold"/>
                <a:sym typeface="Roboto Mono SemiBold"/>
              </a:rPr>
              <a:t>“final”</a:t>
            </a:r>
            <a:r>
              <a:rPr lang="en" sz="1500">
                <a:latin typeface="Roboto Mono SemiBold"/>
                <a:ea typeface="Roboto Mono SemiBold"/>
                <a:cs typeface="Roboto Mono SemiBold"/>
                <a:sym typeface="Roboto Mono SemiBold"/>
              </a:rPr>
              <a:t>.</a:t>
            </a:r>
            <a:endParaRPr sz="1500">
              <a:latin typeface="Roboto Mono SemiBold"/>
              <a:ea typeface="Roboto Mono SemiBold"/>
              <a:cs typeface="Roboto Mono SemiBold"/>
              <a:sym typeface="Roboto Mono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pic>
        <p:nvPicPr>
          <p:cNvPr id="1653" name="Google Shape;1653;p205"/>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8"/>
          <p:cNvPicPr preferRelativeResize="0"/>
          <p:nvPr/>
        </p:nvPicPr>
        <p:blipFill>
          <a:blip r:embed="rId3">
            <a:alphaModFix/>
          </a:blip>
          <a:stretch>
            <a:fillRect/>
          </a:stretch>
        </p:blipFill>
        <p:spPr>
          <a:xfrm rot="-2">
            <a:off x="639675" y="628251"/>
            <a:ext cx="3524700" cy="1162623"/>
          </a:xfrm>
          <a:prstGeom prst="rect">
            <a:avLst/>
          </a:prstGeom>
          <a:noFill/>
          <a:ln>
            <a:noFill/>
          </a:ln>
          <a:effectLst>
            <a:outerShdw blurRad="57150" rotWithShape="0" algn="bl" dir="5400000" dist="19050">
              <a:srgbClr val="000000">
                <a:alpha val="50000"/>
              </a:srgbClr>
            </a:outerShdw>
          </a:effectLst>
        </p:spPr>
      </p:pic>
      <p:sp>
        <p:nvSpPr>
          <p:cNvPr id="504" name="Google Shape;504;p68"/>
          <p:cNvSpPr txBox="1"/>
          <p:nvPr>
            <p:ph idx="4" type="title"/>
          </p:nvPr>
        </p:nvSpPr>
        <p:spPr>
          <a:xfrm rot="-336">
            <a:off x="830375" y="1010148"/>
            <a:ext cx="3070200" cy="6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nonymous Pro"/>
                <a:ea typeface="Anonymous Pro"/>
                <a:cs typeface="Anonymous Pro"/>
                <a:sym typeface="Anonymous Pro"/>
              </a:rPr>
              <a:t>Sample code of Object Oriented programming</a:t>
            </a:r>
            <a:endParaRPr sz="1600">
              <a:solidFill>
                <a:schemeClr val="dk2"/>
              </a:solidFill>
              <a:latin typeface="Anonymous Pro"/>
              <a:ea typeface="Anonymous Pro"/>
              <a:cs typeface="Anonymous Pro"/>
              <a:sym typeface="Anonymous Pro"/>
            </a:endParaRPr>
          </a:p>
        </p:txBody>
      </p:sp>
      <p:grpSp>
        <p:nvGrpSpPr>
          <p:cNvPr id="505" name="Google Shape;505;p68"/>
          <p:cNvGrpSpPr/>
          <p:nvPr/>
        </p:nvGrpSpPr>
        <p:grpSpPr>
          <a:xfrm rot="913793">
            <a:off x="3402862" y="1100145"/>
            <a:ext cx="272896" cy="434101"/>
            <a:chOff x="1312450" y="4093350"/>
            <a:chExt cx="685350" cy="1090200"/>
          </a:xfrm>
        </p:grpSpPr>
        <p:sp>
          <p:nvSpPr>
            <p:cNvPr id="506" name="Google Shape;506;p68"/>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8"/>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8"/>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8"/>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68"/>
          <p:cNvSpPr txBox="1"/>
          <p:nvPr>
            <p:ph idx="4294967295" type="body"/>
          </p:nvPr>
        </p:nvSpPr>
        <p:spPr>
          <a:xfrm>
            <a:off x="823000" y="2685418"/>
            <a:ext cx="3524700" cy="16029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400">
                <a:solidFill>
                  <a:schemeClr val="dk2"/>
                </a:solidFill>
              </a:rPr>
              <a:t>c</a:t>
            </a:r>
            <a:r>
              <a:rPr lang="en" sz="1400">
                <a:solidFill>
                  <a:schemeClr val="dk2"/>
                </a:solidFill>
              </a:rPr>
              <a:t>lass </a:t>
            </a:r>
            <a:r>
              <a:rPr lang="en" sz="1400"/>
              <a:t>Student</a:t>
            </a:r>
            <a:br>
              <a:rPr lang="en" sz="1400">
                <a:solidFill>
                  <a:schemeClr val="dk2"/>
                </a:solidFill>
              </a:rPr>
            </a:br>
            <a:br>
              <a:rPr lang="en" sz="1400">
                <a:solidFill>
                  <a:schemeClr val="dk2"/>
                </a:solidFill>
              </a:rPr>
            </a:br>
            <a:br>
              <a:rPr lang="en" sz="1400">
                <a:solidFill>
                  <a:schemeClr val="dk2"/>
                </a:solidFill>
              </a:rPr>
            </a:br>
            <a:r>
              <a:rPr lang="en" sz="1400">
                <a:solidFill>
                  <a:schemeClr val="dk2"/>
                </a:solidFill>
              </a:rPr>
              <a:t>{</a:t>
            </a:r>
            <a:endParaRPr sz="1400">
              <a:solidFill>
                <a:schemeClr val="dk2"/>
              </a:solidFill>
            </a:endParaRPr>
          </a:p>
          <a:p>
            <a:pPr indent="0" lvl="0" marL="0" rtl="0" algn="l">
              <a:lnSpc>
                <a:spcPct val="50000"/>
              </a:lnSpc>
              <a:spcBef>
                <a:spcPts val="0"/>
              </a:spcBef>
              <a:spcAft>
                <a:spcPts val="0"/>
              </a:spcAft>
              <a:buNone/>
            </a:pPr>
            <a:r>
              <a:t/>
            </a:r>
            <a:endParaRPr sz="1400">
              <a:solidFill>
                <a:schemeClr val="dk2"/>
              </a:solidFill>
            </a:endParaRPr>
          </a:p>
          <a:p>
            <a:pPr indent="0" lvl="0" marL="0" rtl="0" algn="l">
              <a:lnSpc>
                <a:spcPct val="50000"/>
              </a:lnSpc>
              <a:spcBef>
                <a:spcPts val="0"/>
              </a:spcBef>
              <a:spcAft>
                <a:spcPts val="0"/>
              </a:spcAft>
              <a:buNone/>
            </a:pPr>
            <a:r>
              <a:rPr lang="en" sz="1400">
                <a:solidFill>
                  <a:schemeClr val="dk2"/>
                </a:solidFill>
              </a:rPr>
              <a:t>	</a:t>
            </a:r>
            <a:r>
              <a:rPr lang="en" sz="1400">
                <a:solidFill>
                  <a:srgbClr val="1155CC"/>
                </a:solidFill>
              </a:rPr>
              <a:t>int</a:t>
            </a:r>
            <a:r>
              <a:rPr lang="en" sz="1400">
                <a:solidFill>
                  <a:schemeClr val="dk2"/>
                </a:solidFill>
              </a:rPr>
              <a:t> </a:t>
            </a:r>
            <a:r>
              <a:rPr lang="en" sz="1400">
                <a:solidFill>
                  <a:srgbClr val="BF9000"/>
                </a:solidFill>
              </a:rPr>
              <a:t>roll</a:t>
            </a:r>
            <a:r>
              <a:rPr lang="en" sz="1400">
                <a:solidFill>
                  <a:schemeClr val="dk2"/>
                </a:solidFill>
              </a:rPr>
              <a:t>;</a:t>
            </a:r>
            <a:endParaRPr sz="1400">
              <a:solidFill>
                <a:schemeClr val="dk2"/>
              </a:solidFill>
            </a:endParaRPr>
          </a:p>
          <a:p>
            <a:pPr indent="0" lvl="0" marL="0" rtl="0" algn="l">
              <a:lnSpc>
                <a:spcPct val="50000"/>
              </a:lnSpc>
              <a:spcBef>
                <a:spcPts val="0"/>
              </a:spcBef>
              <a:spcAft>
                <a:spcPts val="0"/>
              </a:spcAft>
              <a:buNone/>
            </a:pPr>
            <a:r>
              <a:t/>
            </a:r>
            <a:endParaRPr sz="1400">
              <a:solidFill>
                <a:schemeClr val="dk2"/>
              </a:solidFill>
            </a:endParaRPr>
          </a:p>
          <a:p>
            <a:pPr indent="0" lvl="0" marL="0" rtl="0" algn="l">
              <a:lnSpc>
                <a:spcPct val="50000"/>
              </a:lnSpc>
              <a:spcBef>
                <a:spcPts val="0"/>
              </a:spcBef>
              <a:spcAft>
                <a:spcPts val="0"/>
              </a:spcAft>
              <a:buNone/>
            </a:pPr>
            <a:r>
              <a:t/>
            </a:r>
            <a:endParaRPr sz="1400">
              <a:solidFill>
                <a:schemeClr val="dk2"/>
              </a:solidFill>
            </a:endParaRPr>
          </a:p>
          <a:p>
            <a:pPr indent="0" lvl="0" marL="0" rtl="0" algn="l">
              <a:lnSpc>
                <a:spcPct val="50000"/>
              </a:lnSpc>
              <a:spcBef>
                <a:spcPts val="0"/>
              </a:spcBef>
              <a:spcAft>
                <a:spcPts val="0"/>
              </a:spcAft>
              <a:buNone/>
            </a:pPr>
            <a:r>
              <a:rPr lang="en" sz="1400">
                <a:solidFill>
                  <a:schemeClr val="dk2"/>
                </a:solidFill>
              </a:rPr>
              <a:t>	</a:t>
            </a:r>
            <a:r>
              <a:rPr lang="en" sz="1400">
                <a:solidFill>
                  <a:srgbClr val="1155CC"/>
                </a:solidFill>
              </a:rPr>
              <a:t>String</a:t>
            </a:r>
            <a:r>
              <a:rPr lang="en" sz="1400">
                <a:solidFill>
                  <a:schemeClr val="dk2"/>
                </a:solidFill>
              </a:rPr>
              <a:t> </a:t>
            </a:r>
            <a:r>
              <a:rPr lang="en" sz="1400">
                <a:solidFill>
                  <a:srgbClr val="BF9000"/>
                </a:solidFill>
              </a:rPr>
              <a:t>name</a:t>
            </a:r>
            <a:r>
              <a:rPr lang="en" sz="1400">
                <a:solidFill>
                  <a:schemeClr val="dk2"/>
                </a:solidFill>
              </a:rPr>
              <a:t>;</a:t>
            </a:r>
            <a:endParaRPr sz="1400">
              <a:solidFill>
                <a:schemeClr val="dk2"/>
              </a:solidFill>
            </a:endParaRPr>
          </a:p>
          <a:p>
            <a:pPr indent="0" lvl="0" marL="0" rtl="0" algn="l">
              <a:lnSpc>
                <a:spcPct val="50000"/>
              </a:lnSpc>
              <a:spcBef>
                <a:spcPts val="0"/>
              </a:spcBef>
              <a:spcAft>
                <a:spcPts val="0"/>
              </a:spcAft>
              <a:buNone/>
            </a:pPr>
            <a:r>
              <a:t/>
            </a:r>
            <a:endParaRPr sz="1400">
              <a:solidFill>
                <a:schemeClr val="dk2"/>
              </a:solidFill>
            </a:endParaRPr>
          </a:p>
          <a:p>
            <a:pPr indent="0" lvl="0" marL="0" rtl="0" algn="l">
              <a:lnSpc>
                <a:spcPct val="50000"/>
              </a:lnSpc>
              <a:spcBef>
                <a:spcPts val="0"/>
              </a:spcBef>
              <a:spcAft>
                <a:spcPts val="0"/>
              </a:spcAft>
              <a:buNone/>
            </a:pPr>
            <a:r>
              <a:t/>
            </a:r>
            <a:endParaRPr sz="1400">
              <a:solidFill>
                <a:schemeClr val="dk2"/>
              </a:solidFill>
            </a:endParaRPr>
          </a:p>
          <a:p>
            <a:pPr indent="0" lvl="0" marL="0" rtl="0" algn="l">
              <a:lnSpc>
                <a:spcPct val="50000"/>
              </a:lnSpc>
              <a:spcBef>
                <a:spcPts val="0"/>
              </a:spcBef>
              <a:spcAft>
                <a:spcPts val="0"/>
              </a:spcAft>
              <a:buNone/>
            </a:pPr>
            <a:r>
              <a:rPr lang="en" sz="1400">
                <a:solidFill>
                  <a:schemeClr val="dk2"/>
                </a:solidFill>
              </a:rPr>
              <a:t>	</a:t>
            </a:r>
            <a:r>
              <a:rPr lang="en" sz="1400">
                <a:solidFill>
                  <a:srgbClr val="1155CC"/>
                </a:solidFill>
              </a:rPr>
              <a:t>double</a:t>
            </a:r>
            <a:r>
              <a:rPr lang="en" sz="1400">
                <a:solidFill>
                  <a:schemeClr val="dk2"/>
                </a:solidFill>
              </a:rPr>
              <a:t> </a:t>
            </a:r>
            <a:r>
              <a:rPr lang="en" sz="1400">
                <a:solidFill>
                  <a:srgbClr val="BF9000"/>
                </a:solidFill>
              </a:rPr>
              <a:t>per</a:t>
            </a:r>
            <a:r>
              <a:rPr lang="en" sz="1400">
                <a:solidFill>
                  <a:schemeClr val="dk2"/>
                </a:solidFill>
              </a:rPr>
              <a:t>;</a:t>
            </a:r>
            <a:endParaRPr sz="1400">
              <a:solidFill>
                <a:schemeClr val="dk2"/>
              </a:solidFill>
            </a:endParaRPr>
          </a:p>
          <a:p>
            <a:pPr indent="0" lvl="0" marL="0" rtl="0" algn="l">
              <a:lnSpc>
                <a:spcPct val="50000"/>
              </a:lnSpc>
              <a:spcBef>
                <a:spcPts val="0"/>
              </a:spcBef>
              <a:spcAft>
                <a:spcPts val="0"/>
              </a:spcAft>
              <a:buNone/>
            </a:pPr>
            <a:r>
              <a:t/>
            </a:r>
            <a:endParaRPr sz="1400">
              <a:solidFill>
                <a:schemeClr val="dk2"/>
              </a:solidFill>
            </a:endParaRPr>
          </a:p>
          <a:p>
            <a:pPr indent="0" lvl="0" marL="0" rtl="0" algn="l">
              <a:lnSpc>
                <a:spcPct val="50000"/>
              </a:lnSpc>
              <a:spcBef>
                <a:spcPts val="0"/>
              </a:spcBef>
              <a:spcAft>
                <a:spcPts val="0"/>
              </a:spcAft>
              <a:buNone/>
            </a:pPr>
            <a:r>
              <a:t/>
            </a:r>
            <a:endParaRPr sz="1400">
              <a:solidFill>
                <a:schemeClr val="dk2"/>
              </a:solidFill>
            </a:endParaRPr>
          </a:p>
          <a:p>
            <a:pPr indent="0" lvl="0" marL="0" rtl="0" algn="l">
              <a:lnSpc>
                <a:spcPct val="170000"/>
              </a:lnSpc>
              <a:spcBef>
                <a:spcPts val="0"/>
              </a:spcBef>
              <a:spcAft>
                <a:spcPts val="0"/>
              </a:spcAft>
              <a:buNone/>
            </a:pPr>
            <a:r>
              <a:rPr lang="en" sz="1400">
                <a:solidFill>
                  <a:schemeClr val="dk2"/>
                </a:solidFill>
              </a:rPr>
              <a:t>}</a:t>
            </a:r>
            <a:endParaRPr sz="1400">
              <a:solidFill>
                <a:schemeClr val="dk2"/>
              </a:solidFill>
            </a:endParaRPr>
          </a:p>
        </p:txBody>
      </p:sp>
      <p:sp>
        <p:nvSpPr>
          <p:cNvPr id="511" name="Google Shape;511;p68"/>
          <p:cNvSpPr txBox="1"/>
          <p:nvPr>
            <p:ph idx="4294967295" type="body"/>
          </p:nvPr>
        </p:nvSpPr>
        <p:spPr>
          <a:xfrm>
            <a:off x="4844475" y="1292500"/>
            <a:ext cx="4080300" cy="28206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solidFill>
                  <a:schemeClr val="dk2"/>
                </a:solidFill>
              </a:rPr>
              <a:t>c</a:t>
            </a:r>
            <a:r>
              <a:rPr lang="en" sz="1000">
                <a:solidFill>
                  <a:schemeClr val="dk2"/>
                </a:solidFill>
              </a:rPr>
              <a:t>lass </a:t>
            </a:r>
            <a:r>
              <a:rPr lang="en" sz="1000"/>
              <a:t>UseStudent</a:t>
            </a:r>
            <a:br>
              <a:rPr lang="en" sz="1000">
                <a:solidFill>
                  <a:schemeClr val="dk2"/>
                </a:solidFill>
              </a:rPr>
            </a:br>
            <a:br>
              <a:rPr lang="en" sz="1000">
                <a:solidFill>
                  <a:schemeClr val="dk2"/>
                </a:solidFill>
              </a:rPr>
            </a:br>
            <a:br>
              <a:rPr lang="en" sz="1000">
                <a:solidFill>
                  <a:schemeClr val="dk2"/>
                </a:solidFill>
              </a:rPr>
            </a:br>
            <a:r>
              <a:rPr lang="en" sz="1000">
                <a:solidFill>
                  <a:schemeClr val="dk2"/>
                </a:solidFill>
              </a:rPr>
              <a:t>{</a:t>
            </a:r>
            <a:endParaRPr sz="1000">
              <a:solidFill>
                <a:schemeClr val="dk2"/>
              </a:solidFill>
            </a:endParaRPr>
          </a:p>
          <a:p>
            <a:pPr indent="0" lvl="0" marL="0" rtl="0" algn="l">
              <a:lnSpc>
                <a:spcPct val="170000"/>
              </a:lnSpc>
              <a:spcBef>
                <a:spcPts val="0"/>
              </a:spcBef>
              <a:spcAft>
                <a:spcPts val="0"/>
              </a:spcAft>
              <a:buNone/>
            </a:pPr>
            <a:r>
              <a:rPr lang="en" sz="1000">
                <a:solidFill>
                  <a:schemeClr val="dk2"/>
                </a:solidFill>
              </a:rPr>
              <a:t>	public static void </a:t>
            </a:r>
            <a:r>
              <a:rPr lang="en" sz="1000">
                <a:solidFill>
                  <a:srgbClr val="1155CC"/>
                </a:solidFill>
              </a:rPr>
              <a:t>main</a:t>
            </a:r>
            <a:r>
              <a:rPr lang="en" sz="1000">
                <a:solidFill>
                  <a:schemeClr val="dk2"/>
                </a:solidFill>
              </a:rPr>
              <a:t>(</a:t>
            </a:r>
            <a:r>
              <a:rPr lang="en" sz="1000"/>
              <a:t>String</a:t>
            </a:r>
            <a:r>
              <a:rPr lang="en" sz="1000">
                <a:solidFill>
                  <a:schemeClr val="dk2"/>
                </a:solidFill>
              </a:rPr>
              <a:t> [] args)</a:t>
            </a:r>
            <a:endParaRPr sz="1000">
              <a:solidFill>
                <a:schemeClr val="dk2"/>
              </a:solidFill>
            </a:endParaRPr>
          </a:p>
          <a:p>
            <a:pPr indent="457200" lvl="0" marL="0" rtl="0" algn="l">
              <a:lnSpc>
                <a:spcPct val="170000"/>
              </a:lnSpc>
              <a:spcBef>
                <a:spcPts val="0"/>
              </a:spcBef>
              <a:spcAft>
                <a:spcPts val="0"/>
              </a:spcAft>
              <a:buNone/>
            </a:pPr>
            <a:r>
              <a:rPr lang="en" sz="1000">
                <a:solidFill>
                  <a:schemeClr val="dk2"/>
                </a:solidFill>
              </a:rPr>
              <a:t>{ </a:t>
            </a:r>
            <a:endParaRPr sz="1000">
              <a:solidFill>
                <a:schemeClr val="dk2"/>
              </a:solidFill>
            </a:endParaRPr>
          </a:p>
          <a:p>
            <a:pPr indent="457200" lvl="0" marL="457200" rtl="0" algn="l">
              <a:lnSpc>
                <a:spcPct val="170000"/>
              </a:lnSpc>
              <a:spcBef>
                <a:spcPts val="0"/>
              </a:spcBef>
              <a:spcAft>
                <a:spcPts val="0"/>
              </a:spcAft>
              <a:buNone/>
            </a:pPr>
            <a:r>
              <a:rPr lang="en" sz="1000"/>
              <a:t>Student</a:t>
            </a:r>
            <a:r>
              <a:rPr lang="en" sz="1000">
                <a:solidFill>
                  <a:schemeClr val="dk2"/>
                </a:solidFill>
              </a:rPr>
              <a:t> </a:t>
            </a:r>
            <a:r>
              <a:rPr lang="en" sz="1000">
                <a:solidFill>
                  <a:srgbClr val="BF9000"/>
                </a:solidFill>
              </a:rPr>
              <a:t>s</a:t>
            </a:r>
            <a:r>
              <a:rPr lang="en" sz="1000">
                <a:solidFill>
                  <a:schemeClr val="dk2"/>
                </a:solidFill>
              </a:rPr>
              <a:t>;</a:t>
            </a:r>
            <a:endParaRPr sz="1000">
              <a:solidFill>
                <a:schemeClr val="dk2"/>
              </a:solidFill>
            </a:endParaRPr>
          </a:p>
          <a:p>
            <a:pPr indent="457200" lvl="0" marL="457200" rtl="0" algn="l">
              <a:lnSpc>
                <a:spcPct val="170000"/>
              </a:lnSpc>
              <a:spcBef>
                <a:spcPts val="0"/>
              </a:spcBef>
              <a:spcAft>
                <a:spcPts val="0"/>
              </a:spcAft>
              <a:buNone/>
            </a:pPr>
            <a:r>
              <a:rPr lang="en" sz="1000">
                <a:solidFill>
                  <a:srgbClr val="BF9000"/>
                </a:solidFill>
              </a:rPr>
              <a:t>s</a:t>
            </a:r>
            <a:r>
              <a:rPr lang="en" sz="1000">
                <a:solidFill>
                  <a:schemeClr val="dk2"/>
                </a:solidFill>
              </a:rPr>
              <a:t>=new </a:t>
            </a:r>
            <a:r>
              <a:rPr lang="en" sz="1000">
                <a:solidFill>
                  <a:srgbClr val="B44141"/>
                </a:solidFill>
              </a:rPr>
              <a:t>Student</a:t>
            </a:r>
            <a:r>
              <a:rPr lang="en" sz="1000">
                <a:solidFill>
                  <a:schemeClr val="dk2"/>
                </a:solidFill>
              </a:rPr>
              <a:t>();</a:t>
            </a:r>
            <a:endParaRPr sz="1000">
              <a:solidFill>
                <a:schemeClr val="dk2"/>
              </a:solidFill>
            </a:endParaRPr>
          </a:p>
          <a:p>
            <a:pPr indent="457200" lvl="0" marL="457200" rtl="0" algn="l">
              <a:lnSpc>
                <a:spcPct val="170000"/>
              </a:lnSpc>
              <a:spcBef>
                <a:spcPts val="0"/>
              </a:spcBef>
              <a:spcAft>
                <a:spcPts val="0"/>
              </a:spcAft>
              <a:buNone/>
            </a:pPr>
            <a:r>
              <a:rPr lang="en" sz="1000">
                <a:solidFill>
                  <a:schemeClr val="dk2"/>
                </a:solidFill>
              </a:rPr>
              <a:t>S.roll = 101;</a:t>
            </a:r>
            <a:endParaRPr sz="1000">
              <a:solidFill>
                <a:schemeClr val="dk2"/>
              </a:solidFill>
            </a:endParaRPr>
          </a:p>
          <a:p>
            <a:pPr indent="457200" lvl="0" marL="457200" rtl="0" algn="l">
              <a:lnSpc>
                <a:spcPct val="170000"/>
              </a:lnSpc>
              <a:spcBef>
                <a:spcPts val="0"/>
              </a:spcBef>
              <a:spcAft>
                <a:spcPts val="0"/>
              </a:spcAft>
              <a:buNone/>
            </a:pPr>
            <a:r>
              <a:rPr lang="en" sz="1000">
                <a:solidFill>
                  <a:schemeClr val="dk2"/>
                </a:solidFill>
              </a:rPr>
              <a:t>S.name = “Amit”;</a:t>
            </a:r>
            <a:endParaRPr sz="1000">
              <a:solidFill>
                <a:schemeClr val="dk2"/>
              </a:solidFill>
            </a:endParaRPr>
          </a:p>
          <a:p>
            <a:pPr indent="457200" lvl="0" marL="457200" rtl="0" algn="l">
              <a:lnSpc>
                <a:spcPct val="170000"/>
              </a:lnSpc>
              <a:spcBef>
                <a:spcPts val="0"/>
              </a:spcBef>
              <a:spcAft>
                <a:spcPts val="0"/>
              </a:spcAft>
              <a:buNone/>
            </a:pPr>
            <a:r>
              <a:rPr lang="en" sz="1000">
                <a:solidFill>
                  <a:schemeClr val="dk2"/>
                </a:solidFill>
              </a:rPr>
              <a:t>S.per = 82.9;</a:t>
            </a:r>
            <a:endParaRPr sz="1000">
              <a:solidFill>
                <a:schemeClr val="dk2"/>
              </a:solidFill>
            </a:endParaRPr>
          </a:p>
          <a:p>
            <a:pPr indent="457200" lvl="0" marL="457200" rtl="0" algn="l">
              <a:lnSpc>
                <a:spcPct val="170000"/>
              </a:lnSpc>
              <a:spcBef>
                <a:spcPts val="0"/>
              </a:spcBef>
              <a:spcAft>
                <a:spcPts val="0"/>
              </a:spcAft>
              <a:buNone/>
            </a:pPr>
            <a:r>
              <a:rPr lang="en" sz="1000">
                <a:solidFill>
                  <a:schemeClr val="dk2"/>
                </a:solidFill>
              </a:rPr>
              <a:t>System.out.println(“Roll:” + s.roll);</a:t>
            </a:r>
            <a:endParaRPr sz="1000">
              <a:solidFill>
                <a:schemeClr val="dk2"/>
              </a:solidFill>
            </a:endParaRPr>
          </a:p>
          <a:p>
            <a:pPr indent="457200" lvl="0" marL="457200" rtl="0" algn="l">
              <a:lnSpc>
                <a:spcPct val="170000"/>
              </a:lnSpc>
              <a:spcBef>
                <a:spcPts val="0"/>
              </a:spcBef>
              <a:spcAft>
                <a:spcPts val="0"/>
              </a:spcAft>
              <a:buNone/>
            </a:pPr>
            <a:r>
              <a:rPr lang="en" sz="1000">
                <a:solidFill>
                  <a:schemeClr val="dk1"/>
                </a:solidFill>
              </a:rPr>
              <a:t>System.out.println(“Name:” + s.name);</a:t>
            </a:r>
            <a:endParaRPr sz="1000">
              <a:solidFill>
                <a:schemeClr val="dk1"/>
              </a:solidFill>
            </a:endParaRPr>
          </a:p>
          <a:p>
            <a:pPr indent="457200" lvl="0" marL="457200" rtl="0" algn="l">
              <a:lnSpc>
                <a:spcPct val="170000"/>
              </a:lnSpc>
              <a:spcBef>
                <a:spcPts val="0"/>
              </a:spcBef>
              <a:spcAft>
                <a:spcPts val="0"/>
              </a:spcAft>
              <a:buNone/>
            </a:pPr>
            <a:r>
              <a:rPr lang="en" sz="1000">
                <a:solidFill>
                  <a:schemeClr val="dk1"/>
                </a:solidFill>
              </a:rPr>
              <a:t>System.out.println(“Per:” + s.per);</a:t>
            </a:r>
            <a:endParaRPr sz="1000">
              <a:solidFill>
                <a:schemeClr val="dk2"/>
              </a:solidFill>
            </a:endParaRPr>
          </a:p>
          <a:p>
            <a:pPr indent="457200" lvl="0" marL="0" rtl="0" algn="l">
              <a:lnSpc>
                <a:spcPct val="170000"/>
              </a:lnSpc>
              <a:spcBef>
                <a:spcPts val="0"/>
              </a:spcBef>
              <a:spcAft>
                <a:spcPts val="0"/>
              </a:spcAft>
              <a:buNone/>
            </a:pPr>
            <a:r>
              <a:rPr lang="en" sz="1000">
                <a:solidFill>
                  <a:schemeClr val="dk2"/>
                </a:solidFill>
              </a:rPr>
              <a:t>}</a:t>
            </a:r>
            <a:endParaRPr sz="1000">
              <a:solidFill>
                <a:schemeClr val="dk2"/>
              </a:solidFill>
            </a:endParaRPr>
          </a:p>
          <a:p>
            <a:pPr indent="0" lvl="0" marL="0" rtl="0" algn="l">
              <a:lnSpc>
                <a:spcPct val="170000"/>
              </a:lnSpc>
              <a:spcBef>
                <a:spcPts val="0"/>
              </a:spcBef>
              <a:spcAft>
                <a:spcPts val="0"/>
              </a:spcAft>
              <a:buNone/>
            </a:pPr>
            <a:r>
              <a:rPr lang="en" sz="1000">
                <a:solidFill>
                  <a:schemeClr val="dk2"/>
                </a:solidFill>
              </a:rPr>
              <a:t>}</a:t>
            </a:r>
            <a:endParaRPr sz="1000">
              <a:solidFill>
                <a:schemeClr val="dk2"/>
              </a:solidFill>
            </a:endParaRPr>
          </a:p>
        </p:txBody>
      </p:sp>
      <p:sp>
        <p:nvSpPr>
          <p:cNvPr id="512" name="Google Shape;512;p68"/>
          <p:cNvSpPr txBox="1"/>
          <p:nvPr>
            <p:ph idx="2" type="title"/>
          </p:nvPr>
        </p:nvSpPr>
        <p:spPr>
          <a:xfrm>
            <a:off x="746800" y="2141963"/>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513" name="Google Shape;513;p68"/>
          <p:cNvSpPr txBox="1"/>
          <p:nvPr>
            <p:ph idx="2" type="title"/>
          </p:nvPr>
        </p:nvSpPr>
        <p:spPr>
          <a:xfrm>
            <a:off x="4996875" y="68015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a:t>
            </a:r>
            <a:r>
              <a:rPr lang="en" sz="2300">
                <a:solidFill>
                  <a:schemeClr val="dk2"/>
                </a:solidFill>
              </a:rPr>
              <a:t>Class</a:t>
            </a:r>
            <a:endParaRPr sz="23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9"/>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519" name="Google Shape;519;p69"/>
          <p:cNvSpPr txBox="1"/>
          <p:nvPr>
            <p:ph idx="2" type="title"/>
          </p:nvPr>
        </p:nvSpPr>
        <p:spPr>
          <a:xfrm>
            <a:off x="3548250" y="1403800"/>
            <a:ext cx="20475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Part-3</a:t>
            </a:r>
            <a:endParaRPr/>
          </a:p>
        </p:txBody>
      </p:sp>
      <p:pic>
        <p:nvPicPr>
          <p:cNvPr id="520" name="Google Shape;520;p69"/>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521" name="Google Shape;521;p69"/>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522" name="Google Shape;522;p69"/>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523" name="Google Shape;523;p69"/>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- 3</a:t>
            </a:r>
            <a:endParaRPr b="1" sz="1400">
              <a:latin typeface="Roboto Mono"/>
              <a:ea typeface="Roboto Mono"/>
              <a:cs typeface="Roboto Mono"/>
              <a:sym typeface="Roboto Mono"/>
            </a:endParaRPr>
          </a:p>
        </p:txBody>
      </p:sp>
      <p:sp>
        <p:nvSpPr>
          <p:cNvPr id="524" name="Google Shape;524;p69"/>
          <p:cNvSpPr txBox="1"/>
          <p:nvPr>
            <p:ph idx="1" type="subTitle"/>
          </p:nvPr>
        </p:nvSpPr>
        <p:spPr>
          <a:xfrm>
            <a:off x="1055075" y="1982075"/>
            <a:ext cx="16608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595959"/>
                </a:solidFill>
                <a:latin typeface="Roboto Mono"/>
                <a:ea typeface="Roboto Mono"/>
                <a:cs typeface="Roboto Mono"/>
                <a:sym typeface="Roboto Mono"/>
              </a:rPr>
              <a:t>Encapsulation</a:t>
            </a:r>
            <a:endParaRPr b="1" sz="1400">
              <a:solidFill>
                <a:srgbClr val="595959"/>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xEl>
                                              <p:pRg end="0" st="0"/>
                                            </p:txEl>
                                          </p:spTgt>
                                        </p:tgtEl>
                                        <p:attrNameLst>
                                          <p:attrName>style.visibility</p:attrName>
                                        </p:attrNameLst>
                                      </p:cBhvr>
                                      <p:to>
                                        <p:strVal val="visible"/>
                                      </p:to>
                                    </p:set>
                                    <p:animEffect filter="fade" transition="in">
                                      <p:cBhvr>
                                        <p:cTn dur="1000"/>
                                        <p:tgtEl>
                                          <p:spTgt spid="51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0"/>
          <p:cNvSpPr txBox="1"/>
          <p:nvPr>
            <p:ph idx="1" type="body"/>
          </p:nvPr>
        </p:nvSpPr>
        <p:spPr>
          <a:xfrm>
            <a:off x="1499675" y="1290800"/>
            <a:ext cx="7065900" cy="3134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1200"/>
              </a:spcBef>
              <a:spcAft>
                <a:spcPts val="0"/>
              </a:spcAft>
              <a:buClr>
                <a:schemeClr val="accent2"/>
              </a:buClr>
              <a:buSzPts val="1500"/>
              <a:buFont typeface="Concert One"/>
              <a:buAutoNum type="arabicPeriod"/>
            </a:pPr>
            <a:r>
              <a:rPr lang="en" sz="1500"/>
              <a:t>Encapsulation is the process of binding or wrapping the data and the codes that operates on the data into a single entity</a:t>
            </a:r>
            <a:endParaRPr sz="1500"/>
          </a:p>
          <a:p>
            <a:pPr indent="0" lvl="0" marL="457200" rtl="0" algn="l">
              <a:lnSpc>
                <a:spcPct val="150000"/>
              </a:lnSpc>
              <a:spcBef>
                <a:spcPts val="0"/>
              </a:spcBef>
              <a:spcAft>
                <a:spcPts val="0"/>
              </a:spcAft>
              <a:buNone/>
            </a:pPr>
            <a:r>
              <a:t/>
            </a:r>
            <a:endParaRPr sz="1500"/>
          </a:p>
          <a:p>
            <a:pPr indent="0" lvl="0" marL="0" rtl="0" algn="l">
              <a:lnSpc>
                <a:spcPct val="170000"/>
              </a:lnSpc>
              <a:spcBef>
                <a:spcPts val="1200"/>
              </a:spcBef>
              <a:spcAft>
                <a:spcPts val="0"/>
              </a:spcAft>
              <a:buNone/>
            </a:pPr>
            <a:r>
              <a:t/>
            </a:r>
            <a:endParaRPr sz="1500"/>
          </a:p>
          <a:p>
            <a:pPr indent="-323850" lvl="0" marL="457200" rtl="0" algn="l">
              <a:lnSpc>
                <a:spcPct val="150000"/>
              </a:lnSpc>
              <a:spcBef>
                <a:spcPts val="0"/>
              </a:spcBef>
              <a:spcAft>
                <a:spcPts val="0"/>
              </a:spcAft>
              <a:buClr>
                <a:schemeClr val="accent2"/>
              </a:buClr>
              <a:buSzPts val="1500"/>
              <a:buFont typeface="Concert One"/>
              <a:buAutoNum type="arabicPeriod"/>
            </a:pPr>
            <a:r>
              <a:rPr lang="en" sz="1500"/>
              <a:t>Another way to think about encapsulation is, that it is a protective shield that prevents the data from being accessed by the code outside this shield.</a:t>
            </a:r>
            <a:endParaRPr sz="1500"/>
          </a:p>
          <a:p>
            <a:pPr indent="0" lvl="0" marL="0" rtl="0" algn="l">
              <a:lnSpc>
                <a:spcPct val="150000"/>
              </a:lnSpc>
              <a:spcBef>
                <a:spcPts val="0"/>
              </a:spcBef>
              <a:spcAft>
                <a:spcPts val="0"/>
              </a:spcAft>
              <a:buNone/>
            </a:pPr>
            <a:r>
              <a:t/>
            </a:r>
            <a:endParaRPr sz="1300"/>
          </a:p>
          <a:p>
            <a:pPr indent="0" lvl="0" marL="0" rtl="0" algn="l">
              <a:lnSpc>
                <a:spcPct val="150000"/>
              </a:lnSpc>
              <a:spcBef>
                <a:spcPts val="0"/>
              </a:spcBef>
              <a:spcAft>
                <a:spcPts val="0"/>
              </a:spcAft>
              <a:buNone/>
            </a:pPr>
            <a:r>
              <a:t/>
            </a:r>
            <a:endParaRPr sz="1300"/>
          </a:p>
          <a:p>
            <a:pPr indent="0" lvl="0" marL="457200" rtl="0" algn="l">
              <a:lnSpc>
                <a:spcPct val="150000"/>
              </a:lnSpc>
              <a:spcBef>
                <a:spcPts val="0"/>
              </a:spcBef>
              <a:spcAft>
                <a:spcPts val="0"/>
              </a:spcAft>
              <a:buNone/>
            </a:pPr>
            <a:r>
              <a:t/>
            </a:r>
            <a:endParaRPr sz="1250"/>
          </a:p>
        </p:txBody>
      </p:sp>
      <p:sp>
        <p:nvSpPr>
          <p:cNvPr id="530" name="Google Shape;530;p70"/>
          <p:cNvSpPr txBox="1"/>
          <p:nvPr>
            <p:ph type="title"/>
          </p:nvPr>
        </p:nvSpPr>
        <p:spPr>
          <a:xfrm>
            <a:off x="1836900" y="406375"/>
            <a:ext cx="54702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200">
                <a:solidFill>
                  <a:srgbClr val="B44141"/>
                </a:solidFill>
                <a:latin typeface="Livvic Medium"/>
                <a:ea typeface="Livvic Medium"/>
                <a:cs typeface="Livvic Medium"/>
                <a:sym typeface="Livvic Medium"/>
              </a:rPr>
              <a:t>What </a:t>
            </a:r>
            <a:r>
              <a:rPr lang="en">
                <a:solidFill>
                  <a:srgbClr val="B44141"/>
                </a:solidFill>
                <a:latin typeface="Livvic Medium"/>
                <a:ea typeface="Livvic Medium"/>
                <a:cs typeface="Livvic Medium"/>
                <a:sym typeface="Livvic Medium"/>
              </a:rPr>
              <a:t>I</a:t>
            </a:r>
            <a:r>
              <a:rPr lang="en" sz="3200">
                <a:solidFill>
                  <a:srgbClr val="B44141"/>
                </a:solidFill>
                <a:latin typeface="Livvic Medium"/>
                <a:ea typeface="Livvic Medium"/>
                <a:cs typeface="Livvic Medium"/>
                <a:sym typeface="Livvic Medium"/>
              </a:rPr>
              <a:t>s Encapsulation ?</a:t>
            </a:r>
            <a:endParaRPr sz="2400">
              <a:solidFill>
                <a:srgbClr val="B44141"/>
              </a:solidFill>
              <a:latin typeface="Livvic Medium"/>
              <a:ea typeface="Livvic Medium"/>
              <a:cs typeface="Livvic Medium"/>
              <a:sym typeface="Livvic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10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animEffect filter="fade" transition="in">
                                      <p:cBhvr>
                                        <p:cTn dur="1000"/>
                                        <p:tgtEl>
                                          <p:spTgt spid="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animEffect filter="fade" transition="in">
                                      <p:cBhvr>
                                        <p:cTn dur="1000"/>
                                        <p:tgtEl>
                                          <p:spTgt spid="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animEffect filter="fade" transition="in">
                                      <p:cBhvr>
                                        <p:cTn dur="1000"/>
                                        <p:tgtEl>
                                          <p:spTgt spid="5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4" st="4"/>
                                            </p:txEl>
                                          </p:spTgt>
                                        </p:tgtEl>
                                        <p:attrNameLst>
                                          <p:attrName>style.visibility</p:attrName>
                                        </p:attrNameLst>
                                      </p:cBhvr>
                                      <p:to>
                                        <p:strVal val="visible"/>
                                      </p:to>
                                    </p:set>
                                    <p:animEffect filter="fade" transition="in">
                                      <p:cBhvr>
                                        <p:cTn dur="1000"/>
                                        <p:tgtEl>
                                          <p:spTgt spid="5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5" st="5"/>
                                            </p:txEl>
                                          </p:spTgt>
                                        </p:tgtEl>
                                        <p:attrNameLst>
                                          <p:attrName>style.visibility</p:attrName>
                                        </p:attrNameLst>
                                      </p:cBhvr>
                                      <p:to>
                                        <p:strVal val="visible"/>
                                      </p:to>
                                    </p:set>
                                    <p:animEffect filter="fade" transition="in">
                                      <p:cBhvr>
                                        <p:cTn dur="1000"/>
                                        <p:tgtEl>
                                          <p:spTgt spid="5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6" st="6"/>
                                            </p:txEl>
                                          </p:spTgt>
                                        </p:tgtEl>
                                        <p:attrNameLst>
                                          <p:attrName>style.visibility</p:attrName>
                                        </p:attrNameLst>
                                      </p:cBhvr>
                                      <p:to>
                                        <p:strVal val="visible"/>
                                      </p:to>
                                    </p:set>
                                    <p:animEffect filter="fade" transition="in">
                                      <p:cBhvr>
                                        <p:cTn dur="1000"/>
                                        <p:tgtEl>
                                          <p:spTgt spid="52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1"/>
          <p:cNvSpPr txBox="1"/>
          <p:nvPr>
            <p:ph type="title"/>
          </p:nvPr>
        </p:nvSpPr>
        <p:spPr>
          <a:xfrm>
            <a:off x="1348700" y="279400"/>
            <a:ext cx="6387300" cy="5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Livvic Medium"/>
                <a:ea typeface="Livvic Medium"/>
                <a:cs typeface="Livvic Medium"/>
                <a:sym typeface="Livvic Medium"/>
              </a:rPr>
              <a:t>According </a:t>
            </a:r>
            <a:r>
              <a:rPr lang="en">
                <a:solidFill>
                  <a:srgbClr val="00FF00"/>
                </a:solidFill>
                <a:latin typeface="Livvic Medium"/>
                <a:ea typeface="Livvic Medium"/>
                <a:cs typeface="Livvic Medium"/>
                <a:sym typeface="Livvic Medium"/>
              </a:rPr>
              <a:t>To</a:t>
            </a:r>
            <a:r>
              <a:rPr lang="en">
                <a:latin typeface="Livvic Medium"/>
                <a:ea typeface="Livvic Medium"/>
                <a:cs typeface="Livvic Medium"/>
                <a:sym typeface="Livvic Medium"/>
              </a:rPr>
              <a:t> </a:t>
            </a:r>
            <a:r>
              <a:rPr lang="en">
                <a:solidFill>
                  <a:srgbClr val="CC0000"/>
                </a:solidFill>
                <a:latin typeface="Livvic Medium"/>
                <a:ea typeface="Livvic Medium"/>
                <a:cs typeface="Livvic Medium"/>
                <a:sym typeface="Livvic Medium"/>
              </a:rPr>
              <a:t>Encapsulation. . . </a:t>
            </a:r>
            <a:endParaRPr>
              <a:solidFill>
                <a:srgbClr val="CC0000"/>
              </a:solidFill>
              <a:latin typeface="Livvic Medium"/>
              <a:ea typeface="Livvic Medium"/>
              <a:cs typeface="Livvic Medium"/>
              <a:sym typeface="Livvic Medium"/>
            </a:endParaRPr>
          </a:p>
        </p:txBody>
      </p:sp>
      <p:pic>
        <p:nvPicPr>
          <p:cNvPr id="536" name="Google Shape;536;p71"/>
          <p:cNvPicPr preferRelativeResize="0"/>
          <p:nvPr/>
        </p:nvPicPr>
        <p:blipFill>
          <a:blip r:embed="rId3">
            <a:alphaModFix/>
          </a:blip>
          <a:stretch>
            <a:fillRect/>
          </a:stretch>
        </p:blipFill>
        <p:spPr>
          <a:xfrm>
            <a:off x="2268125" y="2116225"/>
            <a:ext cx="5124450" cy="2600500"/>
          </a:xfrm>
          <a:prstGeom prst="rect">
            <a:avLst/>
          </a:prstGeom>
          <a:noFill/>
          <a:ln>
            <a:noFill/>
          </a:ln>
        </p:spPr>
      </p:pic>
      <p:sp>
        <p:nvSpPr>
          <p:cNvPr id="537" name="Google Shape;537;p71"/>
          <p:cNvSpPr txBox="1"/>
          <p:nvPr>
            <p:ph idx="1" type="body"/>
          </p:nvPr>
        </p:nvSpPr>
        <p:spPr>
          <a:xfrm>
            <a:off x="1348700" y="790013"/>
            <a:ext cx="6963300" cy="123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solidFill>
                  <a:srgbClr val="0000FF"/>
                </a:solidFill>
              </a:rPr>
              <a:t>Data</a:t>
            </a:r>
            <a:r>
              <a:rPr lang="en" sz="1500"/>
              <a:t> :- </a:t>
            </a:r>
            <a:r>
              <a:rPr lang="en" sz="1500">
                <a:solidFill>
                  <a:srgbClr val="595959"/>
                </a:solidFill>
              </a:rPr>
              <a:t>Data members must</a:t>
            </a:r>
            <a:r>
              <a:rPr lang="en" sz="1500"/>
              <a:t> be kept </a:t>
            </a:r>
            <a:r>
              <a:rPr lang="en" sz="1500">
                <a:solidFill>
                  <a:srgbClr val="B44141"/>
                </a:solidFill>
              </a:rPr>
              <a:t>private</a:t>
            </a:r>
            <a:r>
              <a:rPr lang="en" sz="1500">
                <a:solidFill>
                  <a:srgbClr val="20124D"/>
                </a:solidFill>
              </a:rPr>
              <a:t>.</a:t>
            </a:r>
            <a:endParaRPr sz="1500">
              <a:solidFill>
                <a:srgbClr val="20124D"/>
              </a:solidFill>
            </a:endParaRPr>
          </a:p>
          <a:p>
            <a:pPr indent="0" lvl="0" marL="457200" rtl="0" algn="l">
              <a:lnSpc>
                <a:spcPct val="10000"/>
              </a:lnSpc>
              <a:spcBef>
                <a:spcPts val="1600"/>
              </a:spcBef>
              <a:spcAft>
                <a:spcPts val="0"/>
              </a:spcAft>
              <a:buNone/>
            </a:pPr>
            <a:r>
              <a:t/>
            </a:r>
            <a:endParaRPr sz="1500">
              <a:solidFill>
                <a:srgbClr val="20124D"/>
              </a:solidFill>
            </a:endParaRPr>
          </a:p>
          <a:p>
            <a:pPr indent="-323850" lvl="0" marL="457200" rtl="0" algn="l">
              <a:spcBef>
                <a:spcPts val="1600"/>
              </a:spcBef>
              <a:spcAft>
                <a:spcPts val="0"/>
              </a:spcAft>
              <a:buClr>
                <a:schemeClr val="dk1"/>
              </a:buClr>
              <a:buSzPts val="1500"/>
              <a:buChar char="●"/>
            </a:pPr>
            <a:r>
              <a:rPr lang="en" sz="1500">
                <a:solidFill>
                  <a:srgbClr val="FF0000"/>
                </a:solidFill>
              </a:rPr>
              <a:t>Methods </a:t>
            </a:r>
            <a:r>
              <a:rPr lang="en" sz="1500">
                <a:solidFill>
                  <a:schemeClr val="dk1"/>
                </a:solidFill>
              </a:rPr>
              <a:t>:- </a:t>
            </a:r>
            <a:r>
              <a:rPr lang="en" sz="1500">
                <a:solidFill>
                  <a:srgbClr val="595959"/>
                </a:solidFill>
              </a:rPr>
              <a:t>Methods</a:t>
            </a:r>
            <a:r>
              <a:rPr lang="en" sz="1500">
                <a:solidFill>
                  <a:srgbClr val="CC0000"/>
                </a:solidFill>
              </a:rPr>
              <a:t> </a:t>
            </a:r>
            <a:r>
              <a:rPr lang="en" sz="1500">
                <a:solidFill>
                  <a:schemeClr val="dk1"/>
                </a:solidFill>
              </a:rPr>
              <a:t>only can access these data </a:t>
            </a:r>
            <a:r>
              <a:rPr lang="en" sz="1500">
                <a:solidFill>
                  <a:srgbClr val="595959"/>
                </a:solidFill>
              </a:rPr>
              <a:t>members and these methods can be made</a:t>
            </a:r>
            <a:r>
              <a:rPr lang="en" sz="1500">
                <a:solidFill>
                  <a:srgbClr val="5B0F00"/>
                </a:solidFill>
              </a:rPr>
              <a:t> </a:t>
            </a:r>
            <a:r>
              <a:rPr lang="en" sz="1500">
                <a:solidFill>
                  <a:srgbClr val="B44141"/>
                </a:solidFill>
              </a:rPr>
              <a:t>public</a:t>
            </a:r>
            <a:r>
              <a:rPr lang="en" sz="1500">
                <a:solidFill>
                  <a:srgbClr val="5B0F00"/>
                </a:solidFill>
              </a:rPr>
              <a:t>.</a:t>
            </a:r>
            <a:endParaRPr sz="1500">
              <a:solidFill>
                <a:srgbClr val="5B0F00"/>
              </a:solidFill>
            </a:endParaRPr>
          </a:p>
          <a:p>
            <a:pPr indent="0" lvl="0" marL="457200" rtl="0" algn="l">
              <a:spcBef>
                <a:spcPts val="1600"/>
              </a:spcBef>
              <a:spcAft>
                <a:spcPts val="0"/>
              </a:spcAft>
              <a:buNone/>
            </a:pPr>
            <a:r>
              <a:t/>
            </a:r>
            <a:endParaRPr sz="1500">
              <a:solidFill>
                <a:schemeClr val="accent2"/>
              </a:solidFill>
            </a:endParaRPr>
          </a:p>
          <a:p>
            <a:pPr indent="0" lvl="0" marL="457200" rtl="0" algn="l">
              <a:spcBef>
                <a:spcPts val="1600"/>
              </a:spcBef>
              <a:spcAft>
                <a:spcPts val="0"/>
              </a:spcAft>
              <a:buNone/>
            </a:pPr>
            <a:r>
              <a:t/>
            </a:r>
            <a:endParaRPr sz="1500"/>
          </a:p>
          <a:p>
            <a:pPr indent="0" lvl="0" marL="0" rtl="0" algn="l">
              <a:spcBef>
                <a:spcPts val="1600"/>
              </a:spcBef>
              <a:spcAft>
                <a:spcPts val="1600"/>
              </a:spcAft>
              <a:buNone/>
            </a:pPr>
            <a:r>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animEffect filter="fade" transition="in">
                                      <p:cBhvr>
                                        <p:cTn dur="1000"/>
                                        <p:tgtEl>
                                          <p:spTgt spid="5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animEffect filter="fade" transition="in">
                                      <p:cBhvr>
                                        <p:cTn dur="1000"/>
                                        <p:tgtEl>
                                          <p:spTgt spid="5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animEffect filter="fade" transition="in">
                                      <p:cBhvr>
                                        <p:cTn dur="1000"/>
                                        <p:tgtEl>
                                          <p:spTgt spid="5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animEffect filter="fade" transition="in">
                                      <p:cBhvr>
                                        <p:cTn dur="1000"/>
                                        <p:tgtEl>
                                          <p:spTgt spid="5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4" st="4"/>
                                            </p:txEl>
                                          </p:spTgt>
                                        </p:tgtEl>
                                        <p:attrNameLst>
                                          <p:attrName>style.visibility</p:attrName>
                                        </p:attrNameLst>
                                      </p:cBhvr>
                                      <p:to>
                                        <p:strVal val="visible"/>
                                      </p:to>
                                    </p:set>
                                    <p:animEffect filter="fade" transition="in">
                                      <p:cBhvr>
                                        <p:cTn dur="1000"/>
                                        <p:tgtEl>
                                          <p:spTgt spid="5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5" st="5"/>
                                            </p:txEl>
                                          </p:spTgt>
                                        </p:tgtEl>
                                        <p:attrNameLst>
                                          <p:attrName>style.visibility</p:attrName>
                                        </p:attrNameLst>
                                      </p:cBhvr>
                                      <p:to>
                                        <p:strVal val="visible"/>
                                      </p:to>
                                    </p:set>
                                    <p:animEffect filter="fade" transition="in">
                                      <p:cBhvr>
                                        <p:cTn dur="1000"/>
                                        <p:tgtEl>
                                          <p:spTgt spid="5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100"/>
                                        <p:tgtEl>
                                          <p:spTgt spid="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idx="1" type="body"/>
          </p:nvPr>
        </p:nvSpPr>
        <p:spPr>
          <a:xfrm>
            <a:off x="1310976" y="1027685"/>
            <a:ext cx="7024800" cy="3252000"/>
          </a:xfrm>
          <a:prstGeom prst="rect">
            <a:avLst/>
          </a:prstGeom>
        </p:spPr>
        <p:txBody>
          <a:bodyPr anchorCtr="0" anchor="t" bIns="91425" lIns="91425" spcFirstLastPara="1" rIns="91425" wrap="square" tIns="91425">
            <a:noAutofit/>
          </a:bodyPr>
          <a:lstStyle/>
          <a:p>
            <a:pPr indent="-314325" lvl="0" marL="457200" rtl="0" algn="just">
              <a:lnSpc>
                <a:spcPct val="170000"/>
              </a:lnSpc>
              <a:spcBef>
                <a:spcPts val="1200"/>
              </a:spcBef>
              <a:spcAft>
                <a:spcPts val="0"/>
              </a:spcAft>
              <a:buClr>
                <a:schemeClr val="accent2"/>
              </a:buClr>
              <a:buSzPts val="1350"/>
              <a:buFont typeface="Concert One"/>
              <a:buAutoNum type="arabicPeriod"/>
            </a:pPr>
            <a:r>
              <a:rPr lang="en" sz="1350"/>
              <a:t>It is one of the most popular programming paradigm.</a:t>
            </a:r>
            <a:endParaRPr sz="1350"/>
          </a:p>
          <a:p>
            <a:pPr indent="0" lvl="0" marL="457200" rtl="0" algn="just">
              <a:lnSpc>
                <a:spcPct val="170000"/>
              </a:lnSpc>
              <a:spcBef>
                <a:spcPts val="1200"/>
              </a:spcBef>
              <a:spcAft>
                <a:spcPts val="0"/>
              </a:spcAft>
              <a:buNone/>
            </a:pPr>
            <a:r>
              <a:t/>
            </a:r>
            <a:endParaRPr sz="1350"/>
          </a:p>
          <a:p>
            <a:pPr indent="-314325" lvl="0" marL="457200" rtl="0" algn="l">
              <a:lnSpc>
                <a:spcPct val="150000"/>
              </a:lnSpc>
              <a:spcBef>
                <a:spcPts val="0"/>
              </a:spcBef>
              <a:spcAft>
                <a:spcPts val="0"/>
              </a:spcAft>
              <a:buClr>
                <a:schemeClr val="accent2"/>
              </a:buClr>
              <a:buSzPts val="1350"/>
              <a:buFont typeface="Concert One"/>
              <a:buAutoNum type="arabicPeriod"/>
            </a:pPr>
            <a:r>
              <a:rPr lang="en" sz="1400"/>
              <a:t>In simple words, it is a programming pattern that resolves around objects or entities.</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314325" lvl="0" marL="457200" rtl="0" algn="l">
              <a:lnSpc>
                <a:spcPct val="150000"/>
              </a:lnSpc>
              <a:spcBef>
                <a:spcPts val="0"/>
              </a:spcBef>
              <a:spcAft>
                <a:spcPts val="0"/>
              </a:spcAft>
              <a:buClr>
                <a:schemeClr val="accent2"/>
              </a:buClr>
              <a:buSzPts val="1350"/>
              <a:buFont typeface="Concert One"/>
              <a:buAutoNum type="arabicPeriod"/>
            </a:pPr>
            <a:r>
              <a:rPr lang="en" sz="1400">
                <a:solidFill>
                  <a:schemeClr val="accent2"/>
                </a:solidFill>
              </a:rPr>
              <a:t>Object-oriented programming</a:t>
            </a:r>
            <a:r>
              <a:rPr lang="en" sz="1400"/>
              <a:t> teaches us how to build software by closely imitating the real world objects or entities.</a:t>
            </a:r>
            <a:endParaRPr sz="1350"/>
          </a:p>
        </p:txBody>
      </p:sp>
      <p:sp>
        <p:nvSpPr>
          <p:cNvPr id="347" name="Google Shape;347;p54"/>
          <p:cNvSpPr txBox="1"/>
          <p:nvPr>
            <p:ph type="title"/>
          </p:nvPr>
        </p:nvSpPr>
        <p:spPr>
          <a:xfrm>
            <a:off x="1433200" y="302349"/>
            <a:ext cx="6251700" cy="79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200">
                <a:solidFill>
                  <a:srgbClr val="B44141"/>
                </a:solidFill>
              </a:rPr>
              <a:t>W</a:t>
            </a:r>
            <a:r>
              <a:rPr b="0" lang="en" sz="2400">
                <a:solidFill>
                  <a:srgbClr val="B44141"/>
                </a:solidFill>
              </a:rPr>
              <a:t>hat is </a:t>
            </a:r>
            <a:r>
              <a:rPr lang="en" sz="2400">
                <a:solidFill>
                  <a:srgbClr val="B44141"/>
                </a:solidFill>
              </a:rPr>
              <a:t>object-oriented programming?</a:t>
            </a:r>
            <a:endParaRPr sz="2400">
              <a:solidFill>
                <a:srgbClr val="B4414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animEffect filter="fade" transition="in">
                                      <p:cBhvr>
                                        <p:cTn dur="1000"/>
                                        <p:tgtEl>
                                          <p:spTgt spid="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animEffect filter="fade" transition="in">
                                      <p:cBhvr>
                                        <p:cTn dur="1000"/>
                                        <p:tgtEl>
                                          <p:spTgt spid="3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animEffect filter="fade" transition="in">
                                      <p:cBhvr>
                                        <p:cTn dur="1000"/>
                                        <p:tgtEl>
                                          <p:spTgt spid="3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3" st="3"/>
                                            </p:txEl>
                                          </p:spTgt>
                                        </p:tgtEl>
                                        <p:attrNameLst>
                                          <p:attrName>style.visibility</p:attrName>
                                        </p:attrNameLst>
                                      </p:cBhvr>
                                      <p:to>
                                        <p:strVal val="visible"/>
                                      </p:to>
                                    </p:set>
                                    <p:animEffect filter="fade" transition="in">
                                      <p:cBhvr>
                                        <p:cTn dur="1000"/>
                                        <p:tgtEl>
                                          <p:spTgt spid="3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4" st="4"/>
                                            </p:txEl>
                                          </p:spTgt>
                                        </p:tgtEl>
                                        <p:attrNameLst>
                                          <p:attrName>style.visibility</p:attrName>
                                        </p:attrNameLst>
                                      </p:cBhvr>
                                      <p:to>
                                        <p:strVal val="visible"/>
                                      </p:to>
                                    </p:set>
                                    <p:animEffect filter="fade" transition="in">
                                      <p:cBhvr>
                                        <p:cTn dur="1000"/>
                                        <p:tgtEl>
                                          <p:spTgt spid="3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5" st="5"/>
                                            </p:txEl>
                                          </p:spTgt>
                                        </p:tgtEl>
                                        <p:attrNameLst>
                                          <p:attrName>style.visibility</p:attrName>
                                        </p:attrNameLst>
                                      </p:cBhvr>
                                      <p:to>
                                        <p:strVal val="visible"/>
                                      </p:to>
                                    </p:set>
                                    <p:animEffect filter="fade" transition="in">
                                      <p:cBhvr>
                                        <p:cTn dur="1000"/>
                                        <p:tgtEl>
                                          <p:spTgt spid="34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2"/>
          <p:cNvSpPr txBox="1"/>
          <p:nvPr>
            <p:ph type="title"/>
          </p:nvPr>
        </p:nvSpPr>
        <p:spPr>
          <a:xfrm>
            <a:off x="1836900" y="330175"/>
            <a:ext cx="547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Real world example of Encapsulation</a:t>
            </a:r>
            <a:endParaRPr/>
          </a:p>
        </p:txBody>
      </p:sp>
      <p:sp>
        <p:nvSpPr>
          <p:cNvPr id="543" name="Google Shape;543;p72"/>
          <p:cNvSpPr txBox="1"/>
          <p:nvPr>
            <p:ph idx="1" type="body"/>
          </p:nvPr>
        </p:nvSpPr>
        <p:spPr>
          <a:xfrm>
            <a:off x="1398275" y="1236900"/>
            <a:ext cx="6963300" cy="3273600"/>
          </a:xfrm>
          <a:prstGeom prst="rect">
            <a:avLst/>
          </a:prstGeom>
          <a:noFill/>
        </p:spPr>
        <p:txBody>
          <a:bodyPr anchorCtr="0" anchor="t" bIns="91425" lIns="91425" spcFirstLastPara="1" rIns="91425" wrap="square" tIns="91425">
            <a:noAutofit/>
          </a:bodyPr>
          <a:lstStyle/>
          <a:p>
            <a:pPr indent="-307975" lvl="0" marL="457200" rtl="0" algn="l">
              <a:lnSpc>
                <a:spcPct val="150000"/>
              </a:lnSpc>
              <a:spcBef>
                <a:spcPts val="0"/>
              </a:spcBef>
              <a:spcAft>
                <a:spcPts val="0"/>
              </a:spcAft>
              <a:buClr>
                <a:srgbClr val="000000"/>
              </a:buClr>
              <a:buSzPts val="1250"/>
              <a:buFont typeface="Roboto Mono"/>
              <a:buChar char="●"/>
            </a:pPr>
            <a:r>
              <a:rPr lang="en" sz="1250">
                <a:solidFill>
                  <a:srgbClr val="000000"/>
                </a:solidFill>
                <a:latin typeface="Roboto Mono"/>
                <a:ea typeface="Roboto Mono"/>
                <a:cs typeface="Roboto Mono"/>
                <a:sym typeface="Roboto Mono"/>
              </a:rPr>
              <a:t>Suppose you have an account in the bank. Is it possible for anyone obtain your account details like your </a:t>
            </a:r>
            <a:r>
              <a:rPr lang="en" sz="1250">
                <a:solidFill>
                  <a:schemeClr val="accent2"/>
                </a:solidFill>
                <a:latin typeface="Roboto Mono"/>
                <a:ea typeface="Roboto Mono"/>
                <a:cs typeface="Roboto Mono"/>
                <a:sym typeface="Roboto Mono"/>
              </a:rPr>
              <a:t>account balance, transactions done</a:t>
            </a:r>
            <a:r>
              <a:rPr lang="en" sz="1250">
                <a:solidFill>
                  <a:srgbClr val="000000"/>
                </a:solidFill>
                <a:latin typeface="Roboto Mono"/>
                <a:ea typeface="Roboto Mono"/>
                <a:cs typeface="Roboto Mono"/>
                <a:sym typeface="Roboto Mono"/>
              </a:rPr>
              <a:t> etc.? </a:t>
            </a:r>
            <a:r>
              <a:rPr lang="en" sz="1250">
                <a:solidFill>
                  <a:srgbClr val="000000"/>
                </a:solidFill>
                <a:latin typeface="Roboto Mono"/>
                <a:ea typeface="Roboto Mono"/>
                <a:cs typeface="Roboto Mono"/>
                <a:sym typeface="Roboto Mono"/>
              </a:rPr>
              <a:t>Obviously No.   </a:t>
            </a:r>
            <a:endParaRPr sz="1250">
              <a:solidFill>
                <a:srgbClr val="000000"/>
              </a:solidFill>
              <a:latin typeface="Roboto Mono"/>
              <a:ea typeface="Roboto Mono"/>
              <a:cs typeface="Roboto Mono"/>
              <a:sym typeface="Roboto Mono"/>
            </a:endParaRPr>
          </a:p>
          <a:p>
            <a:pPr indent="0" lvl="0" marL="457200" rtl="0" algn="l">
              <a:lnSpc>
                <a:spcPct val="150000"/>
              </a:lnSpc>
              <a:spcBef>
                <a:spcPts val="800"/>
              </a:spcBef>
              <a:spcAft>
                <a:spcPts val="0"/>
              </a:spcAft>
              <a:buNone/>
            </a:pPr>
            <a:r>
              <a:t/>
            </a:r>
            <a:endParaRPr sz="1250">
              <a:solidFill>
                <a:srgbClr val="000000"/>
              </a:solidFill>
              <a:latin typeface="Roboto Mono"/>
              <a:ea typeface="Roboto Mono"/>
              <a:cs typeface="Roboto Mono"/>
              <a:sym typeface="Roboto Mono"/>
            </a:endParaRPr>
          </a:p>
          <a:p>
            <a:pPr indent="-307975" lvl="0" marL="457200" rtl="0" algn="l">
              <a:lnSpc>
                <a:spcPct val="150000"/>
              </a:lnSpc>
              <a:spcBef>
                <a:spcPts val="800"/>
              </a:spcBef>
              <a:spcAft>
                <a:spcPts val="0"/>
              </a:spcAft>
              <a:buClr>
                <a:srgbClr val="000000"/>
              </a:buClr>
              <a:buSzPts val="1250"/>
              <a:buFont typeface="Roboto Mono"/>
              <a:buChar char="●"/>
            </a:pPr>
            <a:r>
              <a:rPr lang="en" sz="1250">
                <a:solidFill>
                  <a:srgbClr val="000000"/>
                </a:solidFill>
                <a:latin typeface="Roboto Mono"/>
                <a:ea typeface="Roboto Mono"/>
                <a:cs typeface="Roboto Mono"/>
                <a:sym typeface="Roboto Mono"/>
              </a:rPr>
              <a:t>This means that your bank details are </a:t>
            </a:r>
            <a:r>
              <a:rPr lang="en" sz="1250">
                <a:solidFill>
                  <a:srgbClr val="B44141"/>
                </a:solidFill>
                <a:latin typeface="Roboto Mono"/>
                <a:ea typeface="Roboto Mono"/>
                <a:cs typeface="Roboto Mono"/>
                <a:sym typeface="Roboto Mono"/>
              </a:rPr>
              <a:t>private</a:t>
            </a:r>
            <a:r>
              <a:rPr lang="en" sz="1250">
                <a:solidFill>
                  <a:srgbClr val="000000"/>
                </a:solidFill>
                <a:latin typeface="Roboto Mono"/>
                <a:ea typeface="Roboto Mono"/>
                <a:cs typeface="Roboto Mono"/>
                <a:sym typeface="Roboto Mono"/>
              </a:rPr>
              <a:t>, so that anyone cannot see your account details.</a:t>
            </a:r>
            <a:endParaRPr sz="1250">
              <a:solidFill>
                <a:srgbClr val="000000"/>
              </a:solidFill>
              <a:latin typeface="Roboto Mono"/>
              <a:ea typeface="Roboto Mono"/>
              <a:cs typeface="Roboto Mono"/>
              <a:sym typeface="Roboto Mono"/>
            </a:endParaRPr>
          </a:p>
          <a:p>
            <a:pPr indent="0" lvl="0" marL="457200" rtl="0" algn="l">
              <a:lnSpc>
                <a:spcPct val="150000"/>
              </a:lnSpc>
              <a:spcBef>
                <a:spcPts val="800"/>
              </a:spcBef>
              <a:spcAft>
                <a:spcPts val="0"/>
              </a:spcAft>
              <a:buNone/>
            </a:pPr>
            <a:r>
              <a:t/>
            </a:r>
            <a:endParaRPr sz="1250">
              <a:solidFill>
                <a:srgbClr val="000000"/>
              </a:solidFill>
              <a:latin typeface="Roboto Mono"/>
              <a:ea typeface="Roboto Mono"/>
              <a:cs typeface="Roboto Mono"/>
              <a:sym typeface="Roboto Mono"/>
            </a:endParaRPr>
          </a:p>
          <a:p>
            <a:pPr indent="-307975" lvl="0" marL="457200" rtl="0" algn="l">
              <a:lnSpc>
                <a:spcPct val="150000"/>
              </a:lnSpc>
              <a:spcBef>
                <a:spcPts val="800"/>
              </a:spcBef>
              <a:spcAft>
                <a:spcPts val="0"/>
              </a:spcAft>
              <a:buClr>
                <a:srgbClr val="000000"/>
              </a:buClr>
              <a:buSzPts val="1250"/>
              <a:buFont typeface="Roboto Mono"/>
              <a:buChar char="●"/>
            </a:pPr>
            <a:r>
              <a:rPr lang="en" sz="1250">
                <a:solidFill>
                  <a:srgbClr val="000000"/>
                </a:solidFill>
                <a:latin typeface="Roboto Mono"/>
                <a:ea typeface="Roboto Mono"/>
                <a:cs typeface="Roboto Mono"/>
                <a:sym typeface="Roboto Mono"/>
              </a:rPr>
              <a:t>Only you will have access to your account details and that too using method defined inside that class and this </a:t>
            </a:r>
            <a:r>
              <a:rPr lang="en" sz="1250">
                <a:solidFill>
                  <a:schemeClr val="accent2"/>
                </a:solidFill>
                <a:latin typeface="Roboto Mono"/>
                <a:ea typeface="Roboto Mono"/>
                <a:cs typeface="Roboto Mono"/>
                <a:sym typeface="Roboto Mono"/>
              </a:rPr>
              <a:t>method</a:t>
            </a:r>
            <a:r>
              <a:rPr lang="en" sz="1250">
                <a:solidFill>
                  <a:srgbClr val="000000"/>
                </a:solidFill>
                <a:latin typeface="Roboto Mono"/>
                <a:ea typeface="Roboto Mono"/>
                <a:cs typeface="Roboto Mono"/>
                <a:sym typeface="Roboto Mono"/>
              </a:rPr>
              <a:t> will ask y</a:t>
            </a:r>
            <a:r>
              <a:rPr lang="en" sz="1250">
                <a:solidFill>
                  <a:schemeClr val="accent2"/>
                </a:solidFill>
                <a:latin typeface="Roboto Mono"/>
                <a:ea typeface="Roboto Mono"/>
                <a:cs typeface="Roboto Mono"/>
                <a:sym typeface="Roboto Mono"/>
              </a:rPr>
              <a:t>our account id and password</a:t>
            </a:r>
            <a:r>
              <a:rPr lang="en" sz="1250">
                <a:solidFill>
                  <a:srgbClr val="000000"/>
                </a:solidFill>
                <a:latin typeface="Roboto Mono"/>
                <a:ea typeface="Roboto Mono"/>
                <a:cs typeface="Roboto Mono"/>
                <a:sym typeface="Roboto Mono"/>
              </a:rPr>
              <a:t> for authentication.</a:t>
            </a:r>
            <a:endParaRPr sz="1650">
              <a:solidFill>
                <a:srgbClr val="232629"/>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animEffect filter="fade" transition="in">
                                      <p:cBhvr>
                                        <p:cTn dur="1000"/>
                                        <p:tgtEl>
                                          <p:spTgt spid="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animEffect filter="fade" transition="in">
                                      <p:cBhvr>
                                        <p:cTn dur="1000"/>
                                        <p:tgtEl>
                                          <p:spTgt spid="5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animEffect filter="fade" transition="in">
                                      <p:cBhvr>
                                        <p:cTn dur="1000"/>
                                        <p:tgtEl>
                                          <p:spTgt spid="5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animEffect filter="fade" transition="in">
                                      <p:cBhvr>
                                        <p:cTn dur="1000"/>
                                        <p:tgtEl>
                                          <p:spTgt spid="5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animEffect filter="fade" transition="in">
                                      <p:cBhvr>
                                        <p:cTn dur="1000"/>
                                        <p:tgtEl>
                                          <p:spTgt spid="54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3"/>
          <p:cNvSpPr txBox="1"/>
          <p:nvPr>
            <p:ph type="title"/>
          </p:nvPr>
        </p:nvSpPr>
        <p:spPr>
          <a:xfrm>
            <a:off x="1836900" y="558775"/>
            <a:ext cx="547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achieve or implement Encapsulation in Java</a:t>
            </a:r>
            <a:endParaRPr/>
          </a:p>
        </p:txBody>
      </p:sp>
      <p:sp>
        <p:nvSpPr>
          <p:cNvPr id="549" name="Google Shape;549;p73"/>
          <p:cNvSpPr txBox="1"/>
          <p:nvPr>
            <p:ph idx="1" type="body"/>
          </p:nvPr>
        </p:nvSpPr>
        <p:spPr>
          <a:xfrm>
            <a:off x="1169675" y="1575075"/>
            <a:ext cx="7088400" cy="27408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SzPts val="1450"/>
              <a:buChar char="❖"/>
            </a:pPr>
            <a:r>
              <a:rPr lang="en" sz="1450"/>
              <a:t>There are </a:t>
            </a:r>
            <a:r>
              <a:rPr lang="en" sz="1450">
                <a:solidFill>
                  <a:schemeClr val="accent2"/>
                </a:solidFill>
              </a:rPr>
              <a:t>two steps</a:t>
            </a:r>
            <a:r>
              <a:rPr lang="en" sz="1450"/>
              <a:t> </a:t>
            </a:r>
            <a:r>
              <a:rPr lang="en" sz="1450">
                <a:solidFill>
                  <a:schemeClr val="accent2"/>
                </a:solidFill>
              </a:rPr>
              <a:t>required</a:t>
            </a:r>
            <a:r>
              <a:rPr lang="en" sz="1450"/>
              <a:t> to achieve or implement encapsulation in Java program.</a:t>
            </a:r>
            <a:endParaRPr sz="1450"/>
          </a:p>
          <a:p>
            <a:pPr indent="0" lvl="0" marL="457200" rtl="0" algn="l">
              <a:spcBef>
                <a:spcPts val="1600"/>
              </a:spcBef>
              <a:spcAft>
                <a:spcPts val="0"/>
              </a:spcAft>
              <a:buNone/>
            </a:pPr>
            <a:r>
              <a:t/>
            </a:r>
            <a:endParaRPr sz="1450"/>
          </a:p>
          <a:p>
            <a:pPr indent="-320675" lvl="1" marL="457200" rtl="0" algn="l">
              <a:spcBef>
                <a:spcPts val="1600"/>
              </a:spcBef>
              <a:spcAft>
                <a:spcPts val="0"/>
              </a:spcAft>
              <a:buSzPts val="1450"/>
              <a:buChar char="➢"/>
            </a:pPr>
            <a:r>
              <a:rPr lang="en" sz="1450"/>
              <a:t>Declaring the instance variable of the class as </a:t>
            </a:r>
            <a:r>
              <a:rPr lang="en" sz="1450">
                <a:solidFill>
                  <a:schemeClr val="accent2"/>
                </a:solidFill>
              </a:rPr>
              <a:t>private</a:t>
            </a:r>
            <a:r>
              <a:rPr lang="en" sz="1450"/>
              <a:t> so that it cannot be accessed directly by anyone from outside the class.</a:t>
            </a:r>
            <a:endParaRPr sz="1450"/>
          </a:p>
          <a:p>
            <a:pPr indent="0" lvl="0" marL="457200" rtl="0" algn="l">
              <a:lnSpc>
                <a:spcPct val="100000"/>
              </a:lnSpc>
              <a:spcBef>
                <a:spcPts val="1600"/>
              </a:spcBef>
              <a:spcAft>
                <a:spcPts val="0"/>
              </a:spcAft>
              <a:buNone/>
            </a:pPr>
            <a:r>
              <a:t/>
            </a:r>
            <a:endParaRPr sz="1450"/>
          </a:p>
          <a:p>
            <a:pPr indent="-320675" lvl="1" marL="457200" rtl="0" algn="l">
              <a:spcBef>
                <a:spcPts val="0"/>
              </a:spcBef>
              <a:spcAft>
                <a:spcPts val="0"/>
              </a:spcAft>
              <a:buSzPts val="1450"/>
              <a:buChar char="➢"/>
            </a:pPr>
            <a:r>
              <a:rPr lang="en" sz="1450"/>
              <a:t>Provide the </a:t>
            </a:r>
            <a:r>
              <a:rPr lang="en" sz="1450">
                <a:solidFill>
                  <a:schemeClr val="accent2"/>
                </a:solidFill>
              </a:rPr>
              <a:t>public setter and getter methods</a:t>
            </a:r>
            <a:r>
              <a:rPr lang="en" sz="1450"/>
              <a:t> in the class to set/modify the values of the variable/fields.</a:t>
            </a:r>
            <a:endParaRPr sz="145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0" st="0"/>
                                            </p:txEl>
                                          </p:spTgt>
                                        </p:tgtEl>
                                        <p:attrNameLst>
                                          <p:attrName>style.visibility</p:attrName>
                                        </p:attrNameLst>
                                      </p:cBhvr>
                                      <p:to>
                                        <p:strVal val="visible"/>
                                      </p:to>
                                    </p:set>
                                    <p:animEffect filter="fade" transition="in">
                                      <p:cBhvr>
                                        <p:cTn dur="1000"/>
                                        <p:tgtEl>
                                          <p:spTgt spid="5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1" st="1"/>
                                            </p:txEl>
                                          </p:spTgt>
                                        </p:tgtEl>
                                        <p:attrNameLst>
                                          <p:attrName>style.visibility</p:attrName>
                                        </p:attrNameLst>
                                      </p:cBhvr>
                                      <p:to>
                                        <p:strVal val="visible"/>
                                      </p:to>
                                    </p:set>
                                    <p:animEffect filter="fade" transition="in">
                                      <p:cBhvr>
                                        <p:cTn dur="1000"/>
                                        <p:tgtEl>
                                          <p:spTgt spid="5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2" st="2"/>
                                            </p:txEl>
                                          </p:spTgt>
                                        </p:tgtEl>
                                        <p:attrNameLst>
                                          <p:attrName>style.visibility</p:attrName>
                                        </p:attrNameLst>
                                      </p:cBhvr>
                                      <p:to>
                                        <p:strVal val="visible"/>
                                      </p:to>
                                    </p:set>
                                    <p:animEffect filter="fade" transition="in">
                                      <p:cBhvr>
                                        <p:cTn dur="1000"/>
                                        <p:tgtEl>
                                          <p:spTgt spid="5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3" st="3"/>
                                            </p:txEl>
                                          </p:spTgt>
                                        </p:tgtEl>
                                        <p:attrNameLst>
                                          <p:attrName>style.visibility</p:attrName>
                                        </p:attrNameLst>
                                      </p:cBhvr>
                                      <p:to>
                                        <p:strVal val="visible"/>
                                      </p:to>
                                    </p:set>
                                    <p:animEffect filter="fade" transition="in">
                                      <p:cBhvr>
                                        <p:cTn dur="1000"/>
                                        <p:tgtEl>
                                          <p:spTgt spid="5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4" st="4"/>
                                            </p:txEl>
                                          </p:spTgt>
                                        </p:tgtEl>
                                        <p:attrNameLst>
                                          <p:attrName>style.visibility</p:attrName>
                                        </p:attrNameLst>
                                      </p:cBhvr>
                                      <p:to>
                                        <p:strVal val="visible"/>
                                      </p:to>
                                    </p:set>
                                    <p:animEffect filter="fade" transition="in">
                                      <p:cBhvr>
                                        <p:cTn dur="1000"/>
                                        <p:tgtEl>
                                          <p:spTgt spid="5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4"/>
          <p:cNvSpPr txBox="1"/>
          <p:nvPr>
            <p:ph idx="1" type="body"/>
          </p:nvPr>
        </p:nvSpPr>
        <p:spPr>
          <a:xfrm>
            <a:off x="1371250" y="1214600"/>
            <a:ext cx="6706800" cy="33684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CC7832"/>
                </a:solidFill>
                <a:latin typeface="Courier New"/>
                <a:ea typeface="Courier New"/>
                <a:cs typeface="Courier New"/>
                <a:sym typeface="Courier New"/>
              </a:rPr>
              <a:t>class </a:t>
            </a:r>
            <a:r>
              <a:rPr b="1" lang="en" sz="1800">
                <a:solidFill>
                  <a:srgbClr val="A9B7C6"/>
                </a:solidFill>
                <a:latin typeface="Courier New"/>
                <a:ea typeface="Courier New"/>
                <a:cs typeface="Courier New"/>
                <a:sym typeface="Courier New"/>
              </a:rPr>
              <a:t>Student {</a:t>
            </a:r>
            <a:endParaRPr b="1" sz="18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8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A9B7C6"/>
                </a:solidFill>
                <a:latin typeface="Courier New"/>
                <a:ea typeface="Courier New"/>
                <a:cs typeface="Courier New"/>
                <a:sym typeface="Courier New"/>
              </a:rPr>
              <a:t>   </a:t>
            </a:r>
            <a:r>
              <a:rPr b="1" lang="en" sz="1800">
                <a:solidFill>
                  <a:srgbClr val="CC7832"/>
                </a:solidFill>
                <a:latin typeface="Courier New"/>
                <a:ea typeface="Courier New"/>
                <a:cs typeface="Courier New"/>
                <a:sym typeface="Courier New"/>
              </a:rPr>
              <a:t>int </a:t>
            </a:r>
            <a:r>
              <a:rPr b="1" lang="en" sz="1800">
                <a:solidFill>
                  <a:srgbClr val="9876AA"/>
                </a:solidFill>
                <a:latin typeface="Courier New"/>
                <a:ea typeface="Courier New"/>
                <a:cs typeface="Courier New"/>
                <a:sym typeface="Courier New"/>
              </a:rPr>
              <a:t>roll</a:t>
            </a:r>
            <a:r>
              <a:rPr b="1" lang="en" sz="1800">
                <a:solidFill>
                  <a:srgbClr val="CC7832"/>
                </a:solidFill>
                <a:latin typeface="Courier New"/>
                <a:ea typeface="Courier New"/>
                <a:cs typeface="Courier New"/>
                <a:sym typeface="Courier New"/>
              </a:rPr>
              <a:t>;</a:t>
            </a:r>
            <a:endParaRPr b="1" sz="18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CC7832"/>
                </a:solidFill>
                <a:latin typeface="Courier New"/>
                <a:ea typeface="Courier New"/>
                <a:cs typeface="Courier New"/>
                <a:sym typeface="Courier New"/>
              </a:rPr>
              <a:t>   </a:t>
            </a:r>
            <a:r>
              <a:rPr b="1" lang="en" sz="1800">
                <a:solidFill>
                  <a:srgbClr val="A9B7C6"/>
                </a:solidFill>
                <a:latin typeface="Courier New"/>
                <a:ea typeface="Courier New"/>
                <a:cs typeface="Courier New"/>
                <a:sym typeface="Courier New"/>
              </a:rPr>
              <a:t>String </a:t>
            </a:r>
            <a:r>
              <a:rPr b="1" lang="en" sz="1800">
                <a:solidFill>
                  <a:srgbClr val="9876AA"/>
                </a:solidFill>
                <a:latin typeface="Courier New"/>
                <a:ea typeface="Courier New"/>
                <a:cs typeface="Courier New"/>
                <a:sym typeface="Courier New"/>
              </a:rPr>
              <a:t>name</a:t>
            </a:r>
            <a:r>
              <a:rPr b="1" lang="en" sz="1800">
                <a:solidFill>
                  <a:srgbClr val="CC7832"/>
                </a:solidFill>
                <a:latin typeface="Courier New"/>
                <a:ea typeface="Courier New"/>
                <a:cs typeface="Courier New"/>
                <a:sym typeface="Courier New"/>
              </a:rPr>
              <a:t>;</a:t>
            </a:r>
            <a:endParaRPr b="1" sz="18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CC7832"/>
                </a:solidFill>
                <a:latin typeface="Courier New"/>
                <a:ea typeface="Courier New"/>
                <a:cs typeface="Courier New"/>
                <a:sym typeface="Courier New"/>
              </a:rPr>
              <a:t>   double </a:t>
            </a:r>
            <a:r>
              <a:rPr b="1" lang="en" sz="1800">
                <a:solidFill>
                  <a:srgbClr val="9876AA"/>
                </a:solidFill>
                <a:latin typeface="Courier New"/>
                <a:ea typeface="Courier New"/>
                <a:cs typeface="Courier New"/>
                <a:sym typeface="Courier New"/>
              </a:rPr>
              <a:t>per</a:t>
            </a:r>
            <a:r>
              <a:rPr b="1" lang="en" sz="1800">
                <a:solidFill>
                  <a:srgbClr val="CC7832"/>
                </a:solidFill>
                <a:latin typeface="Courier New"/>
                <a:ea typeface="Courier New"/>
                <a:cs typeface="Courier New"/>
                <a:sym typeface="Courier New"/>
              </a:rPr>
              <a:t>;</a:t>
            </a:r>
            <a:endParaRPr b="1" sz="18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8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A9B7C6"/>
                </a:solidFill>
                <a:latin typeface="Courier New"/>
                <a:ea typeface="Courier New"/>
                <a:cs typeface="Courier New"/>
                <a:sym typeface="Courier New"/>
              </a:rPr>
              <a:t>}</a:t>
            </a:r>
            <a:endParaRPr b="1" sz="18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3700">
              <a:solidFill>
                <a:schemeClr val="dk1"/>
              </a:solidFill>
              <a:latin typeface="Roboto Mono"/>
              <a:ea typeface="Roboto Mono"/>
              <a:cs typeface="Roboto Mono"/>
              <a:sym typeface="Roboto Mono"/>
            </a:endParaRPr>
          </a:p>
        </p:txBody>
      </p:sp>
      <p:sp>
        <p:nvSpPr>
          <p:cNvPr id="555" name="Google Shape;555;p74"/>
          <p:cNvSpPr txBox="1"/>
          <p:nvPr>
            <p:ph type="title"/>
          </p:nvPr>
        </p:nvSpPr>
        <p:spPr>
          <a:xfrm>
            <a:off x="1371250" y="228525"/>
            <a:ext cx="6925800" cy="5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Livvic"/>
                <a:ea typeface="Livvic"/>
                <a:cs typeface="Livvic"/>
                <a:sym typeface="Livvic"/>
              </a:rPr>
              <a:t>Entity Class (Without Encapsulation)</a:t>
            </a:r>
            <a:endParaRPr>
              <a:solidFill>
                <a:srgbClr val="FF0000"/>
              </a:solidFill>
              <a:latin typeface="Livvic"/>
              <a:ea typeface="Livvic"/>
              <a:cs typeface="Livvic"/>
              <a:sym typeface="Livv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559" name="Shape 559"/>
        <p:cNvGrpSpPr/>
        <p:nvPr/>
      </p:nvGrpSpPr>
      <p:grpSpPr>
        <a:xfrm>
          <a:off x="0" y="0"/>
          <a:ext cx="0" cy="0"/>
          <a:chOff x="0" y="0"/>
          <a:chExt cx="0" cy="0"/>
        </a:xfrm>
      </p:grpSpPr>
      <p:sp>
        <p:nvSpPr>
          <p:cNvPr id="560" name="Google Shape;560;p75"/>
          <p:cNvSpPr txBox="1"/>
          <p:nvPr>
            <p:ph idx="1" type="body"/>
          </p:nvPr>
        </p:nvSpPr>
        <p:spPr>
          <a:xfrm>
            <a:off x="1319275" y="909075"/>
            <a:ext cx="6838800" cy="3721200"/>
          </a:xfrm>
          <a:prstGeom prst="rect">
            <a:avLst/>
          </a:prstGeom>
          <a:solidFill>
            <a:srgbClr val="2B2B2B"/>
          </a:solid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1600">
                <a:solidFill>
                  <a:srgbClr val="CC7832"/>
                </a:solidFill>
                <a:latin typeface="Courier New"/>
                <a:ea typeface="Courier New"/>
                <a:cs typeface="Courier New"/>
                <a:sym typeface="Courier New"/>
              </a:rPr>
              <a:t>class </a:t>
            </a:r>
            <a:r>
              <a:rPr b="1" lang="en" sz="1600">
                <a:solidFill>
                  <a:srgbClr val="A9B7C6"/>
                </a:solidFill>
                <a:latin typeface="Courier New"/>
                <a:ea typeface="Courier New"/>
                <a:cs typeface="Courier New"/>
                <a:sym typeface="Courier New"/>
              </a:rPr>
              <a:t>UseStudent</a:t>
            </a:r>
            <a:endParaRPr b="1" sz="1600">
              <a:solidFill>
                <a:srgbClr val="A9B7C6"/>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A9B7C6"/>
                </a:solidFill>
                <a:latin typeface="Courier New"/>
                <a:ea typeface="Courier New"/>
                <a:cs typeface="Courier New"/>
                <a:sym typeface="Courier New"/>
              </a:rPr>
              <a:t>{</a:t>
            </a:r>
            <a:endParaRPr b="1" sz="1600">
              <a:solidFill>
                <a:srgbClr val="A9B7C6"/>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A9B7C6"/>
                </a:solidFill>
                <a:latin typeface="Courier New"/>
                <a:ea typeface="Courier New"/>
                <a:cs typeface="Courier New"/>
                <a:sym typeface="Courier New"/>
              </a:rPr>
              <a:t>   </a:t>
            </a:r>
            <a:r>
              <a:rPr b="1" lang="en" sz="1600">
                <a:solidFill>
                  <a:srgbClr val="CC7832"/>
                </a:solidFill>
                <a:latin typeface="Courier New"/>
                <a:ea typeface="Courier New"/>
                <a:cs typeface="Courier New"/>
                <a:sym typeface="Courier New"/>
              </a:rPr>
              <a:t>public static void </a:t>
            </a:r>
            <a:r>
              <a:rPr b="1" lang="en" sz="1600">
                <a:solidFill>
                  <a:srgbClr val="FFC66D"/>
                </a:solidFill>
                <a:latin typeface="Courier New"/>
                <a:ea typeface="Courier New"/>
                <a:cs typeface="Courier New"/>
                <a:sym typeface="Courier New"/>
              </a:rPr>
              <a:t>main</a:t>
            </a:r>
            <a:r>
              <a:rPr b="1" lang="en" sz="1600">
                <a:solidFill>
                  <a:srgbClr val="A9B7C6"/>
                </a:solidFill>
                <a:latin typeface="Courier New"/>
                <a:ea typeface="Courier New"/>
                <a:cs typeface="Courier New"/>
                <a:sym typeface="Courier New"/>
              </a:rPr>
              <a:t>(String [] args)</a:t>
            </a:r>
            <a:endParaRPr b="1" sz="1600">
              <a:solidFill>
                <a:srgbClr val="A9B7C6"/>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A9B7C6"/>
                </a:solidFill>
                <a:latin typeface="Courier New"/>
                <a:ea typeface="Courier New"/>
                <a:cs typeface="Courier New"/>
                <a:sym typeface="Courier New"/>
              </a:rPr>
              <a:t>   {</a:t>
            </a:r>
            <a:endParaRPr b="1" sz="1600">
              <a:solidFill>
                <a:srgbClr val="A9B7C6"/>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A9B7C6"/>
                </a:solidFill>
                <a:latin typeface="Courier New"/>
                <a:ea typeface="Courier New"/>
                <a:cs typeface="Courier New"/>
                <a:sym typeface="Courier New"/>
              </a:rPr>
              <a:t>       Student s</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CC7832"/>
                </a:solidFill>
                <a:latin typeface="Courier New"/>
                <a:ea typeface="Courier New"/>
                <a:cs typeface="Courier New"/>
                <a:sym typeface="Courier New"/>
              </a:rPr>
              <a:t>       </a:t>
            </a:r>
            <a:r>
              <a:rPr b="1" lang="en" sz="1600">
                <a:solidFill>
                  <a:srgbClr val="A9B7C6"/>
                </a:solidFill>
                <a:latin typeface="Courier New"/>
                <a:ea typeface="Courier New"/>
                <a:cs typeface="Courier New"/>
                <a:sym typeface="Courier New"/>
              </a:rPr>
              <a:t>s=</a:t>
            </a:r>
            <a:r>
              <a:rPr b="1" lang="en" sz="1600">
                <a:solidFill>
                  <a:srgbClr val="CC7832"/>
                </a:solidFill>
                <a:latin typeface="Courier New"/>
                <a:ea typeface="Courier New"/>
                <a:cs typeface="Courier New"/>
                <a:sym typeface="Courier New"/>
              </a:rPr>
              <a:t>new </a:t>
            </a:r>
            <a:r>
              <a:rPr b="1" lang="en" sz="1600">
                <a:solidFill>
                  <a:srgbClr val="A9B7C6"/>
                </a:solidFill>
                <a:latin typeface="Courier New"/>
                <a:ea typeface="Courier New"/>
                <a:cs typeface="Courier New"/>
                <a:sym typeface="Courier New"/>
              </a:rPr>
              <a:t>Student()</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CC7832"/>
                </a:solidFill>
                <a:latin typeface="Courier New"/>
                <a:ea typeface="Courier New"/>
                <a:cs typeface="Courier New"/>
                <a:sym typeface="Courier New"/>
              </a:rPr>
              <a:t>       </a:t>
            </a:r>
            <a:r>
              <a:rPr b="1" lang="en" sz="1600">
                <a:solidFill>
                  <a:srgbClr val="A9B7C6"/>
                </a:solidFill>
                <a:latin typeface="Courier New"/>
                <a:ea typeface="Courier New"/>
                <a:cs typeface="Courier New"/>
                <a:sym typeface="Courier New"/>
              </a:rPr>
              <a:t>s.roll = </a:t>
            </a:r>
            <a:r>
              <a:rPr b="1" lang="en" sz="1600">
                <a:solidFill>
                  <a:srgbClr val="6897BB"/>
                </a:solidFill>
                <a:latin typeface="Courier New"/>
                <a:ea typeface="Courier New"/>
                <a:cs typeface="Courier New"/>
                <a:sym typeface="Courier New"/>
              </a:rPr>
              <a:t>101</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CC7832"/>
                </a:solidFill>
                <a:latin typeface="Courier New"/>
                <a:ea typeface="Courier New"/>
                <a:cs typeface="Courier New"/>
                <a:sym typeface="Courier New"/>
              </a:rPr>
              <a:t>       </a:t>
            </a:r>
            <a:r>
              <a:rPr b="1" lang="en" sz="1600">
                <a:solidFill>
                  <a:srgbClr val="A9B7C6"/>
                </a:solidFill>
                <a:latin typeface="Courier New"/>
                <a:ea typeface="Courier New"/>
                <a:cs typeface="Courier New"/>
                <a:sym typeface="Courier New"/>
              </a:rPr>
              <a:t>s.name = “Amit”</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CC7832"/>
                </a:solidFill>
                <a:latin typeface="Courier New"/>
                <a:ea typeface="Courier New"/>
                <a:cs typeface="Courier New"/>
                <a:sym typeface="Courier New"/>
              </a:rPr>
              <a:t>       </a:t>
            </a:r>
            <a:r>
              <a:rPr b="1" lang="en" sz="1600">
                <a:solidFill>
                  <a:srgbClr val="A9B7C6"/>
                </a:solidFill>
                <a:latin typeface="Courier New"/>
                <a:ea typeface="Courier New"/>
                <a:cs typeface="Courier New"/>
                <a:sym typeface="Courier New"/>
              </a:rPr>
              <a:t>s.per = </a:t>
            </a:r>
            <a:r>
              <a:rPr b="1" lang="en" sz="1600">
                <a:solidFill>
                  <a:srgbClr val="6897BB"/>
                </a:solidFill>
                <a:latin typeface="Courier New"/>
                <a:ea typeface="Courier New"/>
                <a:cs typeface="Courier New"/>
                <a:sym typeface="Courier New"/>
              </a:rPr>
              <a:t>82.9</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CC7832"/>
                </a:solidFill>
                <a:latin typeface="Courier New"/>
                <a:ea typeface="Courier New"/>
                <a:cs typeface="Courier New"/>
                <a:sym typeface="Courier New"/>
              </a:rPr>
              <a:t>       </a:t>
            </a:r>
            <a:r>
              <a:rPr b="1" lang="en" sz="1600">
                <a:solidFill>
                  <a:srgbClr val="A9B7C6"/>
                </a:solidFill>
                <a:latin typeface="Courier New"/>
                <a:ea typeface="Courier New"/>
                <a:cs typeface="Courier New"/>
                <a:sym typeface="Courier New"/>
              </a:rPr>
              <a:t>System.</a:t>
            </a:r>
            <a:r>
              <a:rPr b="1" i="1" lang="en" sz="1600">
                <a:solidFill>
                  <a:srgbClr val="9876AA"/>
                </a:solidFill>
                <a:latin typeface="Courier New"/>
                <a:ea typeface="Courier New"/>
                <a:cs typeface="Courier New"/>
                <a:sym typeface="Courier New"/>
              </a:rPr>
              <a:t>out</a:t>
            </a:r>
            <a:r>
              <a:rPr b="1" lang="en" sz="1600">
                <a:solidFill>
                  <a:srgbClr val="A9B7C6"/>
                </a:solidFill>
                <a:latin typeface="Courier New"/>
                <a:ea typeface="Courier New"/>
                <a:cs typeface="Courier New"/>
                <a:sym typeface="Courier New"/>
              </a:rPr>
              <a:t>.println(“Roll:” + s.roll)</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CC7832"/>
                </a:solidFill>
                <a:latin typeface="Courier New"/>
                <a:ea typeface="Courier New"/>
                <a:cs typeface="Courier New"/>
                <a:sym typeface="Courier New"/>
              </a:rPr>
              <a:t>       </a:t>
            </a:r>
            <a:r>
              <a:rPr b="1" lang="en" sz="1600">
                <a:solidFill>
                  <a:srgbClr val="A9B7C6"/>
                </a:solidFill>
                <a:latin typeface="Courier New"/>
                <a:ea typeface="Courier New"/>
                <a:cs typeface="Courier New"/>
                <a:sym typeface="Courier New"/>
              </a:rPr>
              <a:t>System.</a:t>
            </a:r>
            <a:r>
              <a:rPr b="1" i="1" lang="en" sz="1600">
                <a:solidFill>
                  <a:srgbClr val="9876AA"/>
                </a:solidFill>
                <a:latin typeface="Courier New"/>
                <a:ea typeface="Courier New"/>
                <a:cs typeface="Courier New"/>
                <a:sym typeface="Courier New"/>
              </a:rPr>
              <a:t>out</a:t>
            </a:r>
            <a:r>
              <a:rPr b="1" lang="en" sz="1600">
                <a:solidFill>
                  <a:srgbClr val="A9B7C6"/>
                </a:solidFill>
                <a:latin typeface="Courier New"/>
                <a:ea typeface="Courier New"/>
                <a:cs typeface="Courier New"/>
                <a:sym typeface="Courier New"/>
              </a:rPr>
              <a:t>.println(“Name:” + s.name)</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CC7832"/>
                </a:solidFill>
                <a:latin typeface="Courier New"/>
                <a:ea typeface="Courier New"/>
                <a:cs typeface="Courier New"/>
                <a:sym typeface="Courier New"/>
              </a:rPr>
              <a:t>       </a:t>
            </a:r>
            <a:r>
              <a:rPr b="1" lang="en" sz="1600">
                <a:solidFill>
                  <a:srgbClr val="A9B7C6"/>
                </a:solidFill>
                <a:latin typeface="Courier New"/>
                <a:ea typeface="Courier New"/>
                <a:cs typeface="Courier New"/>
                <a:sym typeface="Courier New"/>
              </a:rPr>
              <a:t>System.</a:t>
            </a:r>
            <a:r>
              <a:rPr b="1" i="1" lang="en" sz="1600">
                <a:solidFill>
                  <a:srgbClr val="9876AA"/>
                </a:solidFill>
                <a:latin typeface="Courier New"/>
                <a:ea typeface="Courier New"/>
                <a:cs typeface="Courier New"/>
                <a:sym typeface="Courier New"/>
              </a:rPr>
              <a:t>out</a:t>
            </a:r>
            <a:r>
              <a:rPr b="1" lang="en" sz="1600">
                <a:solidFill>
                  <a:srgbClr val="A9B7C6"/>
                </a:solidFill>
                <a:latin typeface="Courier New"/>
                <a:ea typeface="Courier New"/>
                <a:cs typeface="Courier New"/>
                <a:sym typeface="Courier New"/>
              </a:rPr>
              <a:t>.println(“Per:”  + s.per)</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CC7832"/>
                </a:solidFill>
                <a:latin typeface="Courier New"/>
                <a:ea typeface="Courier New"/>
                <a:cs typeface="Courier New"/>
                <a:sym typeface="Courier New"/>
              </a:rPr>
              <a:t>   </a:t>
            </a:r>
            <a:r>
              <a:rPr b="1" lang="en" sz="1600">
                <a:solidFill>
                  <a:srgbClr val="A9B7C6"/>
                </a:solidFill>
                <a:latin typeface="Courier New"/>
                <a:ea typeface="Courier New"/>
                <a:cs typeface="Courier New"/>
                <a:sym typeface="Courier New"/>
              </a:rPr>
              <a:t>}</a:t>
            </a:r>
            <a:endParaRPr b="1" sz="1600">
              <a:solidFill>
                <a:srgbClr val="A9B7C6"/>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600">
                <a:solidFill>
                  <a:srgbClr val="A9B7C6"/>
                </a:solidFill>
                <a:latin typeface="Courier New"/>
                <a:ea typeface="Courier New"/>
                <a:cs typeface="Courier New"/>
                <a:sym typeface="Courier New"/>
              </a:rPr>
              <a:t>}</a:t>
            </a:r>
            <a:endParaRPr b="1" sz="1600">
              <a:solidFill>
                <a:srgbClr val="A9B7C6"/>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b="1" sz="1600">
              <a:solidFill>
                <a:srgbClr val="A9B7C6"/>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b="1" sz="1600">
              <a:solidFill>
                <a:srgbClr val="A9B7C6"/>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b="1" sz="2200">
              <a:solidFill>
                <a:schemeClr val="dk1"/>
              </a:solidFill>
              <a:latin typeface="Roboto Mono"/>
              <a:ea typeface="Roboto Mono"/>
              <a:cs typeface="Roboto Mono"/>
              <a:sym typeface="Roboto Mono"/>
            </a:endParaRPr>
          </a:p>
        </p:txBody>
      </p:sp>
      <p:sp>
        <p:nvSpPr>
          <p:cNvPr id="561" name="Google Shape;561;p75"/>
          <p:cNvSpPr txBox="1"/>
          <p:nvPr>
            <p:ph type="title"/>
          </p:nvPr>
        </p:nvSpPr>
        <p:spPr>
          <a:xfrm>
            <a:off x="1319275" y="242925"/>
            <a:ext cx="6146100" cy="5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Livvic Medium"/>
                <a:ea typeface="Livvic Medium"/>
                <a:cs typeface="Livvic Medium"/>
                <a:sym typeface="Livvic Medium"/>
              </a:rPr>
              <a:t>Driver Class</a:t>
            </a:r>
            <a:endParaRPr>
              <a:solidFill>
                <a:srgbClr val="FF0000"/>
              </a:solidFill>
              <a:latin typeface="Livvic Medium"/>
              <a:ea typeface="Livvic Medium"/>
              <a:cs typeface="Livvic Medium"/>
              <a:sym typeface="Livvic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6"/>
          <p:cNvSpPr txBox="1"/>
          <p:nvPr>
            <p:ph idx="1" type="body"/>
          </p:nvPr>
        </p:nvSpPr>
        <p:spPr>
          <a:xfrm>
            <a:off x="1393625" y="933875"/>
            <a:ext cx="6752700" cy="3721200"/>
          </a:xfrm>
          <a:prstGeom prst="rect">
            <a:avLst/>
          </a:prstGeom>
          <a:solidFill>
            <a:srgbClr val="2B2B2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7832"/>
                </a:solidFill>
                <a:latin typeface="Courier New"/>
                <a:ea typeface="Courier New"/>
                <a:cs typeface="Courier New"/>
                <a:sym typeface="Courier New"/>
              </a:rPr>
              <a:t>class </a:t>
            </a:r>
            <a:r>
              <a:rPr b="1" lang="en" sz="1800">
                <a:solidFill>
                  <a:srgbClr val="A9B7C6"/>
                </a:solidFill>
                <a:latin typeface="Courier New"/>
                <a:ea typeface="Courier New"/>
                <a:cs typeface="Courier New"/>
                <a:sym typeface="Courier New"/>
              </a:rPr>
              <a:t>Student{</a:t>
            </a:r>
            <a:endParaRPr b="1" sz="18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8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en" sz="1800">
                <a:solidFill>
                  <a:srgbClr val="A9B7C6"/>
                </a:solidFill>
                <a:latin typeface="Courier New"/>
                <a:ea typeface="Courier New"/>
                <a:cs typeface="Courier New"/>
                <a:sym typeface="Courier New"/>
              </a:rPr>
              <a:t>   </a:t>
            </a:r>
            <a:r>
              <a:rPr b="1" lang="en" sz="1800">
                <a:solidFill>
                  <a:srgbClr val="CC7832"/>
                </a:solidFill>
                <a:latin typeface="Courier New"/>
                <a:ea typeface="Courier New"/>
                <a:cs typeface="Courier New"/>
                <a:sym typeface="Courier New"/>
              </a:rPr>
              <a:t>private int </a:t>
            </a:r>
            <a:r>
              <a:rPr b="1" lang="en" sz="1800">
                <a:solidFill>
                  <a:srgbClr val="9876AA"/>
                </a:solidFill>
                <a:latin typeface="Courier New"/>
                <a:ea typeface="Courier New"/>
                <a:cs typeface="Courier New"/>
                <a:sym typeface="Courier New"/>
              </a:rPr>
              <a:t>roll</a:t>
            </a:r>
            <a:r>
              <a:rPr b="1" lang="en" sz="1800">
                <a:solidFill>
                  <a:srgbClr val="CC7832"/>
                </a:solidFill>
                <a:latin typeface="Courier New"/>
                <a:ea typeface="Courier New"/>
                <a:cs typeface="Courier New"/>
                <a:sym typeface="Courier New"/>
              </a:rPr>
              <a:t>;</a:t>
            </a:r>
            <a:endParaRPr b="1" sz="18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en" sz="1800">
                <a:solidFill>
                  <a:srgbClr val="CC7832"/>
                </a:solidFill>
                <a:latin typeface="Courier New"/>
                <a:ea typeface="Courier New"/>
                <a:cs typeface="Courier New"/>
                <a:sym typeface="Courier New"/>
              </a:rPr>
              <a:t>   private </a:t>
            </a:r>
            <a:r>
              <a:rPr b="1" lang="en" sz="1800">
                <a:solidFill>
                  <a:srgbClr val="A9B7C6"/>
                </a:solidFill>
                <a:latin typeface="Courier New"/>
                <a:ea typeface="Courier New"/>
                <a:cs typeface="Courier New"/>
                <a:sym typeface="Courier New"/>
              </a:rPr>
              <a:t>String </a:t>
            </a:r>
            <a:r>
              <a:rPr b="1" lang="en" sz="1800">
                <a:solidFill>
                  <a:srgbClr val="9876AA"/>
                </a:solidFill>
                <a:latin typeface="Courier New"/>
                <a:ea typeface="Courier New"/>
                <a:cs typeface="Courier New"/>
                <a:sym typeface="Courier New"/>
              </a:rPr>
              <a:t>name</a:t>
            </a:r>
            <a:r>
              <a:rPr b="1" lang="en" sz="1800">
                <a:solidFill>
                  <a:srgbClr val="CC7832"/>
                </a:solidFill>
                <a:latin typeface="Courier New"/>
                <a:ea typeface="Courier New"/>
                <a:cs typeface="Courier New"/>
                <a:sym typeface="Courier New"/>
              </a:rPr>
              <a:t>;</a:t>
            </a:r>
            <a:endParaRPr b="1" sz="18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en" sz="1800">
                <a:solidFill>
                  <a:srgbClr val="CC7832"/>
                </a:solidFill>
                <a:latin typeface="Courier New"/>
                <a:ea typeface="Courier New"/>
                <a:cs typeface="Courier New"/>
                <a:sym typeface="Courier New"/>
              </a:rPr>
              <a:t>   private double </a:t>
            </a:r>
            <a:r>
              <a:rPr b="1" lang="en" sz="1800">
                <a:solidFill>
                  <a:srgbClr val="9876AA"/>
                </a:solidFill>
                <a:latin typeface="Courier New"/>
                <a:ea typeface="Courier New"/>
                <a:cs typeface="Courier New"/>
                <a:sym typeface="Courier New"/>
              </a:rPr>
              <a:t>per</a:t>
            </a:r>
            <a:r>
              <a:rPr b="1" lang="en" sz="1800">
                <a:solidFill>
                  <a:srgbClr val="CC7832"/>
                </a:solidFill>
                <a:latin typeface="Courier New"/>
                <a:ea typeface="Courier New"/>
                <a:cs typeface="Courier New"/>
                <a:sym typeface="Courier New"/>
              </a:rPr>
              <a:t>;</a:t>
            </a:r>
            <a:endParaRPr b="1" sz="1800">
              <a:solidFill>
                <a:srgbClr val="CC7832"/>
              </a:solidFill>
              <a:latin typeface="Courier New"/>
              <a:ea typeface="Courier New"/>
              <a:cs typeface="Courier New"/>
              <a:sym typeface="Courier New"/>
            </a:endParaRPr>
          </a:p>
          <a:p>
            <a:pPr indent="0" lvl="0" marL="0" rtl="0" algn="l">
              <a:spcBef>
                <a:spcPts val="0"/>
              </a:spcBef>
              <a:spcAft>
                <a:spcPts val="0"/>
              </a:spcAft>
              <a:buNone/>
            </a:pPr>
            <a:r>
              <a:t/>
            </a:r>
            <a:endParaRPr b="1" sz="1800">
              <a:solidFill>
                <a:srgbClr val="CC7832"/>
              </a:solidFill>
              <a:latin typeface="Courier New"/>
              <a:ea typeface="Courier New"/>
              <a:cs typeface="Courier New"/>
              <a:sym typeface="Courier New"/>
            </a:endParaRPr>
          </a:p>
          <a:p>
            <a:pPr indent="0" lvl="0" marL="0" rtl="0" algn="l">
              <a:spcBef>
                <a:spcPts val="0"/>
              </a:spcBef>
              <a:spcAft>
                <a:spcPts val="0"/>
              </a:spcAft>
              <a:buNone/>
            </a:pPr>
            <a:r>
              <a:t/>
            </a:r>
            <a:endParaRPr b="1" sz="18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CC7832"/>
                </a:solidFill>
                <a:latin typeface="Courier New"/>
                <a:ea typeface="Courier New"/>
                <a:cs typeface="Courier New"/>
                <a:sym typeface="Courier New"/>
              </a:rPr>
              <a:t>public void </a:t>
            </a:r>
            <a:r>
              <a:rPr b="1" lang="en" sz="1600">
                <a:solidFill>
                  <a:srgbClr val="A9B7C6"/>
                </a:solidFill>
                <a:latin typeface="Courier New"/>
                <a:ea typeface="Courier New"/>
                <a:cs typeface="Courier New"/>
                <a:sym typeface="Courier New"/>
              </a:rPr>
              <a:t>setData(</a:t>
            </a:r>
            <a:r>
              <a:rPr b="1" lang="en" sz="1400">
                <a:solidFill>
                  <a:srgbClr val="A9B7C6"/>
                </a:solidFill>
                <a:latin typeface="Courier New"/>
                <a:ea typeface="Courier New"/>
                <a:cs typeface="Courier New"/>
                <a:sym typeface="Courier New"/>
              </a:rPr>
              <a:t>int r, String n, double p</a:t>
            </a:r>
            <a:r>
              <a:rPr b="1" lang="en" sz="1600">
                <a:solidFill>
                  <a:srgbClr val="A9B7C6"/>
                </a:solidFill>
                <a:latin typeface="Courier New"/>
                <a:ea typeface="Courier New"/>
                <a:cs typeface="Courier New"/>
                <a:sym typeface="Courier New"/>
              </a:rPr>
              <a:t>){</a:t>
            </a:r>
            <a:endParaRPr b="1" sz="16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A9B7C6"/>
                </a:solidFill>
                <a:latin typeface="Courier New"/>
                <a:ea typeface="Courier New"/>
                <a:cs typeface="Courier New"/>
                <a:sym typeface="Courier New"/>
              </a:rPr>
              <a:t>    roll=</a:t>
            </a:r>
            <a:r>
              <a:rPr b="1" lang="en" sz="1600">
                <a:solidFill>
                  <a:srgbClr val="6897BB"/>
                </a:solidFill>
                <a:latin typeface="Courier New"/>
                <a:ea typeface="Courier New"/>
                <a:cs typeface="Courier New"/>
                <a:sym typeface="Courier New"/>
              </a:rPr>
              <a:t>r</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CC7832"/>
                </a:solidFill>
                <a:latin typeface="Courier New"/>
                <a:ea typeface="Courier New"/>
                <a:cs typeface="Courier New"/>
                <a:sym typeface="Courier New"/>
              </a:rPr>
              <a:t>    </a:t>
            </a:r>
            <a:r>
              <a:rPr b="1" lang="en" sz="1600">
                <a:solidFill>
                  <a:srgbClr val="A9B7C6"/>
                </a:solidFill>
                <a:latin typeface="Courier New"/>
                <a:ea typeface="Courier New"/>
                <a:cs typeface="Courier New"/>
                <a:sym typeface="Courier New"/>
              </a:rPr>
              <a:t>name=n</a:t>
            </a:r>
            <a:r>
              <a:rPr b="1" lang="en" sz="1600">
                <a:solidFill>
                  <a:srgbClr val="B45F06"/>
                </a:solidFill>
                <a:latin typeface="Courier New"/>
                <a:ea typeface="Courier New"/>
                <a:cs typeface="Courier New"/>
                <a:sym typeface="Courier New"/>
              </a:rPr>
              <a:t>;</a:t>
            </a:r>
            <a:endParaRPr b="1" sz="1600">
              <a:solidFill>
                <a:srgbClr val="B45F06"/>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A9B7C6"/>
                </a:solidFill>
                <a:latin typeface="Courier New"/>
                <a:ea typeface="Courier New"/>
                <a:cs typeface="Courier New"/>
                <a:sym typeface="Courier New"/>
              </a:rPr>
              <a:t>    per=</a:t>
            </a:r>
            <a:r>
              <a:rPr b="1" lang="en" sz="1600">
                <a:solidFill>
                  <a:srgbClr val="6897BB"/>
                </a:solidFill>
                <a:latin typeface="Courier New"/>
                <a:ea typeface="Courier New"/>
                <a:cs typeface="Courier New"/>
                <a:sym typeface="Courier New"/>
              </a:rPr>
              <a:t>p</a:t>
            </a:r>
            <a:r>
              <a:rPr b="1" lang="en" sz="1600">
                <a:solidFill>
                  <a:srgbClr val="CC7832"/>
                </a:solidFill>
                <a:latin typeface="Courier New"/>
                <a:ea typeface="Courier New"/>
                <a:cs typeface="Courier New"/>
                <a:sym typeface="Courier New"/>
              </a:rPr>
              <a:t>;</a:t>
            </a:r>
            <a:endParaRPr b="1" sz="16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A9B7C6"/>
                </a:solidFill>
                <a:latin typeface="Courier New"/>
                <a:ea typeface="Courier New"/>
                <a:cs typeface="Courier New"/>
                <a:sym typeface="Courier New"/>
              </a:rPr>
              <a:t>}</a:t>
            </a:r>
            <a:endParaRPr b="1" sz="1800">
              <a:solidFill>
                <a:srgbClr val="CC7832"/>
              </a:solidFill>
              <a:latin typeface="Courier New"/>
              <a:ea typeface="Courier New"/>
              <a:cs typeface="Courier New"/>
              <a:sym typeface="Courier New"/>
            </a:endParaRPr>
          </a:p>
        </p:txBody>
      </p:sp>
      <p:sp>
        <p:nvSpPr>
          <p:cNvPr id="567" name="Google Shape;567;p76"/>
          <p:cNvSpPr txBox="1"/>
          <p:nvPr>
            <p:ph type="title"/>
          </p:nvPr>
        </p:nvSpPr>
        <p:spPr>
          <a:xfrm>
            <a:off x="1393625" y="239775"/>
            <a:ext cx="61461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45F06"/>
                </a:solidFill>
                <a:latin typeface="Livvic Medium"/>
                <a:ea typeface="Livvic Medium"/>
                <a:cs typeface="Livvic Medium"/>
                <a:sym typeface="Livvic Medium"/>
              </a:rPr>
              <a:t>Correction In Previous Code</a:t>
            </a:r>
            <a:endParaRPr>
              <a:solidFill>
                <a:srgbClr val="B45F06"/>
              </a:solidFill>
              <a:latin typeface="Livvic Medium"/>
              <a:ea typeface="Livvic Medium"/>
              <a:cs typeface="Livvic Medium"/>
              <a:sym typeface="Livvic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7"/>
          <p:cNvSpPr txBox="1"/>
          <p:nvPr>
            <p:ph idx="1" type="body"/>
          </p:nvPr>
        </p:nvSpPr>
        <p:spPr>
          <a:xfrm>
            <a:off x="1393625" y="933875"/>
            <a:ext cx="6752700" cy="3721200"/>
          </a:xfrm>
          <a:prstGeom prst="rect">
            <a:avLst/>
          </a:prstGeom>
          <a:solidFill>
            <a:srgbClr val="2B2B2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en" sz="1700">
                <a:solidFill>
                  <a:srgbClr val="CC7832"/>
                </a:solidFill>
                <a:latin typeface="Courier New"/>
                <a:ea typeface="Courier New"/>
                <a:cs typeface="Courier New"/>
                <a:sym typeface="Courier New"/>
              </a:rPr>
              <a:t>public void </a:t>
            </a:r>
            <a:r>
              <a:rPr b="1" lang="en" sz="1700">
                <a:solidFill>
                  <a:srgbClr val="A9B7C6"/>
                </a:solidFill>
                <a:latin typeface="Courier New"/>
                <a:ea typeface="Courier New"/>
                <a:cs typeface="Courier New"/>
                <a:sym typeface="Courier New"/>
              </a:rPr>
              <a:t>showData( ) {</a:t>
            </a:r>
            <a:endParaRPr b="1" sz="17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7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en" sz="1700">
                <a:solidFill>
                  <a:srgbClr val="A9B7C6"/>
                </a:solidFill>
                <a:latin typeface="Courier New"/>
                <a:ea typeface="Courier New"/>
                <a:cs typeface="Courier New"/>
                <a:sym typeface="Courier New"/>
              </a:rPr>
              <a:t>    System.out.println(“Roll no is ”   +roll)</a:t>
            </a:r>
            <a:r>
              <a:rPr b="1" lang="en" sz="1700">
                <a:solidFill>
                  <a:srgbClr val="CC7832"/>
                </a:solidFill>
                <a:latin typeface="Courier New"/>
                <a:ea typeface="Courier New"/>
                <a:cs typeface="Courier New"/>
                <a:sym typeface="Courier New"/>
              </a:rPr>
              <a:t>;</a:t>
            </a:r>
            <a:endParaRPr b="1" sz="17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en" sz="1700">
                <a:solidFill>
                  <a:srgbClr val="CC7832"/>
                </a:solidFill>
                <a:latin typeface="Courier New"/>
                <a:ea typeface="Courier New"/>
                <a:cs typeface="Courier New"/>
                <a:sym typeface="Courier New"/>
              </a:rPr>
              <a:t>    </a:t>
            </a:r>
            <a:r>
              <a:rPr b="1" lang="en" sz="1700">
                <a:solidFill>
                  <a:srgbClr val="A9B7C6"/>
                </a:solidFill>
                <a:latin typeface="Courier New"/>
                <a:ea typeface="Courier New"/>
                <a:cs typeface="Courier New"/>
                <a:sym typeface="Courier New"/>
              </a:rPr>
              <a:t>System.out.println(“Name is ”     +name)</a:t>
            </a:r>
            <a:r>
              <a:rPr b="1" lang="en" sz="1700">
                <a:solidFill>
                  <a:srgbClr val="CC7832"/>
                </a:solidFill>
                <a:latin typeface="Courier New"/>
                <a:ea typeface="Courier New"/>
                <a:cs typeface="Courier New"/>
                <a:sym typeface="Courier New"/>
              </a:rPr>
              <a:t>;             </a:t>
            </a:r>
            <a:r>
              <a:rPr b="1" lang="en" sz="1700">
                <a:solidFill>
                  <a:srgbClr val="A9B7C6"/>
                </a:solidFill>
                <a:latin typeface="Courier New"/>
                <a:ea typeface="Courier New"/>
                <a:cs typeface="Courier New"/>
                <a:sym typeface="Courier New"/>
              </a:rPr>
              <a:t>           </a:t>
            </a:r>
            <a:endParaRPr b="1" sz="17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en" sz="1700">
                <a:solidFill>
                  <a:srgbClr val="A9B7C6"/>
                </a:solidFill>
                <a:latin typeface="Courier New"/>
                <a:ea typeface="Courier New"/>
                <a:cs typeface="Courier New"/>
                <a:sym typeface="Courier New"/>
              </a:rPr>
              <a:t>    System.out.println(“Percentage is ”+per)</a:t>
            </a:r>
            <a:r>
              <a:rPr b="1" lang="en" sz="1700">
                <a:solidFill>
                  <a:srgbClr val="CC7832"/>
                </a:solidFill>
                <a:latin typeface="Courier New"/>
                <a:ea typeface="Courier New"/>
                <a:cs typeface="Courier New"/>
                <a:sym typeface="Courier New"/>
              </a:rPr>
              <a:t>;</a:t>
            </a:r>
            <a:endParaRPr b="1" sz="17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en" sz="1700">
                <a:solidFill>
                  <a:srgbClr val="CC7832"/>
                </a:solidFill>
                <a:latin typeface="Courier New"/>
                <a:ea typeface="Courier New"/>
                <a:cs typeface="Courier New"/>
                <a:sym typeface="Courier New"/>
              </a:rPr>
              <a:t>  </a:t>
            </a:r>
            <a:r>
              <a:rPr b="1" lang="en" sz="1700">
                <a:solidFill>
                  <a:srgbClr val="A9B7C6"/>
                </a:solidFill>
                <a:latin typeface="Courier New"/>
                <a:ea typeface="Courier New"/>
                <a:cs typeface="Courier New"/>
                <a:sym typeface="Courier New"/>
              </a:rPr>
              <a:t>}</a:t>
            </a:r>
            <a:endParaRPr b="1" sz="17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7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en" sz="1700">
                <a:solidFill>
                  <a:srgbClr val="A9B7C6"/>
                </a:solidFill>
                <a:latin typeface="Courier New"/>
                <a:ea typeface="Courier New"/>
                <a:cs typeface="Courier New"/>
                <a:sym typeface="Courier New"/>
              </a:rPr>
              <a:t>}</a:t>
            </a:r>
            <a:endParaRPr b="1" sz="17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7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7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2500">
              <a:solidFill>
                <a:schemeClr val="dk1"/>
              </a:solidFill>
              <a:latin typeface="Times New Roman"/>
              <a:ea typeface="Times New Roman"/>
              <a:cs typeface="Times New Roman"/>
              <a:sym typeface="Times New Roman"/>
            </a:endParaRPr>
          </a:p>
        </p:txBody>
      </p:sp>
      <p:sp>
        <p:nvSpPr>
          <p:cNvPr id="573" name="Google Shape;573;p77"/>
          <p:cNvSpPr txBox="1"/>
          <p:nvPr>
            <p:ph type="title"/>
          </p:nvPr>
        </p:nvSpPr>
        <p:spPr>
          <a:xfrm>
            <a:off x="1393625" y="239750"/>
            <a:ext cx="6146100" cy="4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45F06"/>
                </a:solidFill>
                <a:latin typeface="Livvic Medium"/>
                <a:ea typeface="Livvic Medium"/>
                <a:cs typeface="Livvic Medium"/>
                <a:sym typeface="Livvic Medium"/>
              </a:rPr>
              <a:t>Correction In Previous Code</a:t>
            </a:r>
            <a:endParaRPr>
              <a:solidFill>
                <a:srgbClr val="B45F06"/>
              </a:solidFill>
              <a:latin typeface="Livvic Medium"/>
              <a:ea typeface="Livvic Medium"/>
              <a:cs typeface="Livvic Medium"/>
              <a:sym typeface="Livvic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8"/>
          <p:cNvSpPr txBox="1"/>
          <p:nvPr>
            <p:ph idx="1" type="body"/>
          </p:nvPr>
        </p:nvSpPr>
        <p:spPr>
          <a:xfrm>
            <a:off x="1393625" y="1010075"/>
            <a:ext cx="6752700" cy="3721200"/>
          </a:xfrm>
          <a:prstGeom prst="rect">
            <a:avLst/>
          </a:prstGeom>
          <a:solidFill>
            <a:srgbClr val="2B2B2B"/>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900">
                <a:solidFill>
                  <a:srgbClr val="CC7832"/>
                </a:solidFill>
                <a:latin typeface="Courier New"/>
                <a:ea typeface="Courier New"/>
                <a:cs typeface="Courier New"/>
                <a:sym typeface="Courier New"/>
              </a:rPr>
              <a:t>class </a:t>
            </a:r>
            <a:r>
              <a:rPr b="1" lang="en" sz="1900">
                <a:solidFill>
                  <a:srgbClr val="A9B7C6"/>
                </a:solidFill>
                <a:latin typeface="Courier New"/>
                <a:ea typeface="Courier New"/>
                <a:cs typeface="Courier New"/>
                <a:sym typeface="Courier New"/>
              </a:rPr>
              <a:t>UseStudent</a:t>
            </a:r>
            <a:endParaRPr b="1" sz="19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900">
                <a:solidFill>
                  <a:srgbClr val="A9B7C6"/>
                </a:solidFill>
                <a:latin typeface="Courier New"/>
                <a:ea typeface="Courier New"/>
                <a:cs typeface="Courier New"/>
                <a:sym typeface="Courier New"/>
              </a:rPr>
              <a:t>{</a:t>
            </a:r>
            <a:endParaRPr b="1" sz="19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900">
                <a:solidFill>
                  <a:srgbClr val="A9B7C6"/>
                </a:solidFill>
                <a:latin typeface="Courier New"/>
                <a:ea typeface="Courier New"/>
                <a:cs typeface="Courier New"/>
                <a:sym typeface="Courier New"/>
              </a:rPr>
              <a:t>   </a:t>
            </a:r>
            <a:r>
              <a:rPr b="1" lang="en" sz="1900">
                <a:solidFill>
                  <a:srgbClr val="CC7832"/>
                </a:solidFill>
                <a:latin typeface="Courier New"/>
                <a:ea typeface="Courier New"/>
                <a:cs typeface="Courier New"/>
                <a:sym typeface="Courier New"/>
              </a:rPr>
              <a:t>public static void </a:t>
            </a:r>
            <a:r>
              <a:rPr b="1" lang="en" sz="1900">
                <a:solidFill>
                  <a:srgbClr val="FFC66D"/>
                </a:solidFill>
                <a:latin typeface="Courier New"/>
                <a:ea typeface="Courier New"/>
                <a:cs typeface="Courier New"/>
                <a:sym typeface="Courier New"/>
              </a:rPr>
              <a:t>main</a:t>
            </a:r>
            <a:r>
              <a:rPr b="1" lang="en" sz="1900">
                <a:solidFill>
                  <a:srgbClr val="A9B7C6"/>
                </a:solidFill>
                <a:latin typeface="Courier New"/>
                <a:ea typeface="Courier New"/>
                <a:cs typeface="Courier New"/>
                <a:sym typeface="Courier New"/>
              </a:rPr>
              <a:t>(String [] args)</a:t>
            </a:r>
            <a:endParaRPr b="1" sz="19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900">
                <a:solidFill>
                  <a:srgbClr val="A9B7C6"/>
                </a:solidFill>
                <a:latin typeface="Courier New"/>
                <a:ea typeface="Courier New"/>
                <a:cs typeface="Courier New"/>
                <a:sym typeface="Courier New"/>
              </a:rPr>
              <a:t>   {</a:t>
            </a:r>
            <a:endParaRPr b="1" sz="18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900">
                <a:solidFill>
                  <a:srgbClr val="A9B7C6"/>
                </a:solidFill>
                <a:latin typeface="Courier New"/>
                <a:ea typeface="Courier New"/>
                <a:cs typeface="Courier New"/>
                <a:sym typeface="Courier New"/>
              </a:rPr>
              <a:t>       Student s</a:t>
            </a:r>
            <a:r>
              <a:rPr b="1" lang="en" sz="1900">
                <a:solidFill>
                  <a:srgbClr val="CC7832"/>
                </a:solidFill>
                <a:latin typeface="Courier New"/>
                <a:ea typeface="Courier New"/>
                <a:cs typeface="Courier New"/>
                <a:sym typeface="Courier New"/>
              </a:rPr>
              <a:t>;</a:t>
            </a:r>
            <a:endParaRPr b="1" sz="19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900">
                <a:solidFill>
                  <a:srgbClr val="CC7832"/>
                </a:solidFill>
                <a:latin typeface="Courier New"/>
                <a:ea typeface="Courier New"/>
                <a:cs typeface="Courier New"/>
                <a:sym typeface="Courier New"/>
              </a:rPr>
              <a:t>       </a:t>
            </a:r>
            <a:r>
              <a:rPr b="1" lang="en" sz="1900">
                <a:solidFill>
                  <a:srgbClr val="A9B7C6"/>
                </a:solidFill>
                <a:latin typeface="Courier New"/>
                <a:ea typeface="Courier New"/>
                <a:cs typeface="Courier New"/>
                <a:sym typeface="Courier New"/>
              </a:rPr>
              <a:t>s=</a:t>
            </a:r>
            <a:r>
              <a:rPr b="1" lang="en" sz="1900">
                <a:solidFill>
                  <a:srgbClr val="CC7832"/>
                </a:solidFill>
                <a:latin typeface="Courier New"/>
                <a:ea typeface="Courier New"/>
                <a:cs typeface="Courier New"/>
                <a:sym typeface="Courier New"/>
              </a:rPr>
              <a:t>new </a:t>
            </a:r>
            <a:r>
              <a:rPr b="1" lang="en" sz="1900">
                <a:solidFill>
                  <a:srgbClr val="A9B7C6"/>
                </a:solidFill>
                <a:latin typeface="Courier New"/>
                <a:ea typeface="Courier New"/>
                <a:cs typeface="Courier New"/>
                <a:sym typeface="Courier New"/>
              </a:rPr>
              <a:t>Student()</a:t>
            </a:r>
            <a:r>
              <a:rPr b="1" lang="en" sz="1900">
                <a:solidFill>
                  <a:srgbClr val="CC7832"/>
                </a:solidFill>
                <a:latin typeface="Courier New"/>
                <a:ea typeface="Courier New"/>
                <a:cs typeface="Courier New"/>
                <a:sym typeface="Courier New"/>
              </a:rPr>
              <a:t>;</a:t>
            </a:r>
            <a:endParaRPr b="1" sz="19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900">
                <a:solidFill>
                  <a:srgbClr val="CC7832"/>
                </a:solidFill>
                <a:latin typeface="Courier New"/>
                <a:ea typeface="Courier New"/>
                <a:cs typeface="Courier New"/>
                <a:sym typeface="Courier New"/>
              </a:rPr>
              <a:t>       </a:t>
            </a:r>
            <a:r>
              <a:rPr b="1" lang="en" sz="1900">
                <a:solidFill>
                  <a:srgbClr val="A9B7C6"/>
                </a:solidFill>
                <a:latin typeface="Courier New"/>
                <a:ea typeface="Courier New"/>
                <a:cs typeface="Courier New"/>
                <a:sym typeface="Courier New"/>
              </a:rPr>
              <a:t>s.setData(</a:t>
            </a:r>
            <a:r>
              <a:rPr b="1" lang="en" sz="1900">
                <a:solidFill>
                  <a:srgbClr val="6897BB"/>
                </a:solidFill>
                <a:latin typeface="Courier New"/>
                <a:ea typeface="Courier New"/>
                <a:cs typeface="Courier New"/>
                <a:sym typeface="Courier New"/>
              </a:rPr>
              <a:t>101</a:t>
            </a:r>
            <a:r>
              <a:rPr b="1" lang="en" sz="1900">
                <a:solidFill>
                  <a:srgbClr val="CC7832"/>
                </a:solidFill>
                <a:latin typeface="Courier New"/>
                <a:ea typeface="Courier New"/>
                <a:cs typeface="Courier New"/>
                <a:sym typeface="Courier New"/>
              </a:rPr>
              <a:t>, </a:t>
            </a:r>
            <a:r>
              <a:rPr b="1" lang="en" sz="1900">
                <a:solidFill>
                  <a:srgbClr val="A9B7C6"/>
                </a:solidFill>
                <a:latin typeface="Courier New"/>
                <a:ea typeface="Courier New"/>
                <a:cs typeface="Courier New"/>
                <a:sym typeface="Courier New"/>
              </a:rPr>
              <a:t>“Amit”</a:t>
            </a:r>
            <a:r>
              <a:rPr b="1" lang="en" sz="1900">
                <a:solidFill>
                  <a:srgbClr val="CC7832"/>
                </a:solidFill>
                <a:latin typeface="Courier New"/>
                <a:ea typeface="Courier New"/>
                <a:cs typeface="Courier New"/>
                <a:sym typeface="Courier New"/>
              </a:rPr>
              <a:t>, </a:t>
            </a:r>
            <a:r>
              <a:rPr b="1" lang="en" sz="1900">
                <a:solidFill>
                  <a:srgbClr val="6897BB"/>
                </a:solidFill>
                <a:latin typeface="Courier New"/>
                <a:ea typeface="Courier New"/>
                <a:cs typeface="Courier New"/>
                <a:sym typeface="Courier New"/>
              </a:rPr>
              <a:t>82.9</a:t>
            </a:r>
            <a:r>
              <a:rPr b="1" lang="en" sz="1900">
                <a:solidFill>
                  <a:srgbClr val="A9B7C6"/>
                </a:solidFill>
                <a:latin typeface="Courier New"/>
                <a:ea typeface="Courier New"/>
                <a:cs typeface="Courier New"/>
                <a:sym typeface="Courier New"/>
              </a:rPr>
              <a:t>)</a:t>
            </a:r>
            <a:r>
              <a:rPr b="1" lang="en" sz="1900">
                <a:solidFill>
                  <a:srgbClr val="CC7832"/>
                </a:solidFill>
                <a:latin typeface="Courier New"/>
                <a:ea typeface="Courier New"/>
                <a:cs typeface="Courier New"/>
                <a:sym typeface="Courier New"/>
              </a:rPr>
              <a:t>;</a:t>
            </a:r>
            <a:endParaRPr b="1" sz="19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900">
                <a:solidFill>
                  <a:srgbClr val="CC7832"/>
                </a:solidFill>
                <a:latin typeface="Courier New"/>
                <a:ea typeface="Courier New"/>
                <a:cs typeface="Courier New"/>
                <a:sym typeface="Courier New"/>
              </a:rPr>
              <a:t>       </a:t>
            </a:r>
            <a:r>
              <a:rPr b="1" lang="en" sz="1900">
                <a:solidFill>
                  <a:srgbClr val="A9B7C6"/>
                </a:solidFill>
                <a:latin typeface="Courier New"/>
                <a:ea typeface="Courier New"/>
                <a:cs typeface="Courier New"/>
                <a:sym typeface="Courier New"/>
              </a:rPr>
              <a:t>s.showData()</a:t>
            </a:r>
            <a:r>
              <a:rPr b="1" lang="en" sz="1900">
                <a:solidFill>
                  <a:srgbClr val="CC7832"/>
                </a:solidFill>
                <a:latin typeface="Courier New"/>
                <a:ea typeface="Courier New"/>
                <a:cs typeface="Courier New"/>
                <a:sym typeface="Courier New"/>
              </a:rPr>
              <a:t>;</a:t>
            </a:r>
            <a:endParaRPr b="1" sz="19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900">
                <a:solidFill>
                  <a:srgbClr val="CC7832"/>
                </a:solidFill>
                <a:latin typeface="Courier New"/>
                <a:ea typeface="Courier New"/>
                <a:cs typeface="Courier New"/>
                <a:sym typeface="Courier New"/>
              </a:rPr>
              <a:t>   </a:t>
            </a:r>
            <a:r>
              <a:rPr b="1" lang="en" sz="1900">
                <a:solidFill>
                  <a:srgbClr val="A9B7C6"/>
                </a:solidFill>
                <a:latin typeface="Courier New"/>
                <a:ea typeface="Courier New"/>
                <a:cs typeface="Courier New"/>
                <a:sym typeface="Courier New"/>
              </a:rPr>
              <a:t>}</a:t>
            </a:r>
            <a:endParaRPr b="1" sz="19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900">
                <a:solidFill>
                  <a:srgbClr val="A9B7C6"/>
                </a:solidFill>
                <a:latin typeface="Courier New"/>
                <a:ea typeface="Courier New"/>
                <a:cs typeface="Courier New"/>
                <a:sym typeface="Courier New"/>
              </a:rPr>
              <a:t>}</a:t>
            </a:r>
            <a:endParaRPr b="1" sz="19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3000">
              <a:solidFill>
                <a:schemeClr val="dk1"/>
              </a:solidFill>
              <a:latin typeface="Times New Roman"/>
              <a:ea typeface="Times New Roman"/>
              <a:cs typeface="Times New Roman"/>
              <a:sym typeface="Times New Roman"/>
            </a:endParaRPr>
          </a:p>
        </p:txBody>
      </p:sp>
      <p:sp>
        <p:nvSpPr>
          <p:cNvPr id="579" name="Google Shape;579;p78"/>
          <p:cNvSpPr txBox="1"/>
          <p:nvPr>
            <p:ph type="title"/>
          </p:nvPr>
        </p:nvSpPr>
        <p:spPr>
          <a:xfrm>
            <a:off x="1393625" y="229900"/>
            <a:ext cx="61461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45F06"/>
                </a:solidFill>
                <a:latin typeface="Livvic Medium"/>
                <a:ea typeface="Livvic Medium"/>
                <a:cs typeface="Livvic Medium"/>
                <a:sym typeface="Livvic Medium"/>
              </a:rPr>
              <a:t>Correction In Previous Code</a:t>
            </a:r>
            <a:endParaRPr>
              <a:solidFill>
                <a:srgbClr val="B45F06"/>
              </a:solidFill>
              <a:latin typeface="Livvic Medium"/>
              <a:ea typeface="Livvic Medium"/>
              <a:cs typeface="Livvic Medium"/>
              <a:sym typeface="Livvic Medium"/>
            </a:endParaRPr>
          </a:p>
          <a:p>
            <a:pPr indent="0" lvl="0" marL="0" rtl="0" algn="ctr">
              <a:spcBef>
                <a:spcPts val="0"/>
              </a:spcBef>
              <a:spcAft>
                <a:spcPts val="0"/>
              </a:spcAft>
              <a:buNone/>
            </a:pPr>
            <a:r>
              <a:t/>
            </a:r>
            <a:endParaRPr>
              <a:solidFill>
                <a:srgbClr val="B45F06"/>
              </a:solidFill>
              <a:latin typeface="Livvic Medium"/>
              <a:ea typeface="Livvic Medium"/>
              <a:cs typeface="Livvic Medium"/>
              <a:sym typeface="Livvic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9"/>
          <p:cNvSpPr txBox="1"/>
          <p:nvPr>
            <p:ph type="title"/>
          </p:nvPr>
        </p:nvSpPr>
        <p:spPr>
          <a:xfrm>
            <a:off x="1393625" y="224250"/>
            <a:ext cx="6149100" cy="6465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lang="en">
                <a:solidFill>
                  <a:srgbClr val="A61C00"/>
                </a:solidFill>
                <a:latin typeface="Livvic Medium"/>
                <a:ea typeface="Livvic Medium"/>
                <a:cs typeface="Livvic Medium"/>
                <a:sym typeface="Livvic Medium"/>
              </a:rPr>
              <a:t>Advantages </a:t>
            </a:r>
            <a:r>
              <a:rPr lang="en">
                <a:solidFill>
                  <a:srgbClr val="00FF00"/>
                </a:solidFill>
                <a:latin typeface="Livvic Medium"/>
                <a:ea typeface="Livvic Medium"/>
                <a:cs typeface="Livvic Medium"/>
                <a:sym typeface="Livvic Medium"/>
              </a:rPr>
              <a:t>Of</a:t>
            </a:r>
            <a:r>
              <a:rPr lang="en">
                <a:solidFill>
                  <a:srgbClr val="1155CC"/>
                </a:solidFill>
                <a:latin typeface="Livvic Medium"/>
                <a:ea typeface="Livvic Medium"/>
                <a:cs typeface="Livvic Medium"/>
                <a:sym typeface="Livvic Medium"/>
              </a:rPr>
              <a:t> Encapsulation</a:t>
            </a:r>
            <a:endParaRPr>
              <a:solidFill>
                <a:srgbClr val="1155CC"/>
              </a:solidFill>
              <a:latin typeface="Livvic Medium"/>
              <a:ea typeface="Livvic Medium"/>
              <a:cs typeface="Livvic Medium"/>
              <a:sym typeface="Livvic Medium"/>
            </a:endParaRPr>
          </a:p>
          <a:p>
            <a:pPr indent="0" lvl="0" marL="0" rtl="0" algn="ctr">
              <a:spcBef>
                <a:spcPts val="0"/>
              </a:spcBef>
              <a:spcAft>
                <a:spcPts val="0"/>
              </a:spcAft>
              <a:buNone/>
            </a:pPr>
            <a:r>
              <a:t/>
            </a:r>
            <a:endParaRPr>
              <a:solidFill>
                <a:srgbClr val="B45F06"/>
              </a:solidFill>
              <a:latin typeface="Livvic Medium"/>
              <a:ea typeface="Livvic Medium"/>
              <a:cs typeface="Livvic Medium"/>
              <a:sym typeface="Livvic Medium"/>
            </a:endParaRPr>
          </a:p>
        </p:txBody>
      </p:sp>
      <p:pic>
        <p:nvPicPr>
          <p:cNvPr id="585" name="Google Shape;585;p79"/>
          <p:cNvPicPr preferRelativeResize="0"/>
          <p:nvPr/>
        </p:nvPicPr>
        <p:blipFill>
          <a:blip r:embed="rId3">
            <a:alphaModFix/>
          </a:blip>
          <a:stretch>
            <a:fillRect/>
          </a:stretch>
        </p:blipFill>
        <p:spPr>
          <a:xfrm>
            <a:off x="1393613" y="1135225"/>
            <a:ext cx="6637675" cy="338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0"/>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591" name="Google Shape;591;p80"/>
          <p:cNvSpPr txBox="1"/>
          <p:nvPr>
            <p:ph idx="2" type="title"/>
          </p:nvPr>
        </p:nvSpPr>
        <p:spPr>
          <a:xfrm>
            <a:off x="3548250" y="1403800"/>
            <a:ext cx="20475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Part-4</a:t>
            </a:r>
            <a:endParaRPr/>
          </a:p>
        </p:txBody>
      </p:sp>
      <p:pic>
        <p:nvPicPr>
          <p:cNvPr id="592" name="Google Shape;592;p80"/>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593" name="Google Shape;593;p80"/>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594" name="Google Shape;594;p80"/>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595" name="Google Shape;595;p80"/>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- 4</a:t>
            </a:r>
            <a:endParaRPr b="1" sz="1400">
              <a:latin typeface="Roboto Mono"/>
              <a:ea typeface="Roboto Mono"/>
              <a:cs typeface="Roboto Mono"/>
              <a:sym typeface="Roboto Mono"/>
            </a:endParaRPr>
          </a:p>
        </p:txBody>
      </p:sp>
      <p:sp>
        <p:nvSpPr>
          <p:cNvPr id="596" name="Google Shape;596;p80"/>
          <p:cNvSpPr txBox="1"/>
          <p:nvPr>
            <p:ph idx="1" type="subTitle"/>
          </p:nvPr>
        </p:nvSpPr>
        <p:spPr>
          <a:xfrm>
            <a:off x="1055075" y="1982075"/>
            <a:ext cx="13920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595959"/>
                </a:solidFill>
                <a:latin typeface="Roboto Mono"/>
                <a:ea typeface="Roboto Mono"/>
                <a:cs typeface="Roboto Mono"/>
                <a:sym typeface="Roboto Mono"/>
              </a:rPr>
              <a:t>Abstraction</a:t>
            </a:r>
            <a:endParaRPr b="1" sz="1400">
              <a:solidFill>
                <a:srgbClr val="595959"/>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animEffect filter="fade" transition="in">
                                      <p:cBhvr>
                                        <p:cTn dur="1000"/>
                                        <p:tgtEl>
                                          <p:spTgt spid="59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1"/>
          <p:cNvSpPr txBox="1"/>
          <p:nvPr>
            <p:ph idx="1" type="body"/>
          </p:nvPr>
        </p:nvSpPr>
        <p:spPr>
          <a:xfrm>
            <a:off x="1338550" y="1216425"/>
            <a:ext cx="7239300" cy="33525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b="1" sz="1600">
              <a:solidFill>
                <a:srgbClr val="B44141"/>
              </a:solidFill>
              <a:latin typeface="Arial"/>
              <a:ea typeface="Arial"/>
              <a:cs typeface="Arial"/>
              <a:sym typeface="Arial"/>
            </a:endParaRPr>
          </a:p>
          <a:p>
            <a:pPr indent="0" lvl="0" marL="0" rtl="0" algn="l">
              <a:lnSpc>
                <a:spcPct val="150000"/>
              </a:lnSpc>
              <a:spcBef>
                <a:spcPts val="0"/>
              </a:spcBef>
              <a:spcAft>
                <a:spcPts val="0"/>
              </a:spcAft>
              <a:buNone/>
            </a:pPr>
            <a:r>
              <a:rPr b="1" lang="en" sz="1600">
                <a:solidFill>
                  <a:srgbClr val="B44141"/>
                </a:solidFill>
                <a:latin typeface="Arial"/>
                <a:ea typeface="Arial"/>
                <a:cs typeface="Arial"/>
                <a:sym typeface="Arial"/>
              </a:rPr>
              <a:t>  1.</a:t>
            </a:r>
            <a:r>
              <a:rPr b="1" lang="en" sz="1600">
                <a:latin typeface="Arial"/>
                <a:ea typeface="Arial"/>
                <a:cs typeface="Arial"/>
                <a:sym typeface="Arial"/>
              </a:rPr>
              <a:t>	</a:t>
            </a:r>
            <a:r>
              <a:rPr lang="en" sz="1600">
                <a:solidFill>
                  <a:srgbClr val="FF0000"/>
                </a:solidFill>
              </a:rPr>
              <a:t>Abstraction </a:t>
            </a:r>
            <a:r>
              <a:rPr lang="en" sz="1600">
                <a:solidFill>
                  <a:srgbClr val="595959"/>
                </a:solidFill>
              </a:rPr>
              <a:t>is one of the </a:t>
            </a:r>
            <a:r>
              <a:rPr lang="en" sz="1600">
                <a:solidFill>
                  <a:srgbClr val="60C322"/>
                </a:solidFill>
                <a:uFill>
                  <a:noFill/>
                </a:uFill>
                <a:hlinkClick r:id="rId3">
                  <a:extLst>
                    <a:ext uri="{A12FA001-AC4F-418D-AE19-62706E023703}">
                      <ahyp:hlinkClr val="tx"/>
                    </a:ext>
                  </a:extLst>
                </a:hlinkClick>
              </a:rPr>
              <a:t>key concepts</a:t>
            </a:r>
            <a:r>
              <a:rPr lang="en" sz="1600">
                <a:solidFill>
                  <a:srgbClr val="000000"/>
                </a:solidFill>
              </a:rPr>
              <a:t> </a:t>
            </a:r>
            <a:r>
              <a:rPr lang="en" sz="1600">
                <a:solidFill>
                  <a:srgbClr val="595959"/>
                </a:solidFill>
              </a:rPr>
              <a:t>of object-oriented programming </a:t>
            </a:r>
            <a:r>
              <a:rPr lang="en" sz="1600"/>
              <a:t>that </a:t>
            </a:r>
            <a:r>
              <a:rPr b="1" lang="en" sz="1600">
                <a:solidFill>
                  <a:srgbClr val="980000"/>
                </a:solidFill>
                <a:latin typeface="Roboto Mono"/>
                <a:ea typeface="Roboto Mono"/>
                <a:cs typeface="Roboto Mono"/>
                <a:sym typeface="Roboto Mono"/>
              </a:rPr>
              <a:t>“shows”</a:t>
            </a:r>
            <a:r>
              <a:rPr lang="en" sz="1600"/>
              <a:t> only essential attributes and </a:t>
            </a:r>
            <a:r>
              <a:rPr lang="en" sz="1600">
                <a:solidFill>
                  <a:srgbClr val="1155CC"/>
                </a:solidFill>
              </a:rPr>
              <a:t>“hides”</a:t>
            </a:r>
            <a:r>
              <a:rPr lang="en" sz="1600"/>
              <a:t> unnecessary </a:t>
            </a:r>
            <a:r>
              <a:rPr lang="en" sz="1600"/>
              <a:t>i</a:t>
            </a:r>
            <a:r>
              <a:rPr lang="en" sz="1600"/>
              <a:t>nformation.</a:t>
            </a:r>
            <a:r>
              <a:rPr lang="en" sz="1600">
                <a:highlight>
                  <a:srgbClr val="FFFFFF"/>
                </a:highlight>
              </a:rPr>
              <a:t> </a:t>
            </a:r>
            <a:endParaRPr sz="1600"/>
          </a:p>
          <a:p>
            <a:pPr indent="0" lvl="0" marL="0" rtl="0" algn="l">
              <a:lnSpc>
                <a:spcPct val="150000"/>
              </a:lnSpc>
              <a:spcBef>
                <a:spcPts val="0"/>
              </a:spcBef>
              <a:spcAft>
                <a:spcPts val="0"/>
              </a:spcAft>
              <a:buNone/>
            </a:pPr>
            <a:r>
              <a:rPr lang="en" sz="1600">
                <a:solidFill>
                  <a:srgbClr val="B44141"/>
                </a:solidFill>
              </a:rPr>
              <a:t> </a:t>
            </a:r>
            <a:endParaRPr sz="1600">
              <a:solidFill>
                <a:srgbClr val="B44141"/>
              </a:solidFill>
            </a:endParaRPr>
          </a:p>
          <a:p>
            <a:pPr indent="0" lvl="0" marL="0" rtl="0" algn="l">
              <a:lnSpc>
                <a:spcPct val="150000"/>
              </a:lnSpc>
              <a:spcBef>
                <a:spcPts val="0"/>
              </a:spcBef>
              <a:spcAft>
                <a:spcPts val="0"/>
              </a:spcAft>
              <a:buNone/>
            </a:pPr>
            <a:r>
              <a:rPr lang="en" sz="1600">
                <a:solidFill>
                  <a:srgbClr val="B44141"/>
                </a:solidFill>
              </a:rPr>
              <a:t>2. </a:t>
            </a:r>
            <a:r>
              <a:rPr lang="en" sz="1600">
                <a:solidFill>
                  <a:srgbClr val="595959"/>
                </a:solidFill>
              </a:rPr>
              <a:t>The main purpose of </a:t>
            </a:r>
            <a:r>
              <a:rPr lang="en" sz="1600">
                <a:solidFill>
                  <a:srgbClr val="FF0000"/>
                </a:solidFill>
              </a:rPr>
              <a:t>abstraction </a:t>
            </a:r>
            <a:r>
              <a:rPr lang="en" sz="1600">
                <a:solidFill>
                  <a:srgbClr val="595959"/>
                </a:solidFill>
              </a:rPr>
              <a:t>is to make the interaction with the application/product simple.</a:t>
            </a:r>
            <a:endParaRPr sz="1600">
              <a:solidFill>
                <a:srgbClr val="595959"/>
              </a:solidFill>
            </a:endParaRPr>
          </a:p>
          <a:p>
            <a:pPr indent="0" lvl="0" marL="45720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600"/>
          </a:p>
          <a:p>
            <a:pPr indent="0" lvl="0" marL="457200" rtl="0" algn="l">
              <a:lnSpc>
                <a:spcPct val="150000"/>
              </a:lnSpc>
              <a:spcBef>
                <a:spcPts val="0"/>
              </a:spcBef>
              <a:spcAft>
                <a:spcPts val="0"/>
              </a:spcAft>
              <a:buNone/>
            </a:pPr>
            <a:r>
              <a:rPr lang="en" sz="1600"/>
              <a:t> </a:t>
            </a:r>
            <a:endParaRPr sz="1600"/>
          </a:p>
        </p:txBody>
      </p:sp>
      <p:sp>
        <p:nvSpPr>
          <p:cNvPr id="602" name="Google Shape;602;p81"/>
          <p:cNvSpPr txBox="1"/>
          <p:nvPr>
            <p:ph type="title"/>
          </p:nvPr>
        </p:nvSpPr>
        <p:spPr>
          <a:xfrm>
            <a:off x="1338550" y="316050"/>
            <a:ext cx="54429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200">
                <a:solidFill>
                  <a:srgbClr val="B44141"/>
                </a:solidFill>
              </a:rPr>
              <a:t>What </a:t>
            </a:r>
            <a:r>
              <a:rPr lang="en">
                <a:solidFill>
                  <a:srgbClr val="B44141"/>
                </a:solidFill>
              </a:rPr>
              <a:t>I</a:t>
            </a:r>
            <a:r>
              <a:rPr lang="en" sz="3200">
                <a:solidFill>
                  <a:srgbClr val="B44141"/>
                </a:solidFill>
              </a:rPr>
              <a:t>s </a:t>
            </a:r>
            <a:r>
              <a:rPr lang="en" sz="3200">
                <a:solidFill>
                  <a:srgbClr val="FF0000"/>
                </a:solidFill>
              </a:rPr>
              <a:t>Abstraction ?</a:t>
            </a:r>
            <a:endParaRPr sz="24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0" st="0"/>
                                            </p:txEl>
                                          </p:spTgt>
                                        </p:tgtEl>
                                        <p:attrNameLst>
                                          <p:attrName>style.visibility</p:attrName>
                                        </p:attrNameLst>
                                      </p:cBhvr>
                                      <p:to>
                                        <p:strVal val="visible"/>
                                      </p:to>
                                    </p:set>
                                    <p:animEffect filter="fade" transition="in">
                                      <p:cBhvr>
                                        <p:cTn dur="1000"/>
                                        <p:tgtEl>
                                          <p:spTgt spid="6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1" st="1"/>
                                            </p:txEl>
                                          </p:spTgt>
                                        </p:tgtEl>
                                        <p:attrNameLst>
                                          <p:attrName>style.visibility</p:attrName>
                                        </p:attrNameLst>
                                      </p:cBhvr>
                                      <p:to>
                                        <p:strVal val="visible"/>
                                      </p:to>
                                    </p:set>
                                    <p:animEffect filter="fade" transition="in">
                                      <p:cBhvr>
                                        <p:cTn dur="1000"/>
                                        <p:tgtEl>
                                          <p:spTgt spid="6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2" st="2"/>
                                            </p:txEl>
                                          </p:spTgt>
                                        </p:tgtEl>
                                        <p:attrNameLst>
                                          <p:attrName>style.visibility</p:attrName>
                                        </p:attrNameLst>
                                      </p:cBhvr>
                                      <p:to>
                                        <p:strVal val="visible"/>
                                      </p:to>
                                    </p:set>
                                    <p:animEffect filter="fade" transition="in">
                                      <p:cBhvr>
                                        <p:cTn dur="1000"/>
                                        <p:tgtEl>
                                          <p:spTgt spid="6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3" st="3"/>
                                            </p:txEl>
                                          </p:spTgt>
                                        </p:tgtEl>
                                        <p:attrNameLst>
                                          <p:attrName>style.visibility</p:attrName>
                                        </p:attrNameLst>
                                      </p:cBhvr>
                                      <p:to>
                                        <p:strVal val="visible"/>
                                      </p:to>
                                    </p:set>
                                    <p:animEffect filter="fade" transition="in">
                                      <p:cBhvr>
                                        <p:cTn dur="1000"/>
                                        <p:tgtEl>
                                          <p:spTgt spid="6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4" st="4"/>
                                            </p:txEl>
                                          </p:spTgt>
                                        </p:tgtEl>
                                        <p:attrNameLst>
                                          <p:attrName>style.visibility</p:attrName>
                                        </p:attrNameLst>
                                      </p:cBhvr>
                                      <p:to>
                                        <p:strVal val="visible"/>
                                      </p:to>
                                    </p:set>
                                    <p:animEffect filter="fade" transition="in">
                                      <p:cBhvr>
                                        <p:cTn dur="1000"/>
                                        <p:tgtEl>
                                          <p:spTgt spid="6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5" st="5"/>
                                            </p:txEl>
                                          </p:spTgt>
                                        </p:tgtEl>
                                        <p:attrNameLst>
                                          <p:attrName>style.visibility</p:attrName>
                                        </p:attrNameLst>
                                      </p:cBhvr>
                                      <p:to>
                                        <p:strVal val="visible"/>
                                      </p:to>
                                    </p:set>
                                    <p:animEffect filter="fade" transition="in">
                                      <p:cBhvr>
                                        <p:cTn dur="1000"/>
                                        <p:tgtEl>
                                          <p:spTgt spid="6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6" st="6"/>
                                            </p:txEl>
                                          </p:spTgt>
                                        </p:tgtEl>
                                        <p:attrNameLst>
                                          <p:attrName>style.visibility</p:attrName>
                                        </p:attrNameLst>
                                      </p:cBhvr>
                                      <p:to>
                                        <p:strVal val="visible"/>
                                      </p:to>
                                    </p:set>
                                    <p:animEffect filter="fade" transition="in">
                                      <p:cBhvr>
                                        <p:cTn dur="1000"/>
                                        <p:tgtEl>
                                          <p:spTgt spid="6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7" st="7"/>
                                            </p:txEl>
                                          </p:spTgt>
                                        </p:tgtEl>
                                        <p:attrNameLst>
                                          <p:attrName>style.visibility</p:attrName>
                                        </p:attrNameLst>
                                      </p:cBhvr>
                                      <p:to>
                                        <p:strVal val="visible"/>
                                      </p:to>
                                    </p:set>
                                    <p:animEffect filter="fade" transition="in">
                                      <p:cBhvr>
                                        <p:cTn dur="1000"/>
                                        <p:tgtEl>
                                          <p:spTgt spid="60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1836900" y="406375"/>
            <a:ext cx="547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Popular programming approaches</a:t>
            </a:r>
            <a:endParaRPr/>
          </a:p>
        </p:txBody>
      </p:sp>
      <p:sp>
        <p:nvSpPr>
          <p:cNvPr id="353" name="Google Shape;353;p55"/>
          <p:cNvSpPr txBox="1"/>
          <p:nvPr>
            <p:ph idx="1" type="body"/>
          </p:nvPr>
        </p:nvSpPr>
        <p:spPr>
          <a:xfrm>
            <a:off x="1398275" y="1249425"/>
            <a:ext cx="6963300" cy="28365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Char char="●"/>
            </a:pPr>
            <a:r>
              <a:rPr lang="en" sz="1350"/>
              <a:t>Procedure Oriented Programming</a:t>
            </a:r>
            <a:endParaRPr sz="1350"/>
          </a:p>
          <a:p>
            <a:pPr indent="0" lvl="0" marL="457200" rtl="0" algn="l">
              <a:spcBef>
                <a:spcPts val="1600"/>
              </a:spcBef>
              <a:spcAft>
                <a:spcPts val="0"/>
              </a:spcAft>
              <a:buNone/>
            </a:pPr>
            <a:r>
              <a:t/>
            </a:r>
            <a:endParaRPr sz="1350"/>
          </a:p>
          <a:p>
            <a:pPr indent="-314325" lvl="0" marL="457200" rtl="0" algn="l">
              <a:spcBef>
                <a:spcPts val="1600"/>
              </a:spcBef>
              <a:spcAft>
                <a:spcPts val="0"/>
              </a:spcAft>
              <a:buClr>
                <a:schemeClr val="accent2"/>
              </a:buClr>
              <a:buSzPts val="1350"/>
              <a:buChar char="●"/>
            </a:pPr>
            <a:r>
              <a:rPr lang="en" sz="1350">
                <a:solidFill>
                  <a:schemeClr val="accent2"/>
                </a:solidFill>
              </a:rPr>
              <a:t>Object Oriented Programming</a:t>
            </a:r>
            <a:endParaRPr sz="1350">
              <a:solidFill>
                <a:schemeClr val="accent2"/>
              </a:solidFill>
            </a:endParaRPr>
          </a:p>
          <a:p>
            <a:pPr indent="0" lvl="0" marL="457200" rtl="0" algn="l">
              <a:spcBef>
                <a:spcPts val="1600"/>
              </a:spcBef>
              <a:spcAft>
                <a:spcPts val="0"/>
              </a:spcAft>
              <a:buNone/>
            </a:pPr>
            <a:r>
              <a:t/>
            </a:r>
            <a:endParaRPr sz="1350"/>
          </a:p>
          <a:p>
            <a:pPr indent="-314325" lvl="0" marL="457200" rtl="0" algn="l">
              <a:spcBef>
                <a:spcPts val="1600"/>
              </a:spcBef>
              <a:spcAft>
                <a:spcPts val="0"/>
              </a:spcAft>
              <a:buSzPts val="1350"/>
              <a:buChar char="●"/>
            </a:pPr>
            <a:r>
              <a:rPr lang="en" sz="1350"/>
              <a:t>Functional Programming</a:t>
            </a:r>
            <a:endParaRPr sz="1350"/>
          </a:p>
          <a:p>
            <a:pPr indent="0" lvl="0" marL="457200" rtl="0" algn="l">
              <a:spcBef>
                <a:spcPts val="1600"/>
              </a:spcBef>
              <a:spcAft>
                <a:spcPts val="0"/>
              </a:spcAft>
              <a:buNone/>
            </a:pPr>
            <a:r>
              <a:t/>
            </a:r>
            <a:endParaRPr sz="1350"/>
          </a:p>
          <a:p>
            <a:pPr indent="-314325" lvl="0" marL="457200" rtl="0" algn="l">
              <a:spcBef>
                <a:spcPts val="1600"/>
              </a:spcBef>
              <a:spcAft>
                <a:spcPts val="0"/>
              </a:spcAft>
              <a:buSzPts val="1350"/>
              <a:buChar char="●"/>
            </a:pPr>
            <a:r>
              <a:rPr lang="en" sz="1350"/>
              <a:t>Aspect </a:t>
            </a:r>
            <a:r>
              <a:rPr lang="en" sz="1350"/>
              <a:t>Oriented</a:t>
            </a:r>
            <a:r>
              <a:rPr lang="en" sz="1350"/>
              <a:t> Programming</a:t>
            </a:r>
            <a:endParaRPr sz="135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2"/>
          <p:cNvSpPr txBox="1"/>
          <p:nvPr>
            <p:ph type="title"/>
          </p:nvPr>
        </p:nvSpPr>
        <p:spPr>
          <a:xfrm>
            <a:off x="1338550" y="392250"/>
            <a:ext cx="6444900" cy="7185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FF0000"/>
                </a:solidFill>
              </a:rPr>
              <a:t>Let's </a:t>
            </a:r>
            <a:r>
              <a:rPr lang="en">
                <a:solidFill>
                  <a:srgbClr val="5F8195"/>
                </a:solidFill>
              </a:rPr>
              <a:t>Understand </a:t>
            </a:r>
            <a:r>
              <a:rPr lang="en">
                <a:solidFill>
                  <a:srgbClr val="FF0000"/>
                </a:solidFill>
              </a:rPr>
              <a:t>Abstraction </a:t>
            </a:r>
            <a:r>
              <a:rPr lang="en">
                <a:solidFill>
                  <a:srgbClr val="FFA500"/>
                </a:solidFill>
              </a:rPr>
              <a:t>With </a:t>
            </a:r>
            <a:endParaRPr>
              <a:solidFill>
                <a:srgbClr val="FFA500"/>
              </a:solidFill>
            </a:endParaRPr>
          </a:p>
          <a:p>
            <a:pPr indent="0" lvl="0" marL="0" rtl="0" algn="ctr">
              <a:spcBef>
                <a:spcPts val="0"/>
              </a:spcBef>
              <a:spcAft>
                <a:spcPts val="0"/>
              </a:spcAft>
              <a:buNone/>
            </a:pPr>
            <a:r>
              <a:rPr lang="en">
                <a:solidFill>
                  <a:srgbClr val="8E7CC3"/>
                </a:solidFill>
              </a:rPr>
              <a:t>Example</a:t>
            </a:r>
            <a:endParaRPr sz="3200">
              <a:solidFill>
                <a:srgbClr val="B44141"/>
              </a:solidFill>
            </a:endParaRPr>
          </a:p>
        </p:txBody>
      </p:sp>
      <p:pic>
        <p:nvPicPr>
          <p:cNvPr id="608" name="Google Shape;608;p82"/>
          <p:cNvPicPr preferRelativeResize="0"/>
          <p:nvPr/>
        </p:nvPicPr>
        <p:blipFill>
          <a:blip r:embed="rId3">
            <a:alphaModFix/>
          </a:blip>
          <a:stretch>
            <a:fillRect/>
          </a:stretch>
        </p:blipFill>
        <p:spPr>
          <a:xfrm>
            <a:off x="4982925" y="1110762"/>
            <a:ext cx="3249577" cy="2438773"/>
          </a:xfrm>
          <a:prstGeom prst="rect">
            <a:avLst/>
          </a:prstGeom>
          <a:noFill/>
          <a:ln>
            <a:noFill/>
          </a:ln>
        </p:spPr>
      </p:pic>
      <p:sp>
        <p:nvSpPr>
          <p:cNvPr id="609" name="Google Shape;609;p82"/>
          <p:cNvSpPr txBox="1"/>
          <p:nvPr>
            <p:ph type="title"/>
          </p:nvPr>
        </p:nvSpPr>
        <p:spPr>
          <a:xfrm>
            <a:off x="1401975" y="3964750"/>
            <a:ext cx="35982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0000"/>
                </a:solidFill>
              </a:rPr>
              <a:t>Without Abstraction</a:t>
            </a:r>
            <a:endParaRPr sz="3000">
              <a:solidFill>
                <a:srgbClr val="B44141"/>
              </a:solidFill>
            </a:endParaRPr>
          </a:p>
        </p:txBody>
      </p:sp>
      <p:sp>
        <p:nvSpPr>
          <p:cNvPr id="610" name="Google Shape;610;p82"/>
          <p:cNvSpPr txBox="1"/>
          <p:nvPr>
            <p:ph type="title"/>
          </p:nvPr>
        </p:nvSpPr>
        <p:spPr>
          <a:xfrm>
            <a:off x="5592975" y="3964750"/>
            <a:ext cx="2244600" cy="7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0000"/>
                </a:solidFill>
              </a:rPr>
              <a:t>Abstraction</a:t>
            </a:r>
            <a:endParaRPr sz="3000">
              <a:solidFill>
                <a:srgbClr val="B44141"/>
              </a:solidFill>
            </a:endParaRPr>
          </a:p>
        </p:txBody>
      </p:sp>
      <p:pic>
        <p:nvPicPr>
          <p:cNvPr id="611" name="Google Shape;611;p82"/>
          <p:cNvPicPr preferRelativeResize="0"/>
          <p:nvPr/>
        </p:nvPicPr>
        <p:blipFill rotWithShape="1">
          <a:blip r:embed="rId4">
            <a:alphaModFix/>
          </a:blip>
          <a:srcRect b="3567" l="0" r="0" t="0"/>
          <a:stretch/>
        </p:blipFill>
        <p:spPr>
          <a:xfrm>
            <a:off x="1401975" y="1110750"/>
            <a:ext cx="3456000" cy="243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3"/>
          <p:cNvSpPr txBox="1"/>
          <p:nvPr>
            <p:ph type="title"/>
          </p:nvPr>
        </p:nvSpPr>
        <p:spPr>
          <a:xfrm>
            <a:off x="1338550" y="392250"/>
            <a:ext cx="6444900" cy="7185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solidFill>
                  <a:srgbClr val="5F8195"/>
                </a:solidFill>
              </a:rPr>
              <a:t>Another</a:t>
            </a:r>
            <a:r>
              <a:rPr lang="en">
                <a:solidFill>
                  <a:srgbClr val="FF0000"/>
                </a:solidFill>
              </a:rPr>
              <a:t> example </a:t>
            </a:r>
            <a:r>
              <a:rPr lang="en">
                <a:solidFill>
                  <a:srgbClr val="5F8195"/>
                </a:solidFill>
              </a:rPr>
              <a:t>to</a:t>
            </a:r>
            <a:r>
              <a:rPr lang="en">
                <a:solidFill>
                  <a:srgbClr val="FF0000"/>
                </a:solidFill>
              </a:rPr>
              <a:t> </a:t>
            </a:r>
            <a:r>
              <a:rPr lang="en">
                <a:solidFill>
                  <a:srgbClr val="5F8195"/>
                </a:solidFill>
              </a:rPr>
              <a:t>Understand </a:t>
            </a:r>
            <a:r>
              <a:rPr lang="en">
                <a:solidFill>
                  <a:srgbClr val="FF0000"/>
                </a:solidFill>
              </a:rPr>
              <a:t>Abstraction</a:t>
            </a:r>
            <a:endParaRPr sz="3200">
              <a:solidFill>
                <a:srgbClr val="B44141"/>
              </a:solidFill>
            </a:endParaRPr>
          </a:p>
        </p:txBody>
      </p:sp>
      <p:sp>
        <p:nvSpPr>
          <p:cNvPr id="617" name="Google Shape;617;p83"/>
          <p:cNvSpPr txBox="1"/>
          <p:nvPr>
            <p:ph type="title"/>
          </p:nvPr>
        </p:nvSpPr>
        <p:spPr>
          <a:xfrm>
            <a:off x="1401975" y="3964750"/>
            <a:ext cx="35982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0000"/>
                </a:solidFill>
              </a:rPr>
              <a:t>Without Abstraction</a:t>
            </a:r>
            <a:endParaRPr sz="3000">
              <a:solidFill>
                <a:srgbClr val="B44141"/>
              </a:solidFill>
            </a:endParaRPr>
          </a:p>
        </p:txBody>
      </p:sp>
      <p:sp>
        <p:nvSpPr>
          <p:cNvPr id="618" name="Google Shape;618;p83"/>
          <p:cNvSpPr txBox="1"/>
          <p:nvPr>
            <p:ph type="title"/>
          </p:nvPr>
        </p:nvSpPr>
        <p:spPr>
          <a:xfrm>
            <a:off x="5592975" y="3964750"/>
            <a:ext cx="2244600" cy="7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0000"/>
                </a:solidFill>
              </a:rPr>
              <a:t>Abstraction</a:t>
            </a:r>
            <a:endParaRPr sz="3000">
              <a:solidFill>
                <a:srgbClr val="B44141"/>
              </a:solidFill>
            </a:endParaRPr>
          </a:p>
        </p:txBody>
      </p:sp>
      <p:pic>
        <p:nvPicPr>
          <p:cNvPr id="619" name="Google Shape;619;p83"/>
          <p:cNvPicPr preferRelativeResize="0"/>
          <p:nvPr/>
        </p:nvPicPr>
        <p:blipFill>
          <a:blip r:embed="rId3">
            <a:alphaModFix/>
          </a:blip>
          <a:stretch>
            <a:fillRect/>
          </a:stretch>
        </p:blipFill>
        <p:spPr>
          <a:xfrm>
            <a:off x="4932926" y="1371875"/>
            <a:ext cx="3083749" cy="2438776"/>
          </a:xfrm>
          <a:prstGeom prst="rect">
            <a:avLst/>
          </a:prstGeom>
          <a:noFill/>
          <a:ln>
            <a:noFill/>
          </a:ln>
        </p:spPr>
      </p:pic>
      <p:pic>
        <p:nvPicPr>
          <p:cNvPr id="620" name="Google Shape;620;p83"/>
          <p:cNvPicPr preferRelativeResize="0"/>
          <p:nvPr/>
        </p:nvPicPr>
        <p:blipFill>
          <a:blip r:embed="rId4">
            <a:alphaModFix/>
          </a:blip>
          <a:stretch>
            <a:fillRect/>
          </a:stretch>
        </p:blipFill>
        <p:spPr>
          <a:xfrm>
            <a:off x="1567150" y="1371875"/>
            <a:ext cx="3083751" cy="24629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4"/>
          <p:cNvSpPr txBox="1"/>
          <p:nvPr>
            <p:ph type="title"/>
          </p:nvPr>
        </p:nvSpPr>
        <p:spPr>
          <a:xfrm>
            <a:off x="1352575" y="322525"/>
            <a:ext cx="6725700" cy="7119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FF0000"/>
                </a:solidFill>
              </a:rPr>
              <a:t>Let's </a:t>
            </a:r>
            <a:r>
              <a:rPr lang="en">
                <a:solidFill>
                  <a:srgbClr val="5F8195"/>
                </a:solidFill>
              </a:rPr>
              <a:t>Understand </a:t>
            </a:r>
            <a:r>
              <a:rPr lang="en">
                <a:solidFill>
                  <a:srgbClr val="FF0000"/>
                </a:solidFill>
              </a:rPr>
              <a:t>Abstraction </a:t>
            </a:r>
            <a:r>
              <a:rPr lang="en">
                <a:solidFill>
                  <a:srgbClr val="FFA500"/>
                </a:solidFill>
              </a:rPr>
              <a:t>With </a:t>
            </a:r>
            <a:endParaRPr>
              <a:solidFill>
                <a:srgbClr val="FFA500"/>
              </a:solidFill>
            </a:endParaRPr>
          </a:p>
          <a:p>
            <a:pPr indent="0" lvl="0" marL="0" rtl="0" algn="ctr">
              <a:spcBef>
                <a:spcPts val="0"/>
              </a:spcBef>
              <a:spcAft>
                <a:spcPts val="0"/>
              </a:spcAft>
              <a:buNone/>
            </a:pPr>
            <a:r>
              <a:rPr lang="en">
                <a:solidFill>
                  <a:srgbClr val="8E7CC3"/>
                </a:solidFill>
              </a:rPr>
              <a:t>Code</a:t>
            </a:r>
            <a:endParaRPr>
              <a:solidFill>
                <a:srgbClr val="8E7CC3"/>
              </a:solidFill>
            </a:endParaRPr>
          </a:p>
        </p:txBody>
      </p:sp>
      <p:sp>
        <p:nvSpPr>
          <p:cNvPr id="626" name="Google Shape;626;p84"/>
          <p:cNvSpPr txBox="1"/>
          <p:nvPr>
            <p:ph type="title"/>
          </p:nvPr>
        </p:nvSpPr>
        <p:spPr>
          <a:xfrm>
            <a:off x="1352575" y="1202225"/>
            <a:ext cx="6725700" cy="33585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1500">
                <a:solidFill>
                  <a:srgbClr val="CC7832"/>
                </a:solidFill>
                <a:highlight>
                  <a:srgbClr val="2B2B2B"/>
                </a:highlight>
                <a:latin typeface="Courier New"/>
                <a:ea typeface="Courier New"/>
                <a:cs typeface="Courier New"/>
                <a:sym typeface="Courier New"/>
              </a:rPr>
              <a:t>public class </a:t>
            </a:r>
            <a:r>
              <a:rPr b="0" lang="en" sz="1500">
                <a:solidFill>
                  <a:srgbClr val="A9B7C6"/>
                </a:solidFill>
                <a:highlight>
                  <a:srgbClr val="2B2B2B"/>
                </a:highlight>
                <a:latin typeface="Courier New"/>
                <a:ea typeface="Courier New"/>
                <a:cs typeface="Courier New"/>
                <a:sym typeface="Courier New"/>
              </a:rPr>
              <a:t>Car {</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a:t>
            </a:r>
            <a:r>
              <a:rPr b="0" lang="en" sz="1500">
                <a:solidFill>
                  <a:srgbClr val="CC7832"/>
                </a:solidFill>
                <a:highlight>
                  <a:srgbClr val="2B2B2B"/>
                </a:highlight>
                <a:latin typeface="Courier New"/>
                <a:ea typeface="Courier New"/>
                <a:cs typeface="Courier New"/>
                <a:sym typeface="Courier New"/>
              </a:rPr>
              <a:t>private void </a:t>
            </a:r>
            <a:r>
              <a:rPr b="0" lang="en" sz="1500">
                <a:solidFill>
                  <a:srgbClr val="FFC66D"/>
                </a:solidFill>
                <a:highlight>
                  <a:srgbClr val="2B2B2B"/>
                </a:highlight>
                <a:latin typeface="Courier New"/>
                <a:ea typeface="Courier New"/>
                <a:cs typeface="Courier New"/>
                <a:sym typeface="Courier New"/>
              </a:rPr>
              <a:t>moveBreakPads</a:t>
            </a:r>
            <a:r>
              <a:rPr b="0" lang="en" sz="1500">
                <a:solidFill>
                  <a:srgbClr val="A9B7C6"/>
                </a:solidFill>
                <a:highlight>
                  <a:srgbClr val="2B2B2B"/>
                </a:highlight>
                <a:latin typeface="Courier New"/>
                <a:ea typeface="Courier New"/>
                <a:cs typeface="Courier New"/>
                <a:sym typeface="Courier New"/>
              </a:rPr>
              <a:t>() {</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a:t>
            </a:r>
            <a:r>
              <a:rPr b="0" lang="en" sz="1500">
                <a:solidFill>
                  <a:srgbClr val="CC7832"/>
                </a:solidFill>
                <a:highlight>
                  <a:srgbClr val="2B2B2B"/>
                </a:highlight>
                <a:latin typeface="Courier New"/>
                <a:ea typeface="Courier New"/>
                <a:cs typeface="Courier New"/>
                <a:sym typeface="Courier New"/>
              </a:rPr>
              <a:t>private void </a:t>
            </a:r>
            <a:r>
              <a:rPr b="0" lang="en" sz="1500">
                <a:solidFill>
                  <a:srgbClr val="FFC66D"/>
                </a:solidFill>
                <a:highlight>
                  <a:srgbClr val="2B2B2B"/>
                </a:highlight>
                <a:latin typeface="Courier New"/>
                <a:ea typeface="Courier New"/>
                <a:cs typeface="Courier New"/>
                <a:sym typeface="Courier New"/>
              </a:rPr>
              <a:t>changePistonSpeed</a:t>
            </a:r>
            <a:r>
              <a:rPr b="0" lang="en" sz="1500">
                <a:solidFill>
                  <a:srgbClr val="A9B7C6"/>
                </a:solidFill>
                <a:highlight>
                  <a:srgbClr val="2B2B2B"/>
                </a:highlight>
                <a:latin typeface="Courier New"/>
                <a:ea typeface="Courier New"/>
                <a:cs typeface="Courier New"/>
                <a:sym typeface="Courier New"/>
              </a:rPr>
              <a:t>(){</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a:t>
            </a:r>
            <a:r>
              <a:rPr b="0" lang="en" sz="1500">
                <a:solidFill>
                  <a:srgbClr val="CC7832"/>
                </a:solidFill>
                <a:highlight>
                  <a:srgbClr val="2B2B2B"/>
                </a:highlight>
                <a:latin typeface="Courier New"/>
                <a:ea typeface="Courier New"/>
                <a:cs typeface="Courier New"/>
                <a:sym typeface="Courier New"/>
              </a:rPr>
              <a:t>private void </a:t>
            </a:r>
            <a:r>
              <a:rPr b="0" lang="en" sz="1500">
                <a:solidFill>
                  <a:srgbClr val="FFC66D"/>
                </a:solidFill>
                <a:highlight>
                  <a:srgbClr val="2B2B2B"/>
                </a:highlight>
                <a:latin typeface="Courier New"/>
                <a:ea typeface="Courier New"/>
                <a:cs typeface="Courier New"/>
                <a:sym typeface="Courier New"/>
              </a:rPr>
              <a:t>createSpark</a:t>
            </a:r>
            <a:r>
              <a:rPr b="0" lang="en" sz="1500">
                <a:solidFill>
                  <a:srgbClr val="A9B7C6"/>
                </a:solidFill>
                <a:highlight>
                  <a:srgbClr val="2B2B2B"/>
                </a:highlight>
                <a:latin typeface="Courier New"/>
                <a:ea typeface="Courier New"/>
                <a:cs typeface="Courier New"/>
                <a:sym typeface="Courier New"/>
              </a:rPr>
              <a:t>(){</a:t>
            </a:r>
            <a:endParaRPr b="0"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CC7832"/>
                </a:solidFill>
                <a:highlight>
                  <a:srgbClr val="2B2B2B"/>
                </a:highlight>
                <a:latin typeface="Courier New"/>
                <a:ea typeface="Courier New"/>
                <a:cs typeface="Courier New"/>
                <a:sym typeface="Courier New"/>
              </a:rPr>
              <a:t>   </a:t>
            </a:r>
            <a:r>
              <a:rPr b="0" lang="en" sz="1500">
                <a:solidFill>
                  <a:srgbClr val="A9B7C6"/>
                </a:solidFill>
                <a:highlight>
                  <a:srgbClr val="2B2B2B"/>
                </a:highlight>
                <a:latin typeface="Courier New"/>
                <a:ea typeface="Courier New"/>
                <a:cs typeface="Courier New"/>
                <a:sym typeface="Courier New"/>
              </a:rPr>
              <a:t>}</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a:t>
            </a:r>
            <a:r>
              <a:rPr b="0" lang="en" sz="1500">
                <a:solidFill>
                  <a:srgbClr val="CC7832"/>
                </a:solidFill>
                <a:highlight>
                  <a:srgbClr val="2B2B2B"/>
                </a:highlight>
                <a:latin typeface="Courier New"/>
                <a:ea typeface="Courier New"/>
                <a:cs typeface="Courier New"/>
                <a:sym typeface="Courier New"/>
              </a:rPr>
              <a:t>public void </a:t>
            </a:r>
            <a:r>
              <a:rPr b="0" lang="en" sz="1500">
                <a:solidFill>
                  <a:srgbClr val="FFC66D"/>
                </a:solidFill>
                <a:highlight>
                  <a:srgbClr val="2B2B2B"/>
                </a:highlight>
                <a:latin typeface="Courier New"/>
                <a:ea typeface="Courier New"/>
                <a:cs typeface="Courier New"/>
                <a:sym typeface="Courier New"/>
              </a:rPr>
              <a:t>turnOnCar</a:t>
            </a:r>
            <a:r>
              <a:rPr b="0" lang="en" sz="1500">
                <a:solidFill>
                  <a:srgbClr val="A9B7C6"/>
                </a:solidFill>
                <a:highlight>
                  <a:srgbClr val="2B2B2B"/>
                </a:highlight>
                <a:latin typeface="Courier New"/>
                <a:ea typeface="Courier New"/>
                <a:cs typeface="Courier New"/>
                <a:sym typeface="Courier New"/>
              </a:rPr>
              <a:t>(){</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createSpark()</a:t>
            </a:r>
            <a:r>
              <a:rPr b="0" lang="en" sz="1500">
                <a:solidFill>
                  <a:srgbClr val="CC7832"/>
                </a:solidFill>
                <a:highlight>
                  <a:srgbClr val="2B2B2B"/>
                </a:highlight>
                <a:latin typeface="Courier New"/>
                <a:ea typeface="Courier New"/>
                <a:cs typeface="Courier New"/>
                <a:sym typeface="Courier New"/>
              </a:rPr>
              <a:t>;</a:t>
            </a:r>
            <a:endParaRPr b="0"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CC7832"/>
                </a:solidFill>
                <a:highlight>
                  <a:srgbClr val="2B2B2B"/>
                </a:highlight>
                <a:latin typeface="Courier New"/>
                <a:ea typeface="Courier New"/>
                <a:cs typeface="Courier New"/>
                <a:sym typeface="Courier New"/>
              </a:rPr>
              <a:t>   </a:t>
            </a:r>
            <a:r>
              <a:rPr b="0" lang="en" sz="1500">
                <a:solidFill>
                  <a:srgbClr val="A9B7C6"/>
                </a:solidFill>
                <a:highlight>
                  <a:srgbClr val="2B2B2B"/>
                </a:highlight>
                <a:latin typeface="Courier New"/>
                <a:ea typeface="Courier New"/>
                <a:cs typeface="Courier New"/>
                <a:sym typeface="Courier New"/>
              </a:rPr>
              <a:t>}</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a:t>
            </a:r>
            <a:r>
              <a:rPr b="0" lang="en" sz="1500">
                <a:solidFill>
                  <a:srgbClr val="CC7832"/>
                </a:solidFill>
                <a:highlight>
                  <a:srgbClr val="2B2B2B"/>
                </a:highlight>
                <a:latin typeface="Courier New"/>
                <a:ea typeface="Courier New"/>
                <a:cs typeface="Courier New"/>
                <a:sym typeface="Courier New"/>
              </a:rPr>
              <a:t>public void </a:t>
            </a:r>
            <a:r>
              <a:rPr b="0" lang="en" sz="1500">
                <a:solidFill>
                  <a:srgbClr val="FFC66D"/>
                </a:solidFill>
                <a:highlight>
                  <a:srgbClr val="2B2B2B"/>
                </a:highlight>
                <a:latin typeface="Courier New"/>
                <a:ea typeface="Courier New"/>
                <a:cs typeface="Courier New"/>
                <a:sym typeface="Courier New"/>
              </a:rPr>
              <a:t>accelerate</a:t>
            </a:r>
            <a:r>
              <a:rPr b="0" lang="en" sz="1500">
                <a:solidFill>
                  <a:srgbClr val="A9B7C6"/>
                </a:solidFill>
                <a:highlight>
                  <a:srgbClr val="2B2B2B"/>
                </a:highlight>
                <a:latin typeface="Courier New"/>
                <a:ea typeface="Courier New"/>
                <a:cs typeface="Courier New"/>
                <a:sym typeface="Courier New"/>
              </a:rPr>
              <a:t>(){</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a:t>
            </a:r>
            <a:r>
              <a:rPr b="0" lang="en" sz="1500">
                <a:solidFill>
                  <a:srgbClr val="869FB2"/>
                </a:solidFill>
                <a:highlight>
                  <a:srgbClr val="2B2B2B"/>
                </a:highlight>
                <a:latin typeface="Courier New"/>
                <a:ea typeface="Courier New"/>
                <a:cs typeface="Courier New"/>
                <a:sym typeface="Courier New"/>
              </a:rPr>
              <a:t>changePistonSpeed</a:t>
            </a:r>
            <a:r>
              <a:rPr b="0" lang="en" sz="1500">
                <a:solidFill>
                  <a:srgbClr val="A9B7C6"/>
                </a:solidFill>
                <a:highlight>
                  <a:srgbClr val="2B2B2B"/>
                </a:highlight>
                <a:latin typeface="Courier New"/>
                <a:ea typeface="Courier New"/>
                <a:cs typeface="Courier New"/>
                <a:sym typeface="Courier New"/>
              </a:rPr>
              <a:t>()</a:t>
            </a:r>
            <a:r>
              <a:rPr b="0" lang="en" sz="1500">
                <a:solidFill>
                  <a:srgbClr val="CC7832"/>
                </a:solidFill>
                <a:highlight>
                  <a:srgbClr val="2B2B2B"/>
                </a:highlight>
                <a:latin typeface="Courier New"/>
                <a:ea typeface="Courier New"/>
                <a:cs typeface="Courier New"/>
                <a:sym typeface="Courier New"/>
              </a:rPr>
              <a:t>;</a:t>
            </a:r>
            <a:endParaRPr b="0"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CC7832"/>
                </a:solidFill>
                <a:highlight>
                  <a:srgbClr val="2B2B2B"/>
                </a:highlight>
                <a:latin typeface="Courier New"/>
                <a:ea typeface="Courier New"/>
                <a:cs typeface="Courier New"/>
                <a:sym typeface="Courier New"/>
              </a:rPr>
              <a:t>   </a:t>
            </a:r>
            <a:r>
              <a:rPr b="0" lang="en" sz="1500">
                <a:solidFill>
                  <a:srgbClr val="A9B7C6"/>
                </a:solidFill>
                <a:highlight>
                  <a:srgbClr val="2B2B2B"/>
                </a:highlight>
                <a:latin typeface="Courier New"/>
                <a:ea typeface="Courier New"/>
                <a:cs typeface="Courier New"/>
                <a:sym typeface="Courier New"/>
              </a:rPr>
              <a:t>}</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a:t>
            </a:r>
            <a:r>
              <a:rPr b="0" lang="en" sz="1500">
                <a:solidFill>
                  <a:srgbClr val="CC7832"/>
                </a:solidFill>
                <a:highlight>
                  <a:srgbClr val="2B2B2B"/>
                </a:highlight>
                <a:latin typeface="Courier New"/>
                <a:ea typeface="Courier New"/>
                <a:cs typeface="Courier New"/>
                <a:sym typeface="Courier New"/>
              </a:rPr>
              <a:t>public void </a:t>
            </a:r>
            <a:r>
              <a:rPr b="0" lang="en" sz="1500">
                <a:solidFill>
                  <a:srgbClr val="FFC66D"/>
                </a:solidFill>
                <a:highlight>
                  <a:srgbClr val="2B2B2B"/>
                </a:highlight>
                <a:latin typeface="Courier New"/>
                <a:ea typeface="Courier New"/>
                <a:cs typeface="Courier New"/>
                <a:sym typeface="Courier New"/>
              </a:rPr>
              <a:t>brake</a:t>
            </a:r>
            <a:r>
              <a:rPr b="0" lang="en" sz="1500">
                <a:solidFill>
                  <a:srgbClr val="A9B7C6"/>
                </a:solidFill>
                <a:highlight>
                  <a:srgbClr val="2B2B2B"/>
                </a:highlight>
                <a:latin typeface="Courier New"/>
                <a:ea typeface="Courier New"/>
                <a:cs typeface="Courier New"/>
                <a:sym typeface="Courier New"/>
              </a:rPr>
              <a:t>(){</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       moveBreakPads()</a:t>
            </a:r>
            <a:r>
              <a:rPr b="0" lang="en" sz="1500">
                <a:solidFill>
                  <a:srgbClr val="CC7832"/>
                </a:solidFill>
                <a:highlight>
                  <a:srgbClr val="2B2B2B"/>
                </a:highlight>
                <a:latin typeface="Courier New"/>
                <a:ea typeface="Courier New"/>
                <a:cs typeface="Courier New"/>
                <a:sym typeface="Courier New"/>
              </a:rPr>
              <a:t>;</a:t>
            </a:r>
            <a:endParaRPr b="0"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CC7832"/>
                </a:solidFill>
                <a:highlight>
                  <a:srgbClr val="2B2B2B"/>
                </a:highlight>
                <a:latin typeface="Courier New"/>
                <a:ea typeface="Courier New"/>
                <a:cs typeface="Courier New"/>
                <a:sym typeface="Courier New"/>
              </a:rPr>
              <a:t>   </a:t>
            </a:r>
            <a:r>
              <a:rPr b="0" lang="en" sz="1500">
                <a:solidFill>
                  <a:srgbClr val="A9B7C6"/>
                </a:solidFill>
                <a:highlight>
                  <a:srgbClr val="2B2B2B"/>
                </a:highlight>
                <a:latin typeface="Courier New"/>
                <a:ea typeface="Courier New"/>
                <a:cs typeface="Courier New"/>
                <a:sym typeface="Courier New"/>
              </a:rPr>
              <a:t>}</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500">
                <a:solidFill>
                  <a:srgbClr val="A9B7C6"/>
                </a:solidFill>
                <a:highlight>
                  <a:srgbClr val="2B2B2B"/>
                </a:highlight>
                <a:latin typeface="Courier New"/>
                <a:ea typeface="Courier New"/>
                <a:cs typeface="Courier New"/>
                <a:sym typeface="Courier New"/>
              </a:rPr>
              <a:t>}</a:t>
            </a:r>
            <a:endParaRPr b="0"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0" sz="2400">
              <a:solidFill>
                <a:srgbClr val="CC7832"/>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5"/>
          <p:cNvSpPr txBox="1"/>
          <p:nvPr>
            <p:ph type="title"/>
          </p:nvPr>
        </p:nvSpPr>
        <p:spPr>
          <a:xfrm>
            <a:off x="1352575" y="322525"/>
            <a:ext cx="6725700" cy="7119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FF0000"/>
                </a:solidFill>
              </a:rPr>
              <a:t>Let's </a:t>
            </a:r>
            <a:r>
              <a:rPr lang="en">
                <a:solidFill>
                  <a:srgbClr val="5F8195"/>
                </a:solidFill>
              </a:rPr>
              <a:t>Understand </a:t>
            </a:r>
            <a:r>
              <a:rPr lang="en">
                <a:solidFill>
                  <a:srgbClr val="FF0000"/>
                </a:solidFill>
              </a:rPr>
              <a:t>Abstraction </a:t>
            </a:r>
            <a:r>
              <a:rPr lang="en">
                <a:solidFill>
                  <a:srgbClr val="FFA500"/>
                </a:solidFill>
              </a:rPr>
              <a:t>With </a:t>
            </a:r>
            <a:endParaRPr>
              <a:solidFill>
                <a:srgbClr val="FFA500"/>
              </a:solidFill>
            </a:endParaRPr>
          </a:p>
          <a:p>
            <a:pPr indent="0" lvl="0" marL="0" rtl="0" algn="ctr">
              <a:spcBef>
                <a:spcPts val="0"/>
              </a:spcBef>
              <a:spcAft>
                <a:spcPts val="0"/>
              </a:spcAft>
              <a:buNone/>
            </a:pPr>
            <a:r>
              <a:rPr lang="en">
                <a:solidFill>
                  <a:srgbClr val="8E7CC3"/>
                </a:solidFill>
              </a:rPr>
              <a:t>Code</a:t>
            </a:r>
            <a:endParaRPr>
              <a:solidFill>
                <a:srgbClr val="8E7CC3"/>
              </a:solidFill>
            </a:endParaRPr>
          </a:p>
        </p:txBody>
      </p:sp>
      <p:sp>
        <p:nvSpPr>
          <p:cNvPr id="632" name="Google Shape;632;p85"/>
          <p:cNvSpPr txBox="1"/>
          <p:nvPr>
            <p:ph type="title"/>
          </p:nvPr>
        </p:nvSpPr>
        <p:spPr>
          <a:xfrm>
            <a:off x="1352575" y="1202225"/>
            <a:ext cx="6725700" cy="33585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1700">
                <a:solidFill>
                  <a:srgbClr val="B6D7A8"/>
                </a:solidFill>
                <a:highlight>
                  <a:srgbClr val="2B2B2B"/>
                </a:highlight>
                <a:latin typeface="Arial"/>
                <a:ea typeface="Arial"/>
                <a:cs typeface="Arial"/>
                <a:sym typeface="Arial"/>
              </a:rPr>
              <a:t>//Driver Class</a:t>
            </a:r>
            <a:endParaRPr b="0" sz="1700">
              <a:solidFill>
                <a:srgbClr val="B6D7A8"/>
              </a:solidFill>
              <a:highlight>
                <a:srgbClr val="2B2B2B"/>
              </a:highlight>
              <a:latin typeface="Arial"/>
              <a:ea typeface="Arial"/>
              <a:cs typeface="Arial"/>
              <a:sym typeface="Arial"/>
            </a:endParaRPr>
          </a:p>
          <a:p>
            <a:pPr indent="0" lvl="0" marL="0" rtl="0" algn="l">
              <a:spcBef>
                <a:spcPts val="0"/>
              </a:spcBef>
              <a:spcAft>
                <a:spcPts val="0"/>
              </a:spcAft>
              <a:buNone/>
            </a:pPr>
            <a:r>
              <a:t/>
            </a:r>
            <a:endParaRPr b="0" sz="19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900">
                <a:solidFill>
                  <a:srgbClr val="CC7832"/>
                </a:solidFill>
                <a:highlight>
                  <a:srgbClr val="2B2B2B"/>
                </a:highlight>
                <a:latin typeface="Courier New"/>
                <a:ea typeface="Courier New"/>
                <a:cs typeface="Courier New"/>
                <a:sym typeface="Courier New"/>
              </a:rPr>
              <a:t>public class </a:t>
            </a:r>
            <a:r>
              <a:rPr b="0" lang="en" sz="1900">
                <a:solidFill>
                  <a:srgbClr val="A9B7C6"/>
                </a:solidFill>
                <a:highlight>
                  <a:srgbClr val="2B2B2B"/>
                </a:highlight>
                <a:latin typeface="Courier New"/>
                <a:ea typeface="Courier New"/>
                <a:cs typeface="Courier New"/>
                <a:sym typeface="Courier New"/>
              </a:rPr>
              <a:t>UseCar {</a:t>
            </a:r>
            <a:endParaRPr b="0" sz="19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900">
                <a:solidFill>
                  <a:srgbClr val="A9B7C6"/>
                </a:solidFill>
                <a:highlight>
                  <a:srgbClr val="2B2B2B"/>
                </a:highlight>
                <a:latin typeface="Courier New"/>
                <a:ea typeface="Courier New"/>
                <a:cs typeface="Courier New"/>
                <a:sym typeface="Courier New"/>
              </a:rPr>
              <a:t>   </a:t>
            </a:r>
            <a:r>
              <a:rPr b="0" lang="en" sz="1900">
                <a:solidFill>
                  <a:srgbClr val="CC7832"/>
                </a:solidFill>
                <a:highlight>
                  <a:srgbClr val="2B2B2B"/>
                </a:highlight>
                <a:latin typeface="Courier New"/>
                <a:ea typeface="Courier New"/>
                <a:cs typeface="Courier New"/>
                <a:sym typeface="Courier New"/>
              </a:rPr>
              <a:t>public static void </a:t>
            </a:r>
            <a:r>
              <a:rPr b="0" lang="en" sz="1900">
                <a:solidFill>
                  <a:srgbClr val="FFC66D"/>
                </a:solidFill>
                <a:highlight>
                  <a:srgbClr val="2B2B2B"/>
                </a:highlight>
                <a:latin typeface="Courier New"/>
                <a:ea typeface="Courier New"/>
                <a:cs typeface="Courier New"/>
                <a:sym typeface="Courier New"/>
              </a:rPr>
              <a:t>main</a:t>
            </a:r>
            <a:r>
              <a:rPr b="0" lang="en" sz="1900">
                <a:solidFill>
                  <a:srgbClr val="A9B7C6"/>
                </a:solidFill>
                <a:highlight>
                  <a:srgbClr val="2B2B2B"/>
                </a:highlight>
                <a:latin typeface="Courier New"/>
                <a:ea typeface="Courier New"/>
                <a:cs typeface="Courier New"/>
                <a:sym typeface="Courier New"/>
              </a:rPr>
              <a:t>(String[] args) {</a:t>
            </a:r>
            <a:endParaRPr b="0" sz="19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900">
                <a:solidFill>
                  <a:srgbClr val="A9B7C6"/>
                </a:solidFill>
                <a:highlight>
                  <a:srgbClr val="2B2B2B"/>
                </a:highlight>
                <a:latin typeface="Courier New"/>
                <a:ea typeface="Courier New"/>
                <a:cs typeface="Courier New"/>
                <a:sym typeface="Courier New"/>
              </a:rPr>
              <a:t>       Car C=</a:t>
            </a:r>
            <a:r>
              <a:rPr b="0" lang="en" sz="1900">
                <a:solidFill>
                  <a:srgbClr val="CC7832"/>
                </a:solidFill>
                <a:highlight>
                  <a:srgbClr val="2B2B2B"/>
                </a:highlight>
                <a:latin typeface="Courier New"/>
                <a:ea typeface="Courier New"/>
                <a:cs typeface="Courier New"/>
                <a:sym typeface="Courier New"/>
              </a:rPr>
              <a:t>new </a:t>
            </a:r>
            <a:r>
              <a:rPr b="0" lang="en" sz="1900">
                <a:solidFill>
                  <a:srgbClr val="A9B7C6"/>
                </a:solidFill>
                <a:highlight>
                  <a:srgbClr val="2B2B2B"/>
                </a:highlight>
                <a:latin typeface="Courier New"/>
                <a:ea typeface="Courier New"/>
                <a:cs typeface="Courier New"/>
                <a:sym typeface="Courier New"/>
              </a:rPr>
              <a:t>Car()</a:t>
            </a:r>
            <a:r>
              <a:rPr b="0" lang="en" sz="1900">
                <a:solidFill>
                  <a:srgbClr val="CC7832"/>
                </a:solidFill>
                <a:highlight>
                  <a:srgbClr val="2B2B2B"/>
                </a:highlight>
                <a:latin typeface="Courier New"/>
                <a:ea typeface="Courier New"/>
                <a:cs typeface="Courier New"/>
                <a:sym typeface="Courier New"/>
              </a:rPr>
              <a:t>; </a:t>
            </a:r>
            <a:r>
              <a:rPr b="0" lang="en" sz="1900">
                <a:solidFill>
                  <a:srgbClr val="B6D7A8"/>
                </a:solidFill>
                <a:highlight>
                  <a:srgbClr val="2B2B2B"/>
                </a:highlight>
                <a:latin typeface="Arial"/>
                <a:ea typeface="Arial"/>
                <a:cs typeface="Arial"/>
                <a:sym typeface="Arial"/>
              </a:rPr>
              <a:t>/</a:t>
            </a:r>
            <a:r>
              <a:rPr b="0" lang="en" sz="1700">
                <a:solidFill>
                  <a:srgbClr val="B6D7A8"/>
                </a:solidFill>
                <a:highlight>
                  <a:srgbClr val="2B2B2B"/>
                </a:highlight>
                <a:latin typeface="Arial"/>
                <a:ea typeface="Arial"/>
                <a:cs typeface="Arial"/>
                <a:sym typeface="Arial"/>
              </a:rPr>
              <a:t>/Create Object</a:t>
            </a:r>
            <a:endParaRPr b="0" sz="1700">
              <a:solidFill>
                <a:srgbClr val="B6D7A8"/>
              </a:solidFill>
              <a:highlight>
                <a:srgbClr val="2B2B2B"/>
              </a:highlight>
              <a:latin typeface="Arial"/>
              <a:ea typeface="Arial"/>
              <a:cs typeface="Arial"/>
              <a:sym typeface="Arial"/>
            </a:endParaRPr>
          </a:p>
          <a:p>
            <a:pPr indent="0" lvl="0" marL="0" rtl="0" algn="l">
              <a:spcBef>
                <a:spcPts val="0"/>
              </a:spcBef>
              <a:spcAft>
                <a:spcPts val="0"/>
              </a:spcAft>
              <a:buNone/>
            </a:pPr>
            <a:r>
              <a:t/>
            </a:r>
            <a:endParaRPr b="0" sz="1900">
              <a:solidFill>
                <a:srgbClr val="F2F2F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900">
                <a:solidFill>
                  <a:srgbClr val="CC7832"/>
                </a:solidFill>
                <a:highlight>
                  <a:srgbClr val="2B2B2B"/>
                </a:highlight>
                <a:latin typeface="Courier New"/>
                <a:ea typeface="Courier New"/>
                <a:cs typeface="Courier New"/>
                <a:sym typeface="Courier New"/>
              </a:rPr>
              <a:t>       </a:t>
            </a:r>
            <a:r>
              <a:rPr b="0" lang="en" sz="1900">
                <a:solidFill>
                  <a:srgbClr val="A9B7C6"/>
                </a:solidFill>
                <a:highlight>
                  <a:srgbClr val="2B2B2B"/>
                </a:highlight>
                <a:latin typeface="Courier New"/>
                <a:ea typeface="Courier New"/>
                <a:cs typeface="Courier New"/>
                <a:sym typeface="Courier New"/>
              </a:rPr>
              <a:t>C.turnOnCar()</a:t>
            </a:r>
            <a:r>
              <a:rPr b="0" lang="en" sz="1900">
                <a:solidFill>
                  <a:srgbClr val="CC7832"/>
                </a:solidFill>
                <a:highlight>
                  <a:srgbClr val="2B2B2B"/>
                </a:highlight>
                <a:latin typeface="Courier New"/>
                <a:ea typeface="Courier New"/>
                <a:cs typeface="Courier New"/>
                <a:sym typeface="Courier New"/>
              </a:rPr>
              <a:t>;</a:t>
            </a:r>
            <a:endParaRPr b="0" sz="19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900">
                <a:solidFill>
                  <a:srgbClr val="CC7832"/>
                </a:solidFill>
                <a:highlight>
                  <a:srgbClr val="2B2B2B"/>
                </a:highlight>
                <a:latin typeface="Courier New"/>
                <a:ea typeface="Courier New"/>
                <a:cs typeface="Courier New"/>
                <a:sym typeface="Courier New"/>
              </a:rPr>
              <a:t>		 </a:t>
            </a:r>
            <a:r>
              <a:rPr b="0" lang="en" sz="1900">
                <a:solidFill>
                  <a:srgbClr val="A9B7C6"/>
                </a:solidFill>
                <a:highlight>
                  <a:srgbClr val="2B2B2B"/>
                </a:highlight>
                <a:latin typeface="Courier New"/>
                <a:ea typeface="Courier New"/>
                <a:cs typeface="Courier New"/>
                <a:sym typeface="Courier New"/>
              </a:rPr>
              <a:t>C.accelerate()</a:t>
            </a:r>
            <a:r>
              <a:rPr b="0" lang="en" sz="1900">
                <a:solidFill>
                  <a:srgbClr val="CC7832"/>
                </a:solidFill>
                <a:highlight>
                  <a:srgbClr val="2B2B2B"/>
                </a:highlight>
                <a:latin typeface="Courier New"/>
                <a:ea typeface="Courier New"/>
                <a:cs typeface="Courier New"/>
                <a:sym typeface="Courier New"/>
              </a:rPr>
              <a:t>;</a:t>
            </a:r>
            <a:endParaRPr b="0" sz="1900">
              <a:solidFill>
                <a:srgbClr val="CC7832"/>
              </a:solidFill>
              <a:highlight>
                <a:srgbClr val="2B2B2B"/>
              </a:highlight>
              <a:latin typeface="Courier New"/>
              <a:ea typeface="Courier New"/>
              <a:cs typeface="Courier New"/>
              <a:sym typeface="Courier New"/>
            </a:endParaRPr>
          </a:p>
          <a:p>
            <a:pPr indent="0" lvl="0" marL="914400" rtl="0" algn="l">
              <a:spcBef>
                <a:spcPts val="0"/>
              </a:spcBef>
              <a:spcAft>
                <a:spcPts val="0"/>
              </a:spcAft>
              <a:buNone/>
            </a:pPr>
            <a:r>
              <a:rPr b="0" lang="en" sz="1900">
                <a:solidFill>
                  <a:srgbClr val="A9B7C6"/>
                </a:solidFill>
                <a:highlight>
                  <a:srgbClr val="2B2B2B"/>
                </a:highlight>
                <a:latin typeface="Courier New"/>
                <a:ea typeface="Courier New"/>
                <a:cs typeface="Courier New"/>
                <a:sym typeface="Courier New"/>
              </a:rPr>
              <a:t> C.brake()</a:t>
            </a:r>
            <a:r>
              <a:rPr b="0" lang="en" sz="1900">
                <a:solidFill>
                  <a:srgbClr val="CC7832"/>
                </a:solidFill>
                <a:highlight>
                  <a:srgbClr val="2B2B2B"/>
                </a:highlight>
                <a:latin typeface="Courier New"/>
                <a:ea typeface="Courier New"/>
                <a:cs typeface="Courier New"/>
                <a:sym typeface="Courier New"/>
              </a:rPr>
              <a:t>;</a:t>
            </a:r>
            <a:endParaRPr b="0" sz="19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900">
                <a:solidFill>
                  <a:srgbClr val="CC7832"/>
                </a:solidFill>
                <a:highlight>
                  <a:srgbClr val="2B2B2B"/>
                </a:highlight>
                <a:latin typeface="Courier New"/>
                <a:ea typeface="Courier New"/>
                <a:cs typeface="Courier New"/>
                <a:sym typeface="Courier New"/>
              </a:rPr>
              <a:t>		 </a:t>
            </a:r>
            <a:endParaRPr b="0" sz="19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900">
                <a:solidFill>
                  <a:srgbClr val="CC7832"/>
                </a:solidFill>
                <a:highlight>
                  <a:srgbClr val="2B2B2B"/>
                </a:highlight>
                <a:latin typeface="Courier New"/>
                <a:ea typeface="Courier New"/>
                <a:cs typeface="Courier New"/>
                <a:sym typeface="Courier New"/>
              </a:rPr>
              <a:t>   </a:t>
            </a:r>
            <a:r>
              <a:rPr b="0" lang="en" sz="1900">
                <a:solidFill>
                  <a:srgbClr val="A9B7C6"/>
                </a:solidFill>
                <a:highlight>
                  <a:srgbClr val="2B2B2B"/>
                </a:highlight>
                <a:latin typeface="Courier New"/>
                <a:ea typeface="Courier New"/>
                <a:cs typeface="Courier New"/>
                <a:sym typeface="Courier New"/>
              </a:rPr>
              <a:t>}</a:t>
            </a:r>
            <a:endParaRPr b="0" sz="19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0" lang="en" sz="1900">
                <a:solidFill>
                  <a:srgbClr val="A9B7C6"/>
                </a:solidFill>
                <a:highlight>
                  <a:srgbClr val="2B2B2B"/>
                </a:highlight>
                <a:latin typeface="Courier New"/>
                <a:ea typeface="Courier New"/>
                <a:cs typeface="Courier New"/>
                <a:sym typeface="Courier New"/>
              </a:rPr>
              <a:t>}</a:t>
            </a:r>
            <a:endParaRPr b="0" sz="19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0" sz="4100">
              <a:solidFill>
                <a:srgbClr val="CC7832"/>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6"/>
          <p:cNvSpPr txBox="1"/>
          <p:nvPr>
            <p:ph type="title"/>
          </p:nvPr>
        </p:nvSpPr>
        <p:spPr>
          <a:xfrm>
            <a:off x="1449425" y="55700"/>
            <a:ext cx="6528900" cy="693000"/>
          </a:xfrm>
          <a:prstGeom prst="rect">
            <a:avLst/>
          </a:prstGeom>
        </p:spPr>
        <p:txBody>
          <a:bodyPr anchorCtr="0" anchor="t" bIns="91425" lIns="91425" spcFirstLastPara="1" rIns="91425" wrap="square" tIns="91425">
            <a:noAutofit/>
          </a:bodyPr>
          <a:lstStyle/>
          <a:p>
            <a:pPr indent="0" lvl="0" marL="0" rtl="0" algn="ctr">
              <a:lnSpc>
                <a:spcPct val="100000"/>
              </a:lnSpc>
              <a:spcBef>
                <a:spcPts val="1800"/>
              </a:spcBef>
              <a:spcAft>
                <a:spcPts val="0"/>
              </a:spcAft>
              <a:buNone/>
            </a:pPr>
            <a:r>
              <a:rPr lang="en" sz="1900">
                <a:solidFill>
                  <a:srgbClr val="980000"/>
                </a:solidFill>
              </a:rPr>
              <a:t>Difference Between</a:t>
            </a:r>
            <a:endParaRPr sz="1900">
              <a:solidFill>
                <a:srgbClr val="980000"/>
              </a:solidFill>
            </a:endParaRPr>
          </a:p>
          <a:p>
            <a:pPr indent="0" lvl="0" marL="0" rtl="0" algn="ctr">
              <a:lnSpc>
                <a:spcPct val="100000"/>
              </a:lnSpc>
              <a:spcBef>
                <a:spcPts val="900"/>
              </a:spcBef>
              <a:spcAft>
                <a:spcPts val="0"/>
              </a:spcAft>
              <a:buNone/>
            </a:pPr>
            <a:r>
              <a:rPr lang="en" sz="1900">
                <a:solidFill>
                  <a:srgbClr val="980000"/>
                </a:solidFill>
              </a:rPr>
              <a:t>Abstraction And Encapsulation</a:t>
            </a:r>
            <a:endParaRPr sz="1900">
              <a:solidFill>
                <a:srgbClr val="980000"/>
              </a:solidFill>
            </a:endParaRPr>
          </a:p>
          <a:p>
            <a:pPr indent="0" lvl="0" marL="0" rtl="0" algn="ctr">
              <a:lnSpc>
                <a:spcPct val="100000"/>
              </a:lnSpc>
              <a:spcBef>
                <a:spcPts val="0"/>
              </a:spcBef>
              <a:spcAft>
                <a:spcPts val="0"/>
              </a:spcAft>
              <a:buNone/>
            </a:pPr>
            <a:r>
              <a:t/>
            </a:r>
            <a:endParaRPr>
              <a:solidFill>
                <a:srgbClr val="980000"/>
              </a:solidFill>
            </a:endParaRPr>
          </a:p>
        </p:txBody>
      </p:sp>
      <p:graphicFrame>
        <p:nvGraphicFramePr>
          <p:cNvPr id="638" name="Google Shape;638;p86"/>
          <p:cNvGraphicFramePr/>
          <p:nvPr/>
        </p:nvGraphicFramePr>
        <p:xfrm>
          <a:off x="1379675" y="1369250"/>
          <a:ext cx="3000000" cy="3000000"/>
        </p:xfrm>
        <a:graphic>
          <a:graphicData uri="http://schemas.openxmlformats.org/drawingml/2006/table">
            <a:tbl>
              <a:tblPr>
                <a:noFill/>
                <a:tableStyleId>{441B2A9A-86FA-4A57-BF37-29257E474014}</a:tableStyleId>
              </a:tblPr>
              <a:tblGrid>
                <a:gridCol w="3506050"/>
                <a:gridCol w="3506050"/>
              </a:tblGrid>
              <a:tr h="462425">
                <a:tc>
                  <a:txBody>
                    <a:bodyPr/>
                    <a:lstStyle/>
                    <a:p>
                      <a:pPr indent="0" lvl="0" marL="0" rtl="0" algn="ctr">
                        <a:spcBef>
                          <a:spcPts val="0"/>
                        </a:spcBef>
                        <a:spcAft>
                          <a:spcPts val="0"/>
                        </a:spcAft>
                        <a:buNone/>
                      </a:pPr>
                      <a:r>
                        <a:rPr b="1" lang="en" sz="1600">
                          <a:highlight>
                            <a:srgbClr val="FFFF00"/>
                          </a:highlight>
                        </a:rPr>
                        <a:t>Abstraction</a:t>
                      </a:r>
                      <a:endParaRPr b="1" sz="1600">
                        <a:highlight>
                          <a:srgbClr val="FFFF00"/>
                        </a:highlight>
                      </a:endParaRPr>
                    </a:p>
                  </a:txBody>
                  <a:tcPr marT="91425" marB="91425" marR="91425" marL="91425" anchor="ctr">
                    <a:lnL cap="flat" cmpd="sng" w="19050">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b="1" lang="en" sz="1600">
                          <a:highlight>
                            <a:srgbClr val="FFFF00"/>
                          </a:highlight>
                        </a:rPr>
                        <a:t>Encapsulation</a:t>
                      </a:r>
                      <a:endParaRPr b="1" sz="1600">
                        <a:highlight>
                          <a:srgbClr val="FFFF00"/>
                        </a:highlight>
                      </a:endParaRPr>
                    </a:p>
                  </a:txBody>
                  <a:tcPr marT="91425" marB="91425" marR="91425" marL="91425" anchor="ctr">
                    <a:lnL cap="flat" cmpd="sng" w="19050">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r>
              <a:tr h="960450">
                <a:tc>
                  <a:txBody>
                    <a:bodyPr/>
                    <a:lstStyle/>
                    <a:p>
                      <a:pPr indent="0" lvl="0" marL="0" rtl="0" algn="ctr">
                        <a:spcBef>
                          <a:spcPts val="0"/>
                        </a:spcBef>
                        <a:spcAft>
                          <a:spcPts val="0"/>
                        </a:spcAft>
                        <a:buNone/>
                      </a:pPr>
                      <a:r>
                        <a:rPr lang="en"/>
                        <a:t>Abstraction hides the implementation details and shows only the functionality to the user</a:t>
                      </a:r>
                      <a:endParaRPr/>
                    </a:p>
                  </a:txBody>
                  <a:tcPr marT="91425" marB="91425" marR="91425" marL="91425" anchor="ctr">
                    <a:lnL cap="flat" cmpd="sng" w="19050">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
                        <a:t>Encapsulation binds and wraps the data and methods together into a single unit</a:t>
                      </a:r>
                      <a:endParaRPr/>
                    </a:p>
                  </a:txBody>
                  <a:tcPr marT="91425" marB="91425" marR="91425" marL="91425" anchor="ctr">
                    <a:lnL cap="flat" cmpd="sng" w="19050">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r>
              <a:tr h="711450">
                <a:tc>
                  <a:txBody>
                    <a:bodyPr/>
                    <a:lstStyle/>
                    <a:p>
                      <a:pPr indent="0" lvl="0" marL="0" rtl="0" algn="ctr">
                        <a:spcBef>
                          <a:spcPts val="0"/>
                        </a:spcBef>
                        <a:spcAft>
                          <a:spcPts val="0"/>
                        </a:spcAft>
                        <a:buNone/>
                      </a:pPr>
                      <a:r>
                        <a:rPr lang="en"/>
                        <a:t>Hides the implementation details to </a:t>
                      </a:r>
                      <a:r>
                        <a:rPr lang="en">
                          <a:highlight>
                            <a:srgbClr val="FFD966"/>
                          </a:highlight>
                        </a:rPr>
                        <a:t>reduce the code complexity</a:t>
                      </a:r>
                      <a:endParaRPr>
                        <a:highlight>
                          <a:srgbClr val="FFD966"/>
                        </a:highlight>
                      </a:endParaRPr>
                    </a:p>
                  </a:txBody>
                  <a:tcPr marT="91425" marB="91425" marR="91425" marL="91425" anchor="ctr">
                    <a:lnL cap="flat" cmpd="sng" w="19050">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
                        <a:t>Hides data for the purpose of </a:t>
                      </a:r>
                      <a:r>
                        <a:rPr lang="en">
                          <a:highlight>
                            <a:srgbClr val="FFD966"/>
                          </a:highlight>
                        </a:rPr>
                        <a:t>data protection</a:t>
                      </a:r>
                      <a:endParaRPr>
                        <a:highlight>
                          <a:srgbClr val="FFD966"/>
                        </a:highlight>
                      </a:endParaRPr>
                    </a:p>
                  </a:txBody>
                  <a:tcPr marT="91425" marB="91425" marR="91425" marL="91425" anchor="ctr">
                    <a:lnL cap="flat" cmpd="sng" w="19050">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r>
              <a:tr h="1035175">
                <a:tc>
                  <a:txBody>
                    <a:bodyPr/>
                    <a:lstStyle/>
                    <a:p>
                      <a:pPr indent="0" lvl="0" marL="0" rtl="0" algn="ctr">
                        <a:spcBef>
                          <a:spcPts val="0"/>
                        </a:spcBef>
                        <a:spcAft>
                          <a:spcPts val="0"/>
                        </a:spcAft>
                        <a:buNone/>
                      </a:pPr>
                      <a:r>
                        <a:rPr lang="en"/>
                        <a:t>Abstraction can be achieved by using </a:t>
                      </a:r>
                      <a:r>
                        <a:rPr lang="en">
                          <a:highlight>
                            <a:srgbClr val="FFD966"/>
                          </a:highlight>
                        </a:rPr>
                        <a:t>abstract class and interfaces</a:t>
                      </a:r>
                      <a:endParaRPr>
                        <a:highlight>
                          <a:srgbClr val="FFD966"/>
                        </a:highlight>
                      </a:endParaRPr>
                    </a:p>
                  </a:txBody>
                  <a:tcPr marT="91425" marB="91425" marR="91425" marL="91425" anchor="ctr">
                    <a:lnL cap="flat" cmpd="sng" w="19050">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It</a:t>
                      </a:r>
                      <a:r>
                        <a:rPr lang="en"/>
                        <a:t> can be achieved by making data </a:t>
                      </a:r>
                      <a:r>
                        <a:rPr lang="en">
                          <a:highlight>
                            <a:srgbClr val="FFD966"/>
                          </a:highlight>
                        </a:rPr>
                        <a:t>members private</a:t>
                      </a:r>
                      <a:r>
                        <a:rPr lang="en"/>
                        <a:t> and accessing them through </a:t>
                      </a:r>
                      <a:r>
                        <a:rPr lang="en">
                          <a:highlight>
                            <a:srgbClr val="FFD966"/>
                          </a:highlight>
                        </a:rPr>
                        <a:t>public methods</a:t>
                      </a:r>
                      <a:endParaRPr>
                        <a:highlight>
                          <a:srgbClr val="FFD966"/>
                        </a:highlight>
                      </a:endParaRPr>
                    </a:p>
                  </a:txBody>
                  <a:tcPr marT="91425" marB="91425" marR="91425" marL="91425" anchor="ctr">
                    <a:lnL cap="flat" cmpd="sng" w="19050">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7"/>
          <p:cNvSpPr/>
          <p:nvPr/>
        </p:nvSpPr>
        <p:spPr>
          <a:xfrm>
            <a:off x="5468475" y="1450050"/>
            <a:ext cx="2644800" cy="1781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7"/>
          <p:cNvSpPr txBox="1"/>
          <p:nvPr>
            <p:ph type="title"/>
          </p:nvPr>
        </p:nvSpPr>
        <p:spPr>
          <a:xfrm>
            <a:off x="5411825" y="1615900"/>
            <a:ext cx="2784300" cy="1031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500">
                <a:solidFill>
                  <a:srgbClr val="980000"/>
                </a:solidFill>
                <a:latin typeface="Arial"/>
                <a:ea typeface="Arial"/>
                <a:cs typeface="Arial"/>
                <a:sym typeface="Arial"/>
              </a:rPr>
              <a:t>Abstraction</a:t>
            </a:r>
            <a:endParaRPr sz="2500">
              <a:solidFill>
                <a:srgbClr val="980000"/>
              </a:solidFill>
              <a:latin typeface="Arial"/>
              <a:ea typeface="Arial"/>
              <a:cs typeface="Arial"/>
              <a:sym typeface="Arial"/>
            </a:endParaRPr>
          </a:p>
          <a:p>
            <a:pPr indent="0" lvl="0" marL="0" rtl="0" algn="ctr">
              <a:lnSpc>
                <a:spcPct val="100000"/>
              </a:lnSpc>
              <a:spcBef>
                <a:spcPts val="0"/>
              </a:spcBef>
              <a:spcAft>
                <a:spcPts val="0"/>
              </a:spcAft>
              <a:buNone/>
            </a:pPr>
            <a:r>
              <a:rPr lang="en" sz="2500">
                <a:solidFill>
                  <a:srgbClr val="980000"/>
                </a:solidFill>
                <a:latin typeface="Arial"/>
                <a:ea typeface="Arial"/>
                <a:cs typeface="Arial"/>
                <a:sym typeface="Arial"/>
              </a:rPr>
              <a:t>Vs</a:t>
            </a:r>
            <a:endParaRPr sz="2500">
              <a:solidFill>
                <a:srgbClr val="980000"/>
              </a:solidFill>
              <a:latin typeface="Arial"/>
              <a:ea typeface="Arial"/>
              <a:cs typeface="Arial"/>
              <a:sym typeface="Arial"/>
            </a:endParaRPr>
          </a:p>
          <a:p>
            <a:pPr indent="0" lvl="0" marL="0" rtl="0" algn="ctr">
              <a:lnSpc>
                <a:spcPct val="100000"/>
              </a:lnSpc>
              <a:spcBef>
                <a:spcPts val="0"/>
              </a:spcBef>
              <a:spcAft>
                <a:spcPts val="0"/>
              </a:spcAft>
              <a:buNone/>
            </a:pPr>
            <a:r>
              <a:rPr lang="en" sz="2500">
                <a:solidFill>
                  <a:srgbClr val="980000"/>
                </a:solidFill>
                <a:latin typeface="Arial"/>
                <a:ea typeface="Arial"/>
                <a:cs typeface="Arial"/>
                <a:sym typeface="Arial"/>
              </a:rPr>
              <a:t>Encapsulation</a:t>
            </a:r>
            <a:endParaRPr sz="2500">
              <a:solidFill>
                <a:srgbClr val="980000"/>
              </a:solidFill>
              <a:latin typeface="Arial"/>
              <a:ea typeface="Arial"/>
              <a:cs typeface="Arial"/>
              <a:sym typeface="Arial"/>
            </a:endParaRPr>
          </a:p>
          <a:p>
            <a:pPr indent="0" lvl="0" marL="0" rtl="0" algn="ctr">
              <a:lnSpc>
                <a:spcPct val="100000"/>
              </a:lnSpc>
              <a:spcBef>
                <a:spcPts val="0"/>
              </a:spcBef>
              <a:spcAft>
                <a:spcPts val="0"/>
              </a:spcAft>
              <a:buNone/>
            </a:pPr>
            <a:r>
              <a:t/>
            </a:r>
            <a:endParaRPr sz="3400">
              <a:solidFill>
                <a:srgbClr val="980000"/>
              </a:solidFill>
              <a:latin typeface="Arial"/>
              <a:ea typeface="Arial"/>
              <a:cs typeface="Arial"/>
              <a:sym typeface="Arial"/>
            </a:endParaRPr>
          </a:p>
        </p:txBody>
      </p:sp>
      <p:pic>
        <p:nvPicPr>
          <p:cNvPr id="645" name="Google Shape;645;p87"/>
          <p:cNvPicPr preferRelativeResize="0"/>
          <p:nvPr/>
        </p:nvPicPr>
        <p:blipFill>
          <a:blip r:embed="rId3">
            <a:alphaModFix/>
          </a:blip>
          <a:stretch>
            <a:fillRect/>
          </a:stretch>
        </p:blipFill>
        <p:spPr>
          <a:xfrm>
            <a:off x="1409025" y="431125"/>
            <a:ext cx="3723275" cy="4297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8"/>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651" name="Google Shape;651;p88"/>
          <p:cNvSpPr txBox="1"/>
          <p:nvPr>
            <p:ph idx="2" type="title"/>
          </p:nvPr>
        </p:nvSpPr>
        <p:spPr>
          <a:xfrm>
            <a:off x="3548250" y="1403800"/>
            <a:ext cx="20475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Part-5</a:t>
            </a:r>
            <a:endParaRPr/>
          </a:p>
        </p:txBody>
      </p:sp>
      <p:pic>
        <p:nvPicPr>
          <p:cNvPr id="652" name="Google Shape;652;p88"/>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653" name="Google Shape;653;p88"/>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654" name="Google Shape;654;p88"/>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655" name="Google Shape;655;p88"/>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- 5</a:t>
            </a:r>
            <a:endParaRPr b="1" sz="1400">
              <a:latin typeface="Roboto Mono"/>
              <a:ea typeface="Roboto Mono"/>
              <a:cs typeface="Roboto Mono"/>
              <a:sym typeface="Roboto Mono"/>
            </a:endParaRPr>
          </a:p>
        </p:txBody>
      </p:sp>
      <p:sp>
        <p:nvSpPr>
          <p:cNvPr id="656" name="Google Shape;656;p88"/>
          <p:cNvSpPr txBox="1"/>
          <p:nvPr>
            <p:ph idx="1" type="subTitle"/>
          </p:nvPr>
        </p:nvSpPr>
        <p:spPr>
          <a:xfrm>
            <a:off x="1131275" y="1982075"/>
            <a:ext cx="1392000" cy="42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rgbClr val="595959"/>
                </a:solidFill>
                <a:latin typeface="Roboto Mono"/>
                <a:ea typeface="Roboto Mono"/>
                <a:cs typeface="Roboto Mono"/>
                <a:sym typeface="Roboto Mono"/>
              </a:rPr>
              <a:t>Constructor</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9"/>
          <p:cNvSpPr txBox="1"/>
          <p:nvPr>
            <p:ph idx="1" type="body"/>
          </p:nvPr>
        </p:nvSpPr>
        <p:spPr>
          <a:xfrm>
            <a:off x="1090075" y="1266925"/>
            <a:ext cx="6878100" cy="2540100"/>
          </a:xfrm>
          <a:prstGeom prst="rect">
            <a:avLst/>
          </a:prstGeom>
        </p:spPr>
        <p:txBody>
          <a:bodyPr anchorCtr="0" anchor="ctr" bIns="91425" lIns="91425" spcFirstLastPara="1" rIns="91425" wrap="square" tIns="91425">
            <a:noAutofit/>
          </a:bodyPr>
          <a:lstStyle/>
          <a:p>
            <a:pPr indent="0" lvl="0" marL="457200" rtl="0" algn="ctr">
              <a:lnSpc>
                <a:spcPct val="150000"/>
              </a:lnSpc>
              <a:spcBef>
                <a:spcPts val="0"/>
              </a:spcBef>
              <a:spcAft>
                <a:spcPts val="0"/>
              </a:spcAft>
              <a:buNone/>
            </a:pPr>
            <a:r>
              <a:t/>
            </a:r>
            <a:endParaRPr b="1" sz="1800">
              <a:solidFill>
                <a:srgbClr val="B44141"/>
              </a:solidFill>
              <a:latin typeface="Arial"/>
              <a:ea typeface="Arial"/>
              <a:cs typeface="Arial"/>
              <a:sym typeface="Arial"/>
            </a:endParaRPr>
          </a:p>
          <a:p>
            <a:pPr indent="0" lvl="0" marL="457200" rtl="0" algn="ctr">
              <a:lnSpc>
                <a:spcPct val="150000"/>
              </a:lnSpc>
              <a:spcBef>
                <a:spcPts val="0"/>
              </a:spcBef>
              <a:spcAft>
                <a:spcPts val="0"/>
              </a:spcAft>
              <a:buNone/>
            </a:pPr>
            <a:r>
              <a:rPr lang="en" sz="1800"/>
              <a:t>A </a:t>
            </a:r>
            <a:r>
              <a:rPr lang="en" sz="1800">
                <a:solidFill>
                  <a:srgbClr val="FF0000"/>
                </a:solidFill>
              </a:rPr>
              <a:t>constructor </a:t>
            </a:r>
            <a:r>
              <a:rPr lang="en" sz="1800"/>
              <a:t>is a </a:t>
            </a:r>
            <a:r>
              <a:rPr lang="en" sz="1800">
                <a:solidFill>
                  <a:srgbClr val="6AA84F"/>
                </a:solidFill>
              </a:rPr>
              <a:t>special method</a:t>
            </a:r>
            <a:r>
              <a:rPr lang="en" sz="1800">
                <a:solidFill>
                  <a:srgbClr val="00FF00"/>
                </a:solidFill>
              </a:rPr>
              <a:t> </a:t>
            </a:r>
            <a:r>
              <a:rPr lang="en" sz="1800"/>
              <a:t>of a </a:t>
            </a:r>
            <a:r>
              <a:rPr lang="en" sz="1800">
                <a:solidFill>
                  <a:srgbClr val="FF00FF"/>
                </a:solidFill>
              </a:rPr>
              <a:t>class </a:t>
            </a:r>
            <a:r>
              <a:rPr lang="en" sz="1800"/>
              <a:t>in </a:t>
            </a:r>
            <a:r>
              <a:rPr lang="en" sz="1800">
                <a:solidFill>
                  <a:srgbClr val="1155CC"/>
                </a:solidFill>
              </a:rPr>
              <a:t>object-oriented </a:t>
            </a:r>
            <a:r>
              <a:rPr lang="en" sz="1800">
                <a:solidFill>
                  <a:srgbClr val="20124D"/>
                </a:solidFill>
              </a:rPr>
              <a:t>programming </a:t>
            </a:r>
            <a:r>
              <a:rPr lang="en" sz="1800"/>
              <a:t>that </a:t>
            </a:r>
            <a:r>
              <a:rPr lang="en" sz="1800">
                <a:solidFill>
                  <a:srgbClr val="1155CC"/>
                </a:solidFill>
              </a:rPr>
              <a:t>initializes </a:t>
            </a:r>
            <a:r>
              <a:rPr lang="en" sz="1800"/>
              <a:t>a newly </a:t>
            </a:r>
            <a:r>
              <a:rPr lang="en" sz="1800">
                <a:solidFill>
                  <a:srgbClr val="C27BA0"/>
                </a:solidFill>
              </a:rPr>
              <a:t>created object</a:t>
            </a:r>
            <a:r>
              <a:rPr lang="en" sz="1800"/>
              <a:t> of that </a:t>
            </a:r>
            <a:r>
              <a:rPr lang="en" sz="1800">
                <a:solidFill>
                  <a:srgbClr val="0000FF"/>
                </a:solidFill>
              </a:rPr>
              <a:t>class</a:t>
            </a:r>
            <a:r>
              <a:rPr lang="en" sz="1800"/>
              <a:t>. </a:t>
            </a:r>
            <a:endParaRPr sz="1800"/>
          </a:p>
        </p:txBody>
      </p:sp>
      <p:sp>
        <p:nvSpPr>
          <p:cNvPr id="662" name="Google Shape;662;p89"/>
          <p:cNvSpPr txBox="1"/>
          <p:nvPr>
            <p:ph type="title"/>
          </p:nvPr>
        </p:nvSpPr>
        <p:spPr>
          <a:xfrm>
            <a:off x="2329150" y="544650"/>
            <a:ext cx="54429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700">
                <a:solidFill>
                  <a:srgbClr val="B44141"/>
                </a:solidFill>
              </a:rPr>
              <a:t>What </a:t>
            </a:r>
            <a:r>
              <a:rPr lang="en" sz="3300">
                <a:solidFill>
                  <a:srgbClr val="B44141"/>
                </a:solidFill>
              </a:rPr>
              <a:t>I</a:t>
            </a:r>
            <a:r>
              <a:rPr lang="en" sz="3700">
                <a:solidFill>
                  <a:srgbClr val="B44141"/>
                </a:solidFill>
              </a:rPr>
              <a:t>s </a:t>
            </a:r>
            <a:r>
              <a:rPr lang="en" sz="3700">
                <a:solidFill>
                  <a:srgbClr val="FF0000"/>
                </a:solidFill>
              </a:rPr>
              <a:t>Constructor</a:t>
            </a:r>
            <a:r>
              <a:rPr lang="en" sz="3700">
                <a:solidFill>
                  <a:srgbClr val="FF0000"/>
                </a:solidFill>
              </a:rPr>
              <a:t>?</a:t>
            </a:r>
            <a:endParaRPr sz="29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xEl>
                                              <p:pRg end="0" st="0"/>
                                            </p:txEl>
                                          </p:spTgt>
                                        </p:tgtEl>
                                        <p:attrNameLst>
                                          <p:attrName>style.visibility</p:attrName>
                                        </p:attrNameLst>
                                      </p:cBhvr>
                                      <p:to>
                                        <p:strVal val="visible"/>
                                      </p:to>
                                    </p:set>
                                    <p:animEffect filter="fade" transition="in">
                                      <p:cBhvr>
                                        <p:cTn dur="1000"/>
                                        <p:tgtEl>
                                          <p:spTgt spid="6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xEl>
                                              <p:pRg end="1" st="1"/>
                                            </p:txEl>
                                          </p:spTgt>
                                        </p:tgtEl>
                                        <p:attrNameLst>
                                          <p:attrName>style.visibility</p:attrName>
                                        </p:attrNameLst>
                                      </p:cBhvr>
                                      <p:to>
                                        <p:strVal val="visible"/>
                                      </p:to>
                                    </p:set>
                                    <p:animEffect filter="fade" transition="in">
                                      <p:cBhvr>
                                        <p:cTn dur="1000"/>
                                        <p:tgtEl>
                                          <p:spTgt spid="66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0"/>
          <p:cNvSpPr txBox="1"/>
          <p:nvPr>
            <p:ph idx="1" type="body"/>
          </p:nvPr>
        </p:nvSpPr>
        <p:spPr>
          <a:xfrm>
            <a:off x="1338550" y="1034550"/>
            <a:ext cx="7239300" cy="35343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b="1" sz="1600">
              <a:solidFill>
                <a:srgbClr val="B44141"/>
              </a:solidFill>
              <a:latin typeface="Arial"/>
              <a:ea typeface="Arial"/>
              <a:cs typeface="Arial"/>
              <a:sym typeface="Arial"/>
            </a:endParaRPr>
          </a:p>
          <a:p>
            <a:pPr indent="-330200" lvl="0" marL="457200" rtl="0" algn="l">
              <a:lnSpc>
                <a:spcPct val="150000"/>
              </a:lnSpc>
              <a:spcBef>
                <a:spcPts val="0"/>
              </a:spcBef>
              <a:spcAft>
                <a:spcPts val="0"/>
              </a:spcAft>
              <a:buSzPts val="1600"/>
              <a:buAutoNum type="arabicPeriod"/>
            </a:pPr>
            <a:r>
              <a:rPr lang="en" sz="1600">
                <a:solidFill>
                  <a:srgbClr val="1155CC"/>
                </a:solidFill>
              </a:rPr>
              <a:t>Have </a:t>
            </a:r>
            <a:r>
              <a:rPr lang="en" sz="1600"/>
              <a:t>the </a:t>
            </a:r>
            <a:r>
              <a:rPr lang="en" sz="1600">
                <a:solidFill>
                  <a:srgbClr val="93C47D"/>
                </a:solidFill>
              </a:rPr>
              <a:t>same name</a:t>
            </a:r>
            <a:r>
              <a:rPr lang="en" sz="1600"/>
              <a:t> as </a:t>
            </a:r>
            <a:r>
              <a:rPr lang="en" sz="1600">
                <a:solidFill>
                  <a:srgbClr val="FF00FF"/>
                </a:solidFill>
              </a:rPr>
              <a:t>that</a:t>
            </a:r>
            <a:r>
              <a:rPr lang="en" sz="1600">
                <a:solidFill>
                  <a:srgbClr val="20124D"/>
                </a:solidFill>
              </a:rPr>
              <a:t> </a:t>
            </a:r>
            <a:r>
              <a:rPr lang="en" sz="1600"/>
              <a:t>of the </a:t>
            </a:r>
            <a:r>
              <a:rPr lang="en" sz="1600">
                <a:solidFill>
                  <a:srgbClr val="9900FF"/>
                </a:solidFill>
              </a:rPr>
              <a:t>class</a:t>
            </a:r>
            <a:r>
              <a:rPr lang="en" sz="1600"/>
              <a:t>.</a:t>
            </a:r>
            <a:endParaRPr sz="1600"/>
          </a:p>
          <a:p>
            <a:pPr indent="0" lvl="0" marL="45720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AutoNum type="arabicPeriod"/>
            </a:pPr>
            <a:r>
              <a:rPr lang="en" sz="1600">
                <a:solidFill>
                  <a:srgbClr val="6AA84F"/>
                </a:solidFill>
              </a:rPr>
              <a:t>Don’t </a:t>
            </a:r>
            <a:r>
              <a:rPr lang="en" sz="1600"/>
              <a:t>have any </a:t>
            </a:r>
            <a:r>
              <a:rPr lang="en" sz="1600">
                <a:solidFill>
                  <a:srgbClr val="1155CC"/>
                </a:solidFill>
              </a:rPr>
              <a:t>return </a:t>
            </a:r>
            <a:r>
              <a:rPr lang="en" sz="1600"/>
              <a:t>type.</a:t>
            </a:r>
            <a:endParaRPr sz="1600"/>
          </a:p>
          <a:p>
            <a:pPr indent="0" lvl="0" marL="45720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AutoNum type="arabicPeriod"/>
            </a:pPr>
            <a:r>
              <a:rPr lang="en" sz="1600">
                <a:solidFill>
                  <a:srgbClr val="0000FF"/>
                </a:solidFill>
              </a:rPr>
              <a:t>Automatically</a:t>
            </a:r>
            <a:r>
              <a:rPr lang="en" sz="1600"/>
              <a:t> called as </a:t>
            </a:r>
            <a:r>
              <a:rPr lang="en" sz="1600">
                <a:solidFill>
                  <a:srgbClr val="FF00FF"/>
                </a:solidFill>
              </a:rPr>
              <a:t>soon</a:t>
            </a:r>
            <a:r>
              <a:rPr lang="en" sz="1600"/>
              <a:t> as </a:t>
            </a:r>
            <a:r>
              <a:rPr lang="en" sz="1600">
                <a:solidFill>
                  <a:schemeClr val="accent2"/>
                </a:solidFill>
              </a:rPr>
              <a:t>object</a:t>
            </a:r>
            <a:r>
              <a:rPr lang="en" sz="1600"/>
              <a:t> is </a:t>
            </a:r>
            <a:r>
              <a:rPr lang="en" sz="1600">
                <a:solidFill>
                  <a:srgbClr val="FF0000"/>
                </a:solidFill>
              </a:rPr>
              <a:t>created</a:t>
            </a:r>
            <a:endParaRPr sz="1600">
              <a:solidFill>
                <a:srgbClr val="FF0000"/>
              </a:solidFill>
            </a:endParaRPr>
          </a:p>
          <a:p>
            <a:pPr indent="0" lvl="0" marL="45720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600"/>
          </a:p>
          <a:p>
            <a:pPr indent="0" lvl="0" marL="457200" rtl="0" algn="l">
              <a:lnSpc>
                <a:spcPct val="150000"/>
              </a:lnSpc>
              <a:spcBef>
                <a:spcPts val="0"/>
              </a:spcBef>
              <a:spcAft>
                <a:spcPts val="0"/>
              </a:spcAft>
              <a:buNone/>
            </a:pPr>
            <a:r>
              <a:rPr lang="en" sz="1600"/>
              <a:t> </a:t>
            </a:r>
            <a:endParaRPr sz="1600"/>
          </a:p>
        </p:txBody>
      </p:sp>
      <p:sp>
        <p:nvSpPr>
          <p:cNvPr id="668" name="Google Shape;668;p90"/>
          <p:cNvSpPr txBox="1"/>
          <p:nvPr>
            <p:ph type="title"/>
          </p:nvPr>
        </p:nvSpPr>
        <p:spPr>
          <a:xfrm>
            <a:off x="1567150" y="392250"/>
            <a:ext cx="62928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Constructors are methods which…</a:t>
            </a:r>
            <a:endParaRPr sz="2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animEffect filter="fade" transition="in">
                                      <p:cBhvr>
                                        <p:cTn dur="1000"/>
                                        <p:tgtEl>
                                          <p:spTgt spid="6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animEffect filter="fade" transition="in">
                                      <p:cBhvr>
                                        <p:cTn dur="1000"/>
                                        <p:tgtEl>
                                          <p:spTgt spid="6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2" st="2"/>
                                            </p:txEl>
                                          </p:spTgt>
                                        </p:tgtEl>
                                        <p:attrNameLst>
                                          <p:attrName>style.visibility</p:attrName>
                                        </p:attrNameLst>
                                      </p:cBhvr>
                                      <p:to>
                                        <p:strVal val="visible"/>
                                      </p:to>
                                    </p:set>
                                    <p:animEffect filter="fade" transition="in">
                                      <p:cBhvr>
                                        <p:cTn dur="1000"/>
                                        <p:tgtEl>
                                          <p:spTgt spid="6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3" st="3"/>
                                            </p:txEl>
                                          </p:spTgt>
                                        </p:tgtEl>
                                        <p:attrNameLst>
                                          <p:attrName>style.visibility</p:attrName>
                                        </p:attrNameLst>
                                      </p:cBhvr>
                                      <p:to>
                                        <p:strVal val="visible"/>
                                      </p:to>
                                    </p:set>
                                    <p:animEffect filter="fade" transition="in">
                                      <p:cBhvr>
                                        <p:cTn dur="1000"/>
                                        <p:tgtEl>
                                          <p:spTgt spid="6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4" st="4"/>
                                            </p:txEl>
                                          </p:spTgt>
                                        </p:tgtEl>
                                        <p:attrNameLst>
                                          <p:attrName>style.visibility</p:attrName>
                                        </p:attrNameLst>
                                      </p:cBhvr>
                                      <p:to>
                                        <p:strVal val="visible"/>
                                      </p:to>
                                    </p:set>
                                    <p:animEffect filter="fade" transition="in">
                                      <p:cBhvr>
                                        <p:cTn dur="1000"/>
                                        <p:tgtEl>
                                          <p:spTgt spid="6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5" st="5"/>
                                            </p:txEl>
                                          </p:spTgt>
                                        </p:tgtEl>
                                        <p:attrNameLst>
                                          <p:attrName>style.visibility</p:attrName>
                                        </p:attrNameLst>
                                      </p:cBhvr>
                                      <p:to>
                                        <p:strVal val="visible"/>
                                      </p:to>
                                    </p:set>
                                    <p:animEffect filter="fade" transition="in">
                                      <p:cBhvr>
                                        <p:cTn dur="1000"/>
                                        <p:tgtEl>
                                          <p:spTgt spid="6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6" st="6"/>
                                            </p:txEl>
                                          </p:spTgt>
                                        </p:tgtEl>
                                        <p:attrNameLst>
                                          <p:attrName>style.visibility</p:attrName>
                                        </p:attrNameLst>
                                      </p:cBhvr>
                                      <p:to>
                                        <p:strVal val="visible"/>
                                      </p:to>
                                    </p:set>
                                    <p:animEffect filter="fade" transition="in">
                                      <p:cBhvr>
                                        <p:cTn dur="1000"/>
                                        <p:tgtEl>
                                          <p:spTgt spid="6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7" st="7"/>
                                            </p:txEl>
                                          </p:spTgt>
                                        </p:tgtEl>
                                        <p:attrNameLst>
                                          <p:attrName>style.visibility</p:attrName>
                                        </p:attrNameLst>
                                      </p:cBhvr>
                                      <p:to>
                                        <p:strVal val="visible"/>
                                      </p:to>
                                    </p:set>
                                    <p:animEffect filter="fade" transition="in">
                                      <p:cBhvr>
                                        <p:cTn dur="1000"/>
                                        <p:tgtEl>
                                          <p:spTgt spid="6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8" st="8"/>
                                            </p:txEl>
                                          </p:spTgt>
                                        </p:tgtEl>
                                        <p:attrNameLst>
                                          <p:attrName>style.visibility</p:attrName>
                                        </p:attrNameLst>
                                      </p:cBhvr>
                                      <p:to>
                                        <p:strVal val="visible"/>
                                      </p:to>
                                    </p:set>
                                    <p:animEffect filter="fade" transition="in">
                                      <p:cBhvr>
                                        <p:cTn dur="1000"/>
                                        <p:tgtEl>
                                          <p:spTgt spid="6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9" st="9"/>
                                            </p:txEl>
                                          </p:spTgt>
                                        </p:tgtEl>
                                        <p:attrNameLst>
                                          <p:attrName>style.visibility</p:attrName>
                                        </p:attrNameLst>
                                      </p:cBhvr>
                                      <p:to>
                                        <p:strVal val="visible"/>
                                      </p:to>
                                    </p:set>
                                    <p:animEffect filter="fade" transition="in">
                                      <p:cBhvr>
                                        <p:cTn dur="1000"/>
                                        <p:tgtEl>
                                          <p:spTgt spid="66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1"/>
          <p:cNvSpPr txBox="1"/>
          <p:nvPr>
            <p:ph idx="1" type="body"/>
          </p:nvPr>
        </p:nvSpPr>
        <p:spPr>
          <a:xfrm>
            <a:off x="1309825" y="1141625"/>
            <a:ext cx="7239300" cy="1225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Default </a:t>
            </a:r>
            <a:r>
              <a:rPr lang="en" sz="1600">
                <a:solidFill>
                  <a:srgbClr val="FF0000"/>
                </a:solidFill>
              </a:rPr>
              <a:t>constructor </a:t>
            </a:r>
            <a:r>
              <a:rPr lang="en" sz="1600"/>
              <a:t>is </a:t>
            </a:r>
            <a:r>
              <a:rPr lang="en" sz="1600">
                <a:solidFill>
                  <a:srgbClr val="1155CC"/>
                </a:solidFill>
              </a:rPr>
              <a:t>automatically </a:t>
            </a:r>
            <a:r>
              <a:rPr lang="en" sz="1600"/>
              <a:t>inserted by </a:t>
            </a:r>
            <a:r>
              <a:rPr lang="en" sz="1600">
                <a:solidFill>
                  <a:srgbClr val="741B47"/>
                </a:solidFill>
              </a:rPr>
              <a:t>java </a:t>
            </a:r>
            <a:r>
              <a:rPr lang="en" sz="1600">
                <a:solidFill>
                  <a:srgbClr val="0C2E3A"/>
                </a:solidFill>
              </a:rPr>
              <a:t>compiler</a:t>
            </a:r>
            <a:r>
              <a:rPr lang="en" sz="1600"/>
              <a:t>, if we have not </a:t>
            </a:r>
            <a:r>
              <a:rPr lang="en" sz="1600">
                <a:solidFill>
                  <a:srgbClr val="FF00FF"/>
                </a:solidFill>
              </a:rPr>
              <a:t>created </a:t>
            </a:r>
            <a:r>
              <a:rPr lang="en" sz="1600"/>
              <a:t>any </a:t>
            </a:r>
            <a:r>
              <a:rPr lang="en" sz="1600">
                <a:solidFill>
                  <a:srgbClr val="FF0000"/>
                </a:solidFill>
              </a:rPr>
              <a:t>constructor </a:t>
            </a:r>
            <a:r>
              <a:rPr lang="en" sz="1600">
                <a:solidFill>
                  <a:srgbClr val="FF00FF"/>
                </a:solidFill>
              </a:rPr>
              <a:t>explicitly </a:t>
            </a:r>
            <a:r>
              <a:rPr lang="en" sz="1600"/>
              <a:t>.</a:t>
            </a:r>
            <a:endParaRPr sz="1600"/>
          </a:p>
          <a:p>
            <a:pPr indent="0" lvl="0" marL="0" rtl="0" algn="l">
              <a:lnSpc>
                <a:spcPct val="150000"/>
              </a:lnSpc>
              <a:spcBef>
                <a:spcPts val="0"/>
              </a:spcBef>
              <a:spcAft>
                <a:spcPts val="0"/>
              </a:spcAft>
              <a:buNone/>
            </a:pPr>
            <a:r>
              <a:rPr lang="en" sz="1600"/>
              <a:t> </a:t>
            </a:r>
            <a:endParaRPr sz="1600"/>
          </a:p>
        </p:txBody>
      </p:sp>
      <p:sp>
        <p:nvSpPr>
          <p:cNvPr id="674" name="Google Shape;674;p91"/>
          <p:cNvSpPr txBox="1"/>
          <p:nvPr>
            <p:ph type="title"/>
          </p:nvPr>
        </p:nvSpPr>
        <p:spPr>
          <a:xfrm>
            <a:off x="1795750" y="163650"/>
            <a:ext cx="62310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200">
                <a:solidFill>
                  <a:srgbClr val="B44141"/>
                </a:solidFill>
              </a:rPr>
              <a:t>What is Default Constructor</a:t>
            </a:r>
            <a:endParaRPr sz="2400">
              <a:solidFill>
                <a:srgbClr val="FF0000"/>
              </a:solidFill>
            </a:endParaRPr>
          </a:p>
        </p:txBody>
      </p:sp>
      <p:sp>
        <p:nvSpPr>
          <p:cNvPr id="675" name="Google Shape;675;p91"/>
          <p:cNvSpPr txBox="1"/>
          <p:nvPr>
            <p:ph idx="1" type="body"/>
          </p:nvPr>
        </p:nvSpPr>
        <p:spPr>
          <a:xfrm>
            <a:off x="1539950" y="2626900"/>
            <a:ext cx="2547300" cy="1555500"/>
          </a:xfrm>
          <a:prstGeom prst="rect">
            <a:avLst/>
          </a:prstGeom>
          <a:solidFill>
            <a:srgbClr val="2B2B2B"/>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CC7832"/>
                </a:solidFill>
                <a:latin typeface="Courier New"/>
                <a:ea typeface="Courier New"/>
                <a:cs typeface="Courier New"/>
                <a:sym typeface="Courier New"/>
              </a:rPr>
              <a:t>c</a:t>
            </a:r>
            <a:r>
              <a:rPr lang="en" sz="1100">
                <a:solidFill>
                  <a:srgbClr val="CC7832"/>
                </a:solidFill>
                <a:latin typeface="Courier New"/>
                <a:ea typeface="Courier New"/>
                <a:cs typeface="Courier New"/>
                <a:sym typeface="Courier New"/>
              </a:rPr>
              <a:t>lass </a:t>
            </a:r>
            <a:r>
              <a:rPr lang="en" sz="1100">
                <a:solidFill>
                  <a:srgbClr val="A9B7C6"/>
                </a:solidFill>
                <a:latin typeface="Courier New"/>
                <a:ea typeface="Courier New"/>
                <a:cs typeface="Courier New"/>
                <a:sym typeface="Courier New"/>
              </a:rPr>
              <a:t>Account {</a:t>
            </a:r>
            <a:endParaRPr sz="11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private int </a:t>
            </a:r>
            <a:r>
              <a:rPr lang="en" sz="1100">
                <a:solidFill>
                  <a:srgbClr val="9876AA"/>
                </a:solidFill>
                <a:latin typeface="Courier New"/>
                <a:ea typeface="Courier New"/>
                <a:cs typeface="Courier New"/>
                <a:sym typeface="Courier New"/>
              </a:rPr>
              <a:t>accid</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latin typeface="Courier New"/>
                <a:ea typeface="Courier New"/>
                <a:cs typeface="Courier New"/>
                <a:sym typeface="Courier New"/>
              </a:rPr>
              <a:t>   private </a:t>
            </a:r>
            <a:r>
              <a:rPr lang="en" sz="1100">
                <a:solidFill>
                  <a:srgbClr val="A9B7C6"/>
                </a:solidFill>
                <a:latin typeface="Courier New"/>
                <a:ea typeface="Courier New"/>
                <a:cs typeface="Courier New"/>
                <a:sym typeface="Courier New"/>
              </a:rPr>
              <a:t>String </a:t>
            </a:r>
            <a:r>
              <a:rPr lang="en" sz="1100">
                <a:solidFill>
                  <a:srgbClr val="9876AA"/>
                </a:solidFill>
                <a:latin typeface="Courier New"/>
                <a:ea typeface="Courier New"/>
                <a:cs typeface="Courier New"/>
                <a:sym typeface="Courier New"/>
              </a:rPr>
              <a:t>name</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latin typeface="Courier New"/>
                <a:ea typeface="Courier New"/>
                <a:cs typeface="Courier New"/>
                <a:sym typeface="Courier New"/>
              </a:rPr>
              <a:t>   private double </a:t>
            </a:r>
            <a:r>
              <a:rPr lang="en" sz="1100">
                <a:solidFill>
                  <a:srgbClr val="9876AA"/>
                </a:solidFill>
                <a:latin typeface="Courier New"/>
                <a:ea typeface="Courier New"/>
                <a:cs typeface="Courier New"/>
                <a:sym typeface="Courier New"/>
              </a:rPr>
              <a:t>balance</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latin typeface="Courier New"/>
                <a:ea typeface="Courier New"/>
                <a:cs typeface="Courier New"/>
                <a:sym typeface="Courier New"/>
              </a:rPr>
              <a:t>}</a:t>
            </a:r>
            <a:endParaRPr sz="11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rgbClr val="CC7832"/>
              </a:solidFill>
              <a:latin typeface="Courier New"/>
              <a:ea typeface="Courier New"/>
              <a:cs typeface="Courier New"/>
              <a:sym typeface="Courier New"/>
            </a:endParaRPr>
          </a:p>
        </p:txBody>
      </p:sp>
      <p:sp>
        <p:nvSpPr>
          <p:cNvPr id="676" name="Google Shape;676;p91"/>
          <p:cNvSpPr txBox="1"/>
          <p:nvPr>
            <p:ph idx="1" type="body"/>
          </p:nvPr>
        </p:nvSpPr>
        <p:spPr>
          <a:xfrm>
            <a:off x="5197550" y="2626900"/>
            <a:ext cx="2547300" cy="15555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CC7832"/>
                </a:solidFill>
                <a:latin typeface="Courier New"/>
                <a:ea typeface="Courier New"/>
                <a:cs typeface="Courier New"/>
                <a:sym typeface="Courier New"/>
              </a:rPr>
              <a:t>class </a:t>
            </a:r>
            <a:r>
              <a:rPr lang="en" sz="1100">
                <a:solidFill>
                  <a:srgbClr val="A9B7C6"/>
                </a:solidFill>
                <a:latin typeface="Courier New"/>
                <a:ea typeface="Courier New"/>
                <a:cs typeface="Courier New"/>
                <a:sym typeface="Courier New"/>
              </a:rPr>
              <a:t>Account {</a:t>
            </a:r>
            <a:endParaRPr sz="11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private int </a:t>
            </a:r>
            <a:r>
              <a:rPr lang="en" sz="1100">
                <a:solidFill>
                  <a:srgbClr val="9876AA"/>
                </a:solidFill>
                <a:latin typeface="Courier New"/>
                <a:ea typeface="Courier New"/>
                <a:cs typeface="Courier New"/>
                <a:sym typeface="Courier New"/>
              </a:rPr>
              <a:t>accid</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latin typeface="Courier New"/>
                <a:ea typeface="Courier New"/>
                <a:cs typeface="Courier New"/>
                <a:sym typeface="Courier New"/>
              </a:rPr>
              <a:t>   private </a:t>
            </a:r>
            <a:r>
              <a:rPr lang="en" sz="1100">
                <a:solidFill>
                  <a:srgbClr val="A9B7C6"/>
                </a:solidFill>
                <a:latin typeface="Courier New"/>
                <a:ea typeface="Courier New"/>
                <a:cs typeface="Courier New"/>
                <a:sym typeface="Courier New"/>
              </a:rPr>
              <a:t>String </a:t>
            </a:r>
            <a:r>
              <a:rPr lang="en" sz="1100">
                <a:solidFill>
                  <a:srgbClr val="9876AA"/>
                </a:solidFill>
                <a:latin typeface="Courier New"/>
                <a:ea typeface="Courier New"/>
                <a:cs typeface="Courier New"/>
                <a:sym typeface="Courier New"/>
              </a:rPr>
              <a:t>name</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latin typeface="Courier New"/>
                <a:ea typeface="Courier New"/>
                <a:cs typeface="Courier New"/>
                <a:sym typeface="Courier New"/>
              </a:rPr>
              <a:t>   private double </a:t>
            </a:r>
            <a:r>
              <a:rPr lang="en" sz="1100">
                <a:solidFill>
                  <a:srgbClr val="9876AA"/>
                </a:solidFill>
                <a:latin typeface="Courier New"/>
                <a:ea typeface="Courier New"/>
                <a:cs typeface="Courier New"/>
                <a:sym typeface="Courier New"/>
              </a:rPr>
              <a:t>balance</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latin typeface="Courier New"/>
                <a:ea typeface="Courier New"/>
                <a:cs typeface="Courier New"/>
                <a:sym typeface="Courier New"/>
              </a:rPr>
              <a:t>   public Account() {</a:t>
            </a:r>
            <a:endParaRPr sz="11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latin typeface="Courier New"/>
                <a:ea typeface="Courier New"/>
                <a:cs typeface="Courier New"/>
                <a:sym typeface="Courier New"/>
              </a:rPr>
              <a:t>   }</a:t>
            </a:r>
            <a:endParaRPr sz="11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latin typeface="Courier New"/>
                <a:ea typeface="Courier New"/>
                <a:cs typeface="Courier New"/>
                <a:sym typeface="Courier New"/>
              </a:rPr>
              <a:t>}</a:t>
            </a:r>
            <a:endParaRPr sz="1000">
              <a:solidFill>
                <a:srgbClr val="CC7832"/>
              </a:solidFill>
              <a:latin typeface="Courier New"/>
              <a:ea typeface="Courier New"/>
              <a:cs typeface="Courier New"/>
              <a:sym typeface="Courier New"/>
            </a:endParaRPr>
          </a:p>
        </p:txBody>
      </p:sp>
      <p:sp>
        <p:nvSpPr>
          <p:cNvPr id="677" name="Google Shape;677;p91"/>
          <p:cNvSpPr txBox="1"/>
          <p:nvPr>
            <p:ph type="title"/>
          </p:nvPr>
        </p:nvSpPr>
        <p:spPr>
          <a:xfrm>
            <a:off x="1719550" y="3973650"/>
            <a:ext cx="19851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2900">
                <a:solidFill>
                  <a:srgbClr val="B44141"/>
                </a:solidFill>
              </a:rPr>
              <a:t>Our Code</a:t>
            </a:r>
            <a:endParaRPr sz="2100">
              <a:solidFill>
                <a:srgbClr val="FF0000"/>
              </a:solidFill>
            </a:endParaRPr>
          </a:p>
        </p:txBody>
      </p:sp>
      <p:sp>
        <p:nvSpPr>
          <p:cNvPr id="678" name="Google Shape;678;p91"/>
          <p:cNvSpPr txBox="1"/>
          <p:nvPr>
            <p:ph type="title"/>
          </p:nvPr>
        </p:nvSpPr>
        <p:spPr>
          <a:xfrm>
            <a:off x="5185225" y="3973650"/>
            <a:ext cx="33639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2700">
                <a:solidFill>
                  <a:srgbClr val="B44141"/>
                </a:solidFill>
              </a:rPr>
              <a:t>Compiler’s Code</a:t>
            </a:r>
            <a:endParaRPr sz="19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6"/>
          <p:cNvSpPr txBox="1"/>
          <p:nvPr>
            <p:ph idx="4294967295" type="title"/>
          </p:nvPr>
        </p:nvSpPr>
        <p:spPr>
          <a:xfrm>
            <a:off x="1029927" y="378550"/>
            <a:ext cx="7103100" cy="79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B44141"/>
                </a:solidFill>
              </a:rPr>
              <a:t>Advantages of object-oriented Programming</a:t>
            </a:r>
            <a:endParaRPr sz="1800">
              <a:solidFill>
                <a:srgbClr val="B44141"/>
              </a:solidFill>
            </a:endParaRPr>
          </a:p>
        </p:txBody>
      </p:sp>
      <p:sp>
        <p:nvSpPr>
          <p:cNvPr id="359" name="Google Shape;359;p56"/>
          <p:cNvSpPr/>
          <p:nvPr/>
        </p:nvSpPr>
        <p:spPr>
          <a:xfrm>
            <a:off x="1183450" y="1797512"/>
            <a:ext cx="1909200" cy="18741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6"/>
          <p:cNvSpPr/>
          <p:nvPr/>
        </p:nvSpPr>
        <p:spPr>
          <a:xfrm>
            <a:off x="1378151" y="2143312"/>
            <a:ext cx="1519800" cy="14541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6"/>
          <p:cNvSpPr/>
          <p:nvPr/>
        </p:nvSpPr>
        <p:spPr>
          <a:xfrm>
            <a:off x="1625950" y="2593987"/>
            <a:ext cx="1024200" cy="9171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6"/>
          <p:cNvSpPr txBox="1"/>
          <p:nvPr/>
        </p:nvSpPr>
        <p:spPr>
          <a:xfrm>
            <a:off x="1740701" y="1797512"/>
            <a:ext cx="79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Mono Medium"/>
                <a:ea typeface="Roboto Mono Medium"/>
                <a:cs typeface="Roboto Mono Medium"/>
                <a:sym typeface="Roboto Mono Medium"/>
              </a:rPr>
              <a:t>Class</a:t>
            </a:r>
            <a:endParaRPr>
              <a:latin typeface="Roboto Mono Medium"/>
              <a:ea typeface="Roboto Mono Medium"/>
              <a:cs typeface="Roboto Mono Medium"/>
              <a:sym typeface="Roboto Mono Medium"/>
            </a:endParaRPr>
          </a:p>
        </p:txBody>
      </p:sp>
      <p:sp>
        <p:nvSpPr>
          <p:cNvPr id="363" name="Google Shape;363;p56"/>
          <p:cNvSpPr txBox="1"/>
          <p:nvPr/>
        </p:nvSpPr>
        <p:spPr>
          <a:xfrm>
            <a:off x="1683401" y="2238687"/>
            <a:ext cx="89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Mono Medium"/>
                <a:ea typeface="Roboto Mono Medium"/>
                <a:cs typeface="Roboto Mono Medium"/>
                <a:sym typeface="Roboto Mono Medium"/>
              </a:rPr>
              <a:t>Object</a:t>
            </a:r>
            <a:endParaRPr>
              <a:latin typeface="Roboto Mono Medium"/>
              <a:ea typeface="Roboto Mono Medium"/>
              <a:cs typeface="Roboto Mono Medium"/>
              <a:sym typeface="Roboto Mono Medium"/>
            </a:endParaRPr>
          </a:p>
        </p:txBody>
      </p:sp>
      <p:sp>
        <p:nvSpPr>
          <p:cNvPr id="364" name="Google Shape;364;p56"/>
          <p:cNvSpPr txBox="1"/>
          <p:nvPr/>
        </p:nvSpPr>
        <p:spPr>
          <a:xfrm>
            <a:off x="1740701" y="2979187"/>
            <a:ext cx="79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3E9ED"/>
                </a:solidFill>
                <a:latin typeface="Roboto Mono Medium"/>
                <a:ea typeface="Roboto Mono Medium"/>
                <a:cs typeface="Roboto Mono Medium"/>
                <a:sym typeface="Roboto Mono Medium"/>
              </a:rPr>
              <a:t>OOP</a:t>
            </a:r>
            <a:endParaRPr>
              <a:solidFill>
                <a:srgbClr val="E3E9ED"/>
              </a:solidFill>
              <a:latin typeface="Roboto Mono Medium"/>
              <a:ea typeface="Roboto Mono Medium"/>
              <a:cs typeface="Roboto Mono Medium"/>
              <a:sym typeface="Roboto Mono Medium"/>
            </a:endParaRPr>
          </a:p>
        </p:txBody>
      </p:sp>
      <p:sp>
        <p:nvSpPr>
          <p:cNvPr id="365" name="Google Shape;365;p56"/>
          <p:cNvSpPr/>
          <p:nvPr/>
        </p:nvSpPr>
        <p:spPr>
          <a:xfrm>
            <a:off x="3690801" y="1558325"/>
            <a:ext cx="3877800" cy="218400"/>
          </a:xfrm>
          <a:prstGeom prst="roundRect">
            <a:avLst>
              <a:gd fmla="val 50000" name="adj"/>
            </a:avLst>
          </a:prstGeom>
          <a:solidFill>
            <a:srgbClr val="C2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6"/>
          <p:cNvSpPr/>
          <p:nvPr/>
        </p:nvSpPr>
        <p:spPr>
          <a:xfrm>
            <a:off x="4116000" y="2201275"/>
            <a:ext cx="2569500" cy="213000"/>
          </a:xfrm>
          <a:prstGeom prst="roundRect">
            <a:avLst>
              <a:gd fmla="val 50000" name="adj"/>
            </a:avLst>
          </a:prstGeom>
          <a:solidFill>
            <a:srgbClr val="C2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6"/>
          <p:cNvSpPr/>
          <p:nvPr/>
        </p:nvSpPr>
        <p:spPr>
          <a:xfrm>
            <a:off x="4200370" y="3057531"/>
            <a:ext cx="3800100" cy="213000"/>
          </a:xfrm>
          <a:prstGeom prst="roundRect">
            <a:avLst>
              <a:gd fmla="val 50000" name="adj"/>
            </a:avLst>
          </a:prstGeom>
          <a:solidFill>
            <a:srgbClr val="C2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6"/>
          <p:cNvSpPr/>
          <p:nvPr/>
        </p:nvSpPr>
        <p:spPr>
          <a:xfrm>
            <a:off x="3811201" y="3728050"/>
            <a:ext cx="3205200" cy="213000"/>
          </a:xfrm>
          <a:prstGeom prst="roundRect">
            <a:avLst>
              <a:gd fmla="val 50000" name="adj"/>
            </a:avLst>
          </a:prstGeom>
          <a:solidFill>
            <a:srgbClr val="C2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6"/>
          <p:cNvSpPr txBox="1"/>
          <p:nvPr/>
        </p:nvSpPr>
        <p:spPr>
          <a:xfrm>
            <a:off x="3669425" y="1490525"/>
            <a:ext cx="446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Roboto Mono Medium"/>
                <a:ea typeface="Roboto Mono Medium"/>
                <a:cs typeface="Roboto Mono Medium"/>
                <a:sym typeface="Roboto Mono Medium"/>
              </a:rPr>
              <a:t>Better Representation of Real World Scenario</a:t>
            </a:r>
            <a:endParaRPr sz="1100">
              <a:solidFill>
                <a:schemeClr val="accent2"/>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sz="1100">
              <a:solidFill>
                <a:schemeClr val="accent2"/>
              </a:solidFill>
              <a:latin typeface="Roboto Mono Medium"/>
              <a:ea typeface="Roboto Mono Medium"/>
              <a:cs typeface="Roboto Mono Medium"/>
              <a:sym typeface="Roboto Mono Medium"/>
            </a:endParaRPr>
          </a:p>
        </p:txBody>
      </p:sp>
      <p:sp>
        <p:nvSpPr>
          <p:cNvPr id="370" name="Google Shape;370;p56"/>
          <p:cNvSpPr txBox="1"/>
          <p:nvPr/>
        </p:nvSpPr>
        <p:spPr>
          <a:xfrm>
            <a:off x="4426496" y="2132911"/>
            <a:ext cx="471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Roboto Mono Medium"/>
                <a:ea typeface="Roboto Mono Medium"/>
                <a:cs typeface="Roboto Mono Medium"/>
                <a:sym typeface="Roboto Mono Medium"/>
              </a:rPr>
              <a:t>Enhanced Security</a:t>
            </a:r>
            <a:endParaRPr sz="1100">
              <a:solidFill>
                <a:schemeClr val="accent2"/>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sz="1100">
              <a:solidFill>
                <a:schemeClr val="accent2"/>
              </a:solidFill>
              <a:latin typeface="Roboto Mono Medium"/>
              <a:ea typeface="Roboto Mono Medium"/>
              <a:cs typeface="Roboto Mono Medium"/>
              <a:sym typeface="Roboto Mono Medium"/>
            </a:endParaRPr>
          </a:p>
        </p:txBody>
      </p:sp>
      <p:sp>
        <p:nvSpPr>
          <p:cNvPr id="371" name="Google Shape;371;p56"/>
          <p:cNvSpPr txBox="1"/>
          <p:nvPr/>
        </p:nvSpPr>
        <p:spPr>
          <a:xfrm>
            <a:off x="4287206" y="2978906"/>
            <a:ext cx="471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Roboto Mono Medium"/>
                <a:ea typeface="Roboto Mono Medium"/>
                <a:cs typeface="Roboto Mono Medium"/>
                <a:sym typeface="Roboto Mono Medium"/>
              </a:rPr>
              <a:t>Code </a:t>
            </a:r>
            <a:r>
              <a:rPr lang="en" sz="1100">
                <a:solidFill>
                  <a:schemeClr val="accent2"/>
                </a:solidFill>
                <a:latin typeface="Roboto Mono Medium"/>
                <a:ea typeface="Roboto Mono Medium"/>
                <a:cs typeface="Roboto Mono Medium"/>
                <a:sym typeface="Roboto Mono Medium"/>
              </a:rPr>
              <a:t>Reusability &amp; Easy Code Modification</a:t>
            </a:r>
            <a:endParaRPr sz="1100">
              <a:solidFill>
                <a:schemeClr val="accent2"/>
              </a:solidFill>
              <a:latin typeface="Roboto Mono Medium"/>
              <a:ea typeface="Roboto Mono Medium"/>
              <a:cs typeface="Roboto Mono Medium"/>
              <a:sym typeface="Roboto Mono Medium"/>
            </a:endParaRPr>
          </a:p>
        </p:txBody>
      </p:sp>
      <p:sp>
        <p:nvSpPr>
          <p:cNvPr id="372" name="Google Shape;372;p56"/>
          <p:cNvSpPr txBox="1"/>
          <p:nvPr/>
        </p:nvSpPr>
        <p:spPr>
          <a:xfrm>
            <a:off x="4034025" y="3656911"/>
            <a:ext cx="471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Roboto Mono Medium"/>
                <a:ea typeface="Roboto Mono Medium"/>
                <a:cs typeface="Roboto Mono Medium"/>
                <a:sym typeface="Roboto Mono Medium"/>
              </a:rPr>
              <a:t>Better Software Maintenance</a:t>
            </a:r>
            <a:endParaRPr sz="1100">
              <a:solidFill>
                <a:schemeClr val="accent2"/>
              </a:solidFill>
              <a:latin typeface="Roboto Mono Medium"/>
              <a:ea typeface="Roboto Mono Medium"/>
              <a:cs typeface="Roboto Mono Medium"/>
              <a:sym typeface="Roboto Mono Medium"/>
            </a:endParaRPr>
          </a:p>
        </p:txBody>
      </p:sp>
      <p:cxnSp>
        <p:nvCxnSpPr>
          <p:cNvPr id="373" name="Google Shape;373;p56"/>
          <p:cNvCxnSpPr/>
          <p:nvPr/>
        </p:nvCxnSpPr>
        <p:spPr>
          <a:xfrm flipH="1" rot="10800000">
            <a:off x="3111596" y="2318311"/>
            <a:ext cx="933900" cy="2385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374" name="Google Shape;374;p56"/>
          <p:cNvCxnSpPr/>
          <p:nvPr/>
        </p:nvCxnSpPr>
        <p:spPr>
          <a:xfrm flipH="1" rot="10800000">
            <a:off x="2691124" y="1675925"/>
            <a:ext cx="978300" cy="2859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375" name="Google Shape;375;p56"/>
          <p:cNvCxnSpPr/>
          <p:nvPr/>
        </p:nvCxnSpPr>
        <p:spPr>
          <a:xfrm>
            <a:off x="3079213" y="2937586"/>
            <a:ext cx="1092300" cy="2769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376" name="Google Shape;376;p56"/>
          <p:cNvCxnSpPr/>
          <p:nvPr/>
        </p:nvCxnSpPr>
        <p:spPr>
          <a:xfrm>
            <a:off x="2691125" y="3521211"/>
            <a:ext cx="1092300" cy="276900"/>
          </a:xfrm>
          <a:prstGeom prst="bentConnector3">
            <a:avLst>
              <a:gd fmla="val 50000" name="adj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92"/>
          <p:cNvPicPr preferRelativeResize="0"/>
          <p:nvPr/>
        </p:nvPicPr>
        <p:blipFill>
          <a:blip r:embed="rId3">
            <a:alphaModFix/>
          </a:blip>
          <a:stretch>
            <a:fillRect/>
          </a:stretch>
        </p:blipFill>
        <p:spPr>
          <a:xfrm rot="-2">
            <a:off x="5090975" y="219276"/>
            <a:ext cx="3366051" cy="1047449"/>
          </a:xfrm>
          <a:prstGeom prst="rect">
            <a:avLst/>
          </a:prstGeom>
          <a:noFill/>
          <a:ln>
            <a:noFill/>
          </a:ln>
          <a:effectLst>
            <a:outerShdw blurRad="57150" rotWithShape="0" algn="bl" dir="5400000" dist="19050">
              <a:srgbClr val="000000">
                <a:alpha val="50000"/>
              </a:srgbClr>
            </a:outerShdw>
          </a:effectLst>
        </p:spPr>
      </p:pic>
      <p:sp>
        <p:nvSpPr>
          <p:cNvPr id="684" name="Google Shape;684;p92"/>
          <p:cNvSpPr txBox="1"/>
          <p:nvPr>
            <p:ph idx="4" type="title"/>
          </p:nvPr>
        </p:nvSpPr>
        <p:spPr>
          <a:xfrm rot="-352">
            <a:off x="5308042" y="555651"/>
            <a:ext cx="2931900" cy="55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nonymous Pro"/>
                <a:ea typeface="Anonymous Pro"/>
                <a:cs typeface="Anonymous Pro"/>
                <a:sym typeface="Anonymous Pro"/>
              </a:rPr>
              <a:t>Non </a:t>
            </a:r>
            <a:r>
              <a:rPr lang="en" sz="1600">
                <a:solidFill>
                  <a:srgbClr val="93C47D"/>
                </a:solidFill>
                <a:latin typeface="Anonymous Pro"/>
                <a:ea typeface="Anonymous Pro"/>
                <a:cs typeface="Anonymous Pro"/>
                <a:sym typeface="Anonymous Pro"/>
              </a:rPr>
              <a:t>Parameterized</a:t>
            </a:r>
            <a:endParaRPr sz="1600">
              <a:solidFill>
                <a:srgbClr val="93C47D"/>
              </a:solidFill>
              <a:latin typeface="Anonymous Pro"/>
              <a:ea typeface="Anonymous Pro"/>
              <a:cs typeface="Anonymous Pro"/>
              <a:sym typeface="Anonymous Pro"/>
            </a:endParaRPr>
          </a:p>
          <a:p>
            <a:pPr indent="0" lvl="0" marL="0" rtl="0" algn="ctr">
              <a:spcBef>
                <a:spcPts val="0"/>
              </a:spcBef>
              <a:spcAft>
                <a:spcPts val="0"/>
              </a:spcAft>
              <a:buNone/>
            </a:pPr>
            <a:r>
              <a:rPr lang="en" sz="1600">
                <a:solidFill>
                  <a:srgbClr val="FF0000"/>
                </a:solidFill>
                <a:latin typeface="Anonymous Pro"/>
                <a:ea typeface="Anonymous Pro"/>
                <a:cs typeface="Anonymous Pro"/>
                <a:sym typeface="Anonymous Pro"/>
              </a:rPr>
              <a:t>Constructor</a:t>
            </a:r>
            <a:endParaRPr sz="1600">
              <a:solidFill>
                <a:srgbClr val="FF0000"/>
              </a:solidFill>
              <a:latin typeface="Anonymous Pro"/>
              <a:ea typeface="Anonymous Pro"/>
              <a:cs typeface="Anonymous Pro"/>
              <a:sym typeface="Anonymous Pro"/>
            </a:endParaRPr>
          </a:p>
        </p:txBody>
      </p:sp>
      <p:grpSp>
        <p:nvGrpSpPr>
          <p:cNvPr id="685" name="Google Shape;685;p92"/>
          <p:cNvGrpSpPr/>
          <p:nvPr/>
        </p:nvGrpSpPr>
        <p:grpSpPr>
          <a:xfrm rot="913793">
            <a:off x="7914837" y="720970"/>
            <a:ext cx="272896" cy="434101"/>
            <a:chOff x="1312450" y="4093350"/>
            <a:chExt cx="685350" cy="1090200"/>
          </a:xfrm>
        </p:grpSpPr>
        <p:sp>
          <p:nvSpPr>
            <p:cNvPr id="686" name="Google Shape;686;p92"/>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2"/>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2"/>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2"/>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92"/>
          <p:cNvSpPr txBox="1"/>
          <p:nvPr>
            <p:ph idx="4294967295" type="body"/>
          </p:nvPr>
        </p:nvSpPr>
        <p:spPr>
          <a:xfrm>
            <a:off x="549350" y="874300"/>
            <a:ext cx="3524700" cy="37722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CC7832"/>
                </a:solidFill>
                <a:latin typeface="Courier New"/>
                <a:ea typeface="Courier New"/>
                <a:cs typeface="Courier New"/>
                <a:sym typeface="Courier New"/>
              </a:rPr>
              <a:t>class </a:t>
            </a:r>
            <a:r>
              <a:rPr lang="en" sz="1300">
                <a:solidFill>
                  <a:srgbClr val="A9B7C6"/>
                </a:solidFill>
                <a:latin typeface="Courier New"/>
                <a:ea typeface="Courier New"/>
                <a:cs typeface="Courier New"/>
                <a:sym typeface="Courier New"/>
              </a:rPr>
              <a:t>Account {</a:t>
            </a:r>
            <a:endParaRPr sz="13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A9B7C6"/>
                </a:solidFill>
                <a:latin typeface="Courier New"/>
                <a:ea typeface="Courier New"/>
                <a:cs typeface="Courier New"/>
                <a:sym typeface="Courier New"/>
              </a:rPr>
              <a:t>   </a:t>
            </a:r>
            <a:r>
              <a:rPr lang="en" sz="1300">
                <a:solidFill>
                  <a:srgbClr val="CC7832"/>
                </a:solidFill>
                <a:latin typeface="Courier New"/>
                <a:ea typeface="Courier New"/>
                <a:cs typeface="Courier New"/>
                <a:sym typeface="Courier New"/>
              </a:rPr>
              <a:t>private int </a:t>
            </a:r>
            <a:r>
              <a:rPr lang="en" sz="1300">
                <a:solidFill>
                  <a:srgbClr val="9876AA"/>
                </a:solidFill>
                <a:latin typeface="Courier New"/>
                <a:ea typeface="Courier New"/>
                <a:cs typeface="Courier New"/>
                <a:sym typeface="Courier New"/>
              </a:rPr>
              <a:t>accid</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CC7832"/>
                </a:solidFill>
                <a:latin typeface="Courier New"/>
                <a:ea typeface="Courier New"/>
                <a:cs typeface="Courier New"/>
                <a:sym typeface="Courier New"/>
              </a:rPr>
              <a:t>   private </a:t>
            </a:r>
            <a:r>
              <a:rPr lang="en" sz="1300">
                <a:solidFill>
                  <a:srgbClr val="A9B7C6"/>
                </a:solidFill>
                <a:latin typeface="Courier New"/>
                <a:ea typeface="Courier New"/>
                <a:cs typeface="Courier New"/>
                <a:sym typeface="Courier New"/>
              </a:rPr>
              <a:t>String </a:t>
            </a:r>
            <a:r>
              <a:rPr lang="en" sz="1300">
                <a:solidFill>
                  <a:srgbClr val="9876AA"/>
                </a:solidFill>
                <a:latin typeface="Courier New"/>
                <a:ea typeface="Courier New"/>
                <a:cs typeface="Courier New"/>
                <a:sym typeface="Courier New"/>
              </a:rPr>
              <a:t>name</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CC7832"/>
                </a:solidFill>
                <a:latin typeface="Courier New"/>
                <a:ea typeface="Courier New"/>
                <a:cs typeface="Courier New"/>
                <a:sym typeface="Courier New"/>
              </a:rPr>
              <a:t>   private double </a:t>
            </a:r>
            <a:r>
              <a:rPr lang="en" sz="1300">
                <a:solidFill>
                  <a:srgbClr val="9876AA"/>
                </a:solidFill>
                <a:latin typeface="Courier New"/>
                <a:ea typeface="Courier New"/>
                <a:cs typeface="Courier New"/>
                <a:sym typeface="Courier New"/>
              </a:rPr>
              <a:t>balance</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3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CC7832"/>
                </a:solidFill>
                <a:latin typeface="Courier New"/>
                <a:ea typeface="Courier New"/>
                <a:cs typeface="Courier New"/>
                <a:sym typeface="Courier New"/>
              </a:rPr>
              <a:t>   public </a:t>
            </a:r>
            <a:r>
              <a:rPr lang="en" sz="1300">
                <a:solidFill>
                  <a:srgbClr val="FFC66D"/>
                </a:solidFill>
                <a:latin typeface="Courier New"/>
                <a:ea typeface="Courier New"/>
                <a:cs typeface="Courier New"/>
                <a:sym typeface="Courier New"/>
              </a:rPr>
              <a:t>Account</a:t>
            </a:r>
            <a:r>
              <a:rPr lang="en" sz="1300">
                <a:solidFill>
                  <a:srgbClr val="A9B7C6"/>
                </a:solidFill>
                <a:latin typeface="Courier New"/>
                <a:ea typeface="Courier New"/>
                <a:cs typeface="Courier New"/>
                <a:sym typeface="Courier New"/>
              </a:rPr>
              <a:t>() {</a:t>
            </a:r>
            <a:endParaRPr sz="13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A9B7C6"/>
                </a:solidFill>
                <a:latin typeface="Courier New"/>
                <a:ea typeface="Courier New"/>
                <a:cs typeface="Courier New"/>
                <a:sym typeface="Courier New"/>
              </a:rPr>
              <a:t>       </a:t>
            </a:r>
            <a:r>
              <a:rPr lang="en" sz="1300">
                <a:solidFill>
                  <a:srgbClr val="9876AA"/>
                </a:solidFill>
                <a:latin typeface="Courier New"/>
                <a:ea typeface="Courier New"/>
                <a:cs typeface="Courier New"/>
                <a:sym typeface="Courier New"/>
              </a:rPr>
              <a:t>accid</a:t>
            </a:r>
            <a:r>
              <a:rPr lang="en" sz="1300">
                <a:solidFill>
                  <a:srgbClr val="A9B7C6"/>
                </a:solidFill>
                <a:latin typeface="Courier New"/>
                <a:ea typeface="Courier New"/>
                <a:cs typeface="Courier New"/>
                <a:sym typeface="Courier New"/>
              </a:rPr>
              <a:t>=</a:t>
            </a:r>
            <a:r>
              <a:rPr lang="en" sz="1300">
                <a:solidFill>
                  <a:srgbClr val="6897BB"/>
                </a:solidFill>
                <a:latin typeface="Courier New"/>
                <a:ea typeface="Courier New"/>
                <a:cs typeface="Courier New"/>
                <a:sym typeface="Courier New"/>
              </a:rPr>
              <a:t>101</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9876AA"/>
                </a:solidFill>
                <a:latin typeface="Courier New"/>
                <a:ea typeface="Courier New"/>
                <a:cs typeface="Courier New"/>
                <a:sym typeface="Courier New"/>
              </a:rPr>
              <a:t>name</a:t>
            </a:r>
            <a:r>
              <a:rPr lang="en" sz="1300">
                <a:solidFill>
                  <a:srgbClr val="A9B7C6"/>
                </a:solidFill>
                <a:latin typeface="Courier New"/>
                <a:ea typeface="Courier New"/>
                <a:cs typeface="Courier New"/>
                <a:sym typeface="Courier New"/>
              </a:rPr>
              <a:t>=“AMIT”</a:t>
            </a:r>
            <a:endParaRPr sz="13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A9B7C6"/>
                </a:solidFill>
                <a:latin typeface="Courier New"/>
                <a:ea typeface="Courier New"/>
                <a:cs typeface="Courier New"/>
                <a:sym typeface="Courier New"/>
              </a:rPr>
              <a:t>       </a:t>
            </a:r>
            <a:r>
              <a:rPr lang="en" sz="1300">
                <a:solidFill>
                  <a:srgbClr val="9876AA"/>
                </a:solidFill>
                <a:latin typeface="Courier New"/>
                <a:ea typeface="Courier New"/>
                <a:cs typeface="Courier New"/>
                <a:sym typeface="Courier New"/>
              </a:rPr>
              <a:t>balance</a:t>
            </a:r>
            <a:r>
              <a:rPr lang="en" sz="1300">
                <a:solidFill>
                  <a:srgbClr val="A9B7C6"/>
                </a:solidFill>
                <a:latin typeface="Courier New"/>
                <a:ea typeface="Courier New"/>
                <a:cs typeface="Courier New"/>
                <a:sym typeface="Courier New"/>
              </a:rPr>
              <a:t>=</a:t>
            </a:r>
            <a:r>
              <a:rPr lang="en" sz="1300">
                <a:solidFill>
                  <a:srgbClr val="6897BB"/>
                </a:solidFill>
                <a:latin typeface="Courier New"/>
                <a:ea typeface="Courier New"/>
                <a:cs typeface="Courier New"/>
                <a:sym typeface="Courier New"/>
              </a:rPr>
              <a:t>50000.0</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A9B7C6"/>
                </a:solidFill>
                <a:latin typeface="Courier New"/>
                <a:ea typeface="Courier New"/>
                <a:cs typeface="Courier New"/>
                <a:sym typeface="Courier New"/>
              </a:rPr>
              <a:t>}</a:t>
            </a:r>
            <a:endParaRPr sz="13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3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A9B7C6"/>
                </a:solidFill>
                <a:latin typeface="Courier New"/>
                <a:ea typeface="Courier New"/>
                <a:cs typeface="Courier New"/>
                <a:sym typeface="Courier New"/>
              </a:rPr>
              <a:t>   </a:t>
            </a:r>
            <a:r>
              <a:rPr lang="en" sz="1300">
                <a:solidFill>
                  <a:srgbClr val="CC7832"/>
                </a:solidFill>
                <a:latin typeface="Courier New"/>
                <a:ea typeface="Courier New"/>
                <a:cs typeface="Courier New"/>
                <a:sym typeface="Courier New"/>
              </a:rPr>
              <a:t>public void </a:t>
            </a:r>
            <a:r>
              <a:rPr lang="en" sz="1300">
                <a:solidFill>
                  <a:srgbClr val="FFC66D"/>
                </a:solidFill>
                <a:latin typeface="Courier New"/>
                <a:ea typeface="Courier New"/>
                <a:cs typeface="Courier New"/>
                <a:sym typeface="Courier New"/>
              </a:rPr>
              <a:t>show</a:t>
            </a:r>
            <a:r>
              <a:rPr lang="en" sz="1300">
                <a:solidFill>
                  <a:srgbClr val="A9B7C6"/>
                </a:solidFill>
                <a:latin typeface="Courier New"/>
                <a:ea typeface="Courier New"/>
                <a:cs typeface="Courier New"/>
                <a:sym typeface="Courier New"/>
              </a:rPr>
              <a:t>() {</a:t>
            </a:r>
            <a:endParaRPr sz="13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A9B7C6"/>
                </a:solidFill>
                <a:latin typeface="Courier New"/>
                <a:ea typeface="Courier New"/>
                <a:cs typeface="Courier New"/>
                <a:sym typeface="Courier New"/>
              </a:rPr>
              <a:t>       System.</a:t>
            </a:r>
            <a:r>
              <a:rPr i="1" lang="en" sz="1300">
                <a:solidFill>
                  <a:srgbClr val="9876AA"/>
                </a:solidFill>
                <a:latin typeface="Courier New"/>
                <a:ea typeface="Courier New"/>
                <a:cs typeface="Courier New"/>
                <a:sym typeface="Courier New"/>
              </a:rPr>
              <a:t>out</a:t>
            </a:r>
            <a:r>
              <a:rPr lang="en" sz="1300">
                <a:solidFill>
                  <a:srgbClr val="A9B7C6"/>
                </a:solidFill>
                <a:latin typeface="Courier New"/>
                <a:ea typeface="Courier New"/>
                <a:cs typeface="Courier New"/>
                <a:sym typeface="Courier New"/>
              </a:rPr>
              <a:t>.println(</a:t>
            </a:r>
            <a:r>
              <a:rPr lang="en" sz="1300">
                <a:solidFill>
                  <a:srgbClr val="9876AA"/>
                </a:solidFill>
                <a:latin typeface="Courier New"/>
                <a:ea typeface="Courier New"/>
                <a:cs typeface="Courier New"/>
                <a:sym typeface="Courier New"/>
              </a:rPr>
              <a:t>accid</a:t>
            </a:r>
            <a:r>
              <a:rPr lang="en" sz="1300">
                <a:solidFill>
                  <a:srgbClr val="A9B7C6"/>
                </a:solidFill>
                <a:latin typeface="Courier New"/>
                <a:ea typeface="Courier New"/>
                <a:cs typeface="Courier New"/>
                <a:sym typeface="Courier New"/>
              </a:rPr>
              <a:t>)</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A9B7C6"/>
                </a:solidFill>
                <a:latin typeface="Courier New"/>
                <a:ea typeface="Courier New"/>
                <a:cs typeface="Courier New"/>
                <a:sym typeface="Courier New"/>
              </a:rPr>
              <a:t>System.</a:t>
            </a:r>
            <a:r>
              <a:rPr i="1" lang="en" sz="1300">
                <a:solidFill>
                  <a:srgbClr val="9876AA"/>
                </a:solidFill>
                <a:latin typeface="Courier New"/>
                <a:ea typeface="Courier New"/>
                <a:cs typeface="Courier New"/>
                <a:sym typeface="Courier New"/>
              </a:rPr>
              <a:t>out</a:t>
            </a:r>
            <a:r>
              <a:rPr lang="en" sz="1300">
                <a:solidFill>
                  <a:srgbClr val="A9B7C6"/>
                </a:solidFill>
                <a:latin typeface="Courier New"/>
                <a:ea typeface="Courier New"/>
                <a:cs typeface="Courier New"/>
                <a:sym typeface="Courier New"/>
              </a:rPr>
              <a:t>.println(</a:t>
            </a:r>
            <a:r>
              <a:rPr lang="en" sz="1300">
                <a:solidFill>
                  <a:srgbClr val="9876AA"/>
                </a:solidFill>
                <a:latin typeface="Courier New"/>
                <a:ea typeface="Courier New"/>
                <a:cs typeface="Courier New"/>
                <a:sym typeface="Courier New"/>
              </a:rPr>
              <a:t>name</a:t>
            </a:r>
            <a:r>
              <a:rPr lang="en" sz="1300">
                <a:solidFill>
                  <a:srgbClr val="A9B7C6"/>
                </a:solidFill>
                <a:latin typeface="Courier New"/>
                <a:ea typeface="Courier New"/>
                <a:cs typeface="Courier New"/>
                <a:sym typeface="Courier New"/>
              </a:rPr>
              <a:t>)</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A9B7C6"/>
                </a:solidFill>
                <a:latin typeface="Courier New"/>
                <a:ea typeface="Courier New"/>
                <a:cs typeface="Courier New"/>
                <a:sym typeface="Courier New"/>
              </a:rPr>
              <a:t>System.</a:t>
            </a:r>
            <a:r>
              <a:rPr i="1" lang="en" sz="1300">
                <a:solidFill>
                  <a:srgbClr val="9876AA"/>
                </a:solidFill>
                <a:latin typeface="Courier New"/>
                <a:ea typeface="Courier New"/>
                <a:cs typeface="Courier New"/>
                <a:sym typeface="Courier New"/>
              </a:rPr>
              <a:t>out</a:t>
            </a:r>
            <a:r>
              <a:rPr lang="en" sz="1300">
                <a:solidFill>
                  <a:srgbClr val="A9B7C6"/>
                </a:solidFill>
                <a:latin typeface="Courier New"/>
                <a:ea typeface="Courier New"/>
                <a:cs typeface="Courier New"/>
                <a:sym typeface="Courier New"/>
              </a:rPr>
              <a:t>.println(</a:t>
            </a:r>
            <a:r>
              <a:rPr lang="en" sz="1300">
                <a:solidFill>
                  <a:srgbClr val="9876AA"/>
                </a:solidFill>
                <a:latin typeface="Courier New"/>
                <a:ea typeface="Courier New"/>
                <a:cs typeface="Courier New"/>
                <a:sym typeface="Courier New"/>
              </a:rPr>
              <a:t>balance</a:t>
            </a:r>
            <a:r>
              <a:rPr lang="en" sz="1300">
                <a:solidFill>
                  <a:srgbClr val="A9B7C6"/>
                </a:solidFill>
                <a:latin typeface="Courier New"/>
                <a:ea typeface="Courier New"/>
                <a:cs typeface="Courier New"/>
                <a:sym typeface="Courier New"/>
              </a:rPr>
              <a:t>)</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A9B7C6"/>
                </a:solidFill>
                <a:latin typeface="Courier New"/>
                <a:ea typeface="Courier New"/>
                <a:cs typeface="Courier New"/>
                <a:sym typeface="Courier New"/>
              </a:rPr>
              <a:t>}</a:t>
            </a:r>
            <a:endParaRPr sz="13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A9B7C6"/>
                </a:solidFill>
                <a:latin typeface="Courier New"/>
                <a:ea typeface="Courier New"/>
                <a:cs typeface="Courier New"/>
                <a:sym typeface="Courier New"/>
              </a:rPr>
              <a:t>}</a:t>
            </a:r>
            <a:endParaRPr sz="1300">
              <a:solidFill>
                <a:srgbClr val="A9B7C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CC7832"/>
              </a:solidFill>
              <a:latin typeface="Courier New"/>
              <a:ea typeface="Courier New"/>
              <a:cs typeface="Courier New"/>
              <a:sym typeface="Courier New"/>
            </a:endParaRPr>
          </a:p>
        </p:txBody>
      </p:sp>
      <p:sp>
        <p:nvSpPr>
          <p:cNvPr id="691" name="Google Shape;691;p92"/>
          <p:cNvSpPr txBox="1"/>
          <p:nvPr>
            <p:ph idx="4294967295" type="body"/>
          </p:nvPr>
        </p:nvSpPr>
        <p:spPr>
          <a:xfrm>
            <a:off x="4844475" y="1825900"/>
            <a:ext cx="3838200" cy="28206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CreateAccount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 args) {</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Account A</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a:t>
            </a:r>
            <a:r>
              <a:rPr lang="en" sz="1200">
                <a:solidFill>
                  <a:srgbClr val="CC7832"/>
                </a:solidFill>
                <a:highlight>
                  <a:srgbClr val="2B2B2B"/>
                </a:highlight>
                <a:latin typeface="Courier New"/>
                <a:ea typeface="Courier New"/>
                <a:cs typeface="Courier New"/>
                <a:sym typeface="Courier New"/>
              </a:rPr>
              <a:t>new </a:t>
            </a:r>
            <a:r>
              <a:rPr lang="en" sz="1200">
                <a:solidFill>
                  <a:srgbClr val="A9B7C6"/>
                </a:solidFill>
                <a:highlight>
                  <a:srgbClr val="2B2B2B"/>
                </a:highlight>
                <a:latin typeface="Courier New"/>
                <a:ea typeface="Courier New"/>
                <a:cs typeface="Courier New"/>
                <a:sym typeface="Courier New"/>
              </a:rPr>
              <a:t>Account()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A.show()</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t/>
            </a:r>
            <a:endParaRPr sz="1200">
              <a:solidFill>
                <a:schemeClr val="dk2"/>
              </a:solidFill>
            </a:endParaRPr>
          </a:p>
        </p:txBody>
      </p:sp>
      <p:sp>
        <p:nvSpPr>
          <p:cNvPr id="692" name="Google Shape;692;p92"/>
          <p:cNvSpPr txBox="1"/>
          <p:nvPr>
            <p:ph idx="2" type="title"/>
          </p:nvPr>
        </p:nvSpPr>
        <p:spPr>
          <a:xfrm>
            <a:off x="549350" y="440188"/>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693" name="Google Shape;693;p92"/>
          <p:cNvSpPr txBox="1"/>
          <p:nvPr>
            <p:ph idx="2" type="title"/>
          </p:nvPr>
        </p:nvSpPr>
        <p:spPr>
          <a:xfrm>
            <a:off x="4920675" y="144215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93"/>
          <p:cNvPicPr preferRelativeResize="0"/>
          <p:nvPr/>
        </p:nvPicPr>
        <p:blipFill>
          <a:blip r:embed="rId3">
            <a:alphaModFix/>
          </a:blip>
          <a:stretch>
            <a:fillRect/>
          </a:stretch>
        </p:blipFill>
        <p:spPr>
          <a:xfrm rot="-2">
            <a:off x="4979575" y="172639"/>
            <a:ext cx="3524700" cy="1162623"/>
          </a:xfrm>
          <a:prstGeom prst="rect">
            <a:avLst/>
          </a:prstGeom>
          <a:noFill/>
          <a:ln>
            <a:noFill/>
          </a:ln>
          <a:effectLst>
            <a:outerShdw blurRad="57150" rotWithShape="0" algn="bl" dir="5400000" dist="19050">
              <a:srgbClr val="000000">
                <a:alpha val="50000"/>
              </a:srgbClr>
            </a:outerShdw>
          </a:effectLst>
        </p:spPr>
      </p:pic>
      <p:sp>
        <p:nvSpPr>
          <p:cNvPr id="699" name="Google Shape;699;p93"/>
          <p:cNvSpPr txBox="1"/>
          <p:nvPr>
            <p:ph idx="4" type="title"/>
          </p:nvPr>
        </p:nvSpPr>
        <p:spPr>
          <a:xfrm rot="-336">
            <a:off x="5242600" y="599298"/>
            <a:ext cx="3070200" cy="6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3C47D"/>
                </a:solidFill>
                <a:latin typeface="Anonymous Pro"/>
                <a:ea typeface="Anonymous Pro"/>
                <a:cs typeface="Anonymous Pro"/>
                <a:sym typeface="Anonymous Pro"/>
              </a:rPr>
              <a:t>Parametrized</a:t>
            </a:r>
            <a:endParaRPr sz="1600">
              <a:solidFill>
                <a:srgbClr val="93C47D"/>
              </a:solidFill>
              <a:latin typeface="Anonymous Pro"/>
              <a:ea typeface="Anonymous Pro"/>
              <a:cs typeface="Anonymous Pro"/>
              <a:sym typeface="Anonymous Pro"/>
            </a:endParaRPr>
          </a:p>
          <a:p>
            <a:pPr indent="0" lvl="0" marL="0" rtl="0" algn="ctr">
              <a:spcBef>
                <a:spcPts val="0"/>
              </a:spcBef>
              <a:spcAft>
                <a:spcPts val="0"/>
              </a:spcAft>
              <a:buNone/>
            </a:pPr>
            <a:r>
              <a:rPr lang="en" sz="1600">
                <a:solidFill>
                  <a:srgbClr val="FF0000"/>
                </a:solidFill>
                <a:latin typeface="Anonymous Pro"/>
                <a:ea typeface="Anonymous Pro"/>
                <a:cs typeface="Anonymous Pro"/>
                <a:sym typeface="Anonymous Pro"/>
              </a:rPr>
              <a:t>Constructor</a:t>
            </a:r>
            <a:endParaRPr sz="1600">
              <a:solidFill>
                <a:srgbClr val="FF0000"/>
              </a:solidFill>
              <a:latin typeface="Anonymous Pro"/>
              <a:ea typeface="Anonymous Pro"/>
              <a:cs typeface="Anonymous Pro"/>
              <a:sym typeface="Anonymous Pro"/>
            </a:endParaRPr>
          </a:p>
        </p:txBody>
      </p:sp>
      <p:grpSp>
        <p:nvGrpSpPr>
          <p:cNvPr id="700" name="Google Shape;700;p93"/>
          <p:cNvGrpSpPr/>
          <p:nvPr/>
        </p:nvGrpSpPr>
        <p:grpSpPr>
          <a:xfrm rot="913793">
            <a:off x="7670062" y="642945"/>
            <a:ext cx="272896" cy="434101"/>
            <a:chOff x="1312450" y="4093350"/>
            <a:chExt cx="685350" cy="1090200"/>
          </a:xfrm>
        </p:grpSpPr>
        <p:sp>
          <p:nvSpPr>
            <p:cNvPr id="701" name="Google Shape;701;p93"/>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3"/>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3"/>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3"/>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93"/>
          <p:cNvSpPr txBox="1"/>
          <p:nvPr>
            <p:ph idx="4294967295" type="body"/>
          </p:nvPr>
        </p:nvSpPr>
        <p:spPr>
          <a:xfrm>
            <a:off x="471625" y="874300"/>
            <a:ext cx="3876300" cy="38484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class </a:t>
            </a:r>
            <a:r>
              <a:rPr lang="en" sz="1200">
                <a:solidFill>
                  <a:srgbClr val="A9B7C6"/>
                </a:solidFill>
                <a:highlight>
                  <a:srgbClr val="2B2B2B"/>
                </a:highlight>
                <a:latin typeface="Courier New"/>
                <a:ea typeface="Courier New"/>
                <a:cs typeface="Courier New"/>
                <a:sym typeface="Courier New"/>
              </a:rPr>
              <a:t>Account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private int </a:t>
            </a:r>
            <a:r>
              <a:rPr lang="en" sz="1200">
                <a:solidFill>
                  <a:srgbClr val="9876AA"/>
                </a:solidFill>
                <a:highlight>
                  <a:srgbClr val="2B2B2B"/>
                </a:highlight>
                <a:latin typeface="Courier New"/>
                <a:ea typeface="Courier New"/>
                <a:cs typeface="Courier New"/>
                <a:sym typeface="Courier New"/>
              </a:rPr>
              <a:t>accid</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private </a:t>
            </a:r>
            <a:r>
              <a:rPr lang="en" sz="1200">
                <a:solidFill>
                  <a:srgbClr val="A9B7C6"/>
                </a:solidFill>
                <a:highlight>
                  <a:srgbClr val="2B2B2B"/>
                </a:highlight>
                <a:latin typeface="Courier New"/>
                <a:ea typeface="Courier New"/>
                <a:cs typeface="Courier New"/>
                <a:sym typeface="Courier New"/>
              </a:rPr>
              <a:t>String </a:t>
            </a:r>
            <a:r>
              <a:rPr lang="en" sz="1200">
                <a:solidFill>
                  <a:srgbClr val="9876AA"/>
                </a:solidFill>
                <a:highlight>
                  <a:srgbClr val="2B2B2B"/>
                </a:highlight>
                <a:latin typeface="Courier New"/>
                <a:ea typeface="Courier New"/>
                <a:cs typeface="Courier New"/>
                <a:sym typeface="Courier New"/>
              </a:rPr>
              <a:t>name</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private double </a:t>
            </a:r>
            <a:r>
              <a:rPr lang="en" sz="1200">
                <a:solidFill>
                  <a:srgbClr val="9876AA"/>
                </a:solidFill>
                <a:highlight>
                  <a:srgbClr val="2B2B2B"/>
                </a:highlight>
                <a:latin typeface="Courier New"/>
                <a:ea typeface="Courier New"/>
                <a:cs typeface="Courier New"/>
                <a:sym typeface="Courier New"/>
              </a:rPr>
              <a:t>balance</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public </a:t>
            </a:r>
            <a:r>
              <a:rPr lang="en" sz="1000">
                <a:solidFill>
                  <a:srgbClr val="FFC66D"/>
                </a:solidFill>
                <a:highlight>
                  <a:srgbClr val="2B2B2B"/>
                </a:highlight>
                <a:latin typeface="Courier New"/>
                <a:ea typeface="Courier New"/>
                <a:cs typeface="Courier New"/>
                <a:sym typeface="Courier New"/>
              </a:rPr>
              <a:t>Account</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int </a:t>
            </a:r>
            <a:r>
              <a:rPr lang="en" sz="1000">
                <a:solidFill>
                  <a:srgbClr val="A9B7C6"/>
                </a:solidFill>
                <a:highlight>
                  <a:srgbClr val="2B2B2B"/>
                </a:highlight>
                <a:latin typeface="Courier New"/>
                <a:ea typeface="Courier New"/>
                <a:cs typeface="Courier New"/>
                <a:sym typeface="Courier New"/>
              </a:rPr>
              <a:t>id</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String s</a:t>
            </a:r>
            <a:r>
              <a:rPr lang="en" sz="1000">
                <a:solidFill>
                  <a:srgbClr val="CC7832"/>
                </a:solidFill>
                <a:highlight>
                  <a:srgbClr val="2B2B2B"/>
                </a:highlight>
                <a:latin typeface="Courier New"/>
                <a:ea typeface="Courier New"/>
                <a:cs typeface="Courier New"/>
                <a:sym typeface="Courier New"/>
              </a:rPr>
              <a:t>, double </a:t>
            </a:r>
            <a:r>
              <a:rPr lang="en" sz="1000">
                <a:solidFill>
                  <a:srgbClr val="A9B7C6"/>
                </a:solidFill>
                <a:highlight>
                  <a:srgbClr val="2B2B2B"/>
                </a:highlight>
                <a:latin typeface="Courier New"/>
                <a:ea typeface="Courier New"/>
                <a:cs typeface="Courier New"/>
                <a:sym typeface="Courier New"/>
              </a:rPr>
              <a:t>b)</a:t>
            </a:r>
            <a:r>
              <a:rPr lang="en"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9876AA"/>
                </a:solidFill>
                <a:highlight>
                  <a:srgbClr val="2B2B2B"/>
                </a:highlight>
                <a:latin typeface="Courier New"/>
                <a:ea typeface="Courier New"/>
                <a:cs typeface="Courier New"/>
                <a:sym typeface="Courier New"/>
              </a:rPr>
              <a:t>accid</a:t>
            </a:r>
            <a:r>
              <a:rPr lang="en" sz="1200">
                <a:solidFill>
                  <a:srgbClr val="A9B7C6"/>
                </a:solidFill>
                <a:highlight>
                  <a:srgbClr val="2B2B2B"/>
                </a:highlight>
                <a:latin typeface="Courier New"/>
                <a:ea typeface="Courier New"/>
                <a:cs typeface="Courier New"/>
                <a:sym typeface="Courier New"/>
              </a:rPr>
              <a:t>=id</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9876AA"/>
                </a:solidFill>
                <a:highlight>
                  <a:srgbClr val="2B2B2B"/>
                </a:highlight>
                <a:latin typeface="Courier New"/>
                <a:ea typeface="Courier New"/>
                <a:cs typeface="Courier New"/>
                <a:sym typeface="Courier New"/>
              </a:rPr>
              <a:t>name</a:t>
            </a:r>
            <a:r>
              <a:rPr lang="en" sz="1200">
                <a:solidFill>
                  <a:srgbClr val="A9B7C6"/>
                </a:solidFill>
                <a:highlight>
                  <a:srgbClr val="2B2B2B"/>
                </a:highlight>
                <a:latin typeface="Courier New"/>
                <a:ea typeface="Courier New"/>
                <a:cs typeface="Courier New"/>
                <a:sym typeface="Courier New"/>
              </a:rPr>
              <a:t>=n</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9876AA"/>
                </a:solidFill>
                <a:highlight>
                  <a:srgbClr val="2B2B2B"/>
                </a:highlight>
                <a:latin typeface="Courier New"/>
                <a:ea typeface="Courier New"/>
                <a:cs typeface="Courier New"/>
                <a:sym typeface="Courier New"/>
              </a:rPr>
              <a:t>balance</a:t>
            </a:r>
            <a:r>
              <a:rPr lang="en" sz="1200">
                <a:solidFill>
                  <a:srgbClr val="A9B7C6"/>
                </a:solidFill>
                <a:highlight>
                  <a:srgbClr val="2B2B2B"/>
                </a:highlight>
                <a:latin typeface="Courier New"/>
                <a:ea typeface="Courier New"/>
                <a:cs typeface="Courier New"/>
                <a:sym typeface="Courier New"/>
              </a:rPr>
              <a:t>=b</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public void </a:t>
            </a:r>
            <a:r>
              <a:rPr lang="en" sz="1200">
                <a:solidFill>
                  <a:srgbClr val="FFC66D"/>
                </a:solidFill>
                <a:highlight>
                  <a:srgbClr val="2B2B2B"/>
                </a:highlight>
                <a:latin typeface="Courier New"/>
                <a:ea typeface="Courier New"/>
                <a:cs typeface="Courier New"/>
                <a:sym typeface="Courier New"/>
              </a:rPr>
              <a:t>show</a:t>
            </a:r>
            <a:r>
              <a:rPr lang="en"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System.</a:t>
            </a:r>
            <a:r>
              <a:rPr i="1" lang="en" sz="1200">
                <a:solidFill>
                  <a:srgbClr val="9876AA"/>
                </a:solidFill>
                <a:highlight>
                  <a:srgbClr val="2B2B2B"/>
                </a:highlight>
                <a:latin typeface="Courier New"/>
                <a:ea typeface="Courier New"/>
                <a:cs typeface="Courier New"/>
                <a:sym typeface="Courier New"/>
              </a:rPr>
              <a:t>out</a:t>
            </a:r>
            <a:r>
              <a:rPr lang="en" sz="1200">
                <a:solidFill>
                  <a:srgbClr val="A9B7C6"/>
                </a:solidFill>
                <a:highlight>
                  <a:srgbClr val="2B2B2B"/>
                </a:highlight>
                <a:latin typeface="Courier New"/>
                <a:ea typeface="Courier New"/>
                <a:cs typeface="Courier New"/>
                <a:sym typeface="Courier New"/>
              </a:rPr>
              <a:t>.println(</a:t>
            </a:r>
            <a:r>
              <a:rPr lang="en" sz="1200">
                <a:solidFill>
                  <a:srgbClr val="9876AA"/>
                </a:solidFill>
                <a:highlight>
                  <a:srgbClr val="2B2B2B"/>
                </a:highlight>
                <a:latin typeface="Courier New"/>
                <a:ea typeface="Courier New"/>
                <a:cs typeface="Courier New"/>
                <a:sym typeface="Courier New"/>
              </a:rPr>
              <a:t>accid</a:t>
            </a:r>
            <a:r>
              <a:rPr lang="en" sz="1200">
                <a:solidFill>
                  <a:srgbClr val="A9B7C6"/>
                </a:solidFill>
                <a:highlight>
                  <a:srgbClr val="2B2B2B"/>
                </a:highlight>
                <a:latin typeface="Courier New"/>
                <a:ea typeface="Courier New"/>
                <a:cs typeface="Courier New"/>
                <a:sym typeface="Courier New"/>
              </a:rPr>
              <a: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System.</a:t>
            </a:r>
            <a:r>
              <a:rPr i="1" lang="en" sz="1200">
                <a:solidFill>
                  <a:srgbClr val="9876AA"/>
                </a:solidFill>
                <a:highlight>
                  <a:srgbClr val="2B2B2B"/>
                </a:highlight>
                <a:latin typeface="Courier New"/>
                <a:ea typeface="Courier New"/>
                <a:cs typeface="Courier New"/>
                <a:sym typeface="Courier New"/>
              </a:rPr>
              <a:t>out</a:t>
            </a:r>
            <a:r>
              <a:rPr lang="en" sz="1200">
                <a:solidFill>
                  <a:srgbClr val="A9B7C6"/>
                </a:solidFill>
                <a:highlight>
                  <a:srgbClr val="2B2B2B"/>
                </a:highlight>
                <a:latin typeface="Courier New"/>
                <a:ea typeface="Courier New"/>
                <a:cs typeface="Courier New"/>
                <a:sym typeface="Courier New"/>
              </a:rPr>
              <a:t>.println(</a:t>
            </a:r>
            <a:r>
              <a:rPr lang="en" sz="1200">
                <a:solidFill>
                  <a:srgbClr val="9876AA"/>
                </a:solidFill>
                <a:highlight>
                  <a:srgbClr val="2B2B2B"/>
                </a:highlight>
                <a:latin typeface="Courier New"/>
                <a:ea typeface="Courier New"/>
                <a:cs typeface="Courier New"/>
                <a:sym typeface="Courier New"/>
              </a:rPr>
              <a:t>name</a:t>
            </a:r>
            <a:r>
              <a:rPr lang="en" sz="1200">
                <a:solidFill>
                  <a:srgbClr val="A9B7C6"/>
                </a:solidFill>
                <a:highlight>
                  <a:srgbClr val="2B2B2B"/>
                </a:highlight>
                <a:latin typeface="Courier New"/>
                <a:ea typeface="Courier New"/>
                <a:cs typeface="Courier New"/>
                <a:sym typeface="Courier New"/>
              </a:rPr>
              <a: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System.</a:t>
            </a:r>
            <a:r>
              <a:rPr i="1" lang="en" sz="1200">
                <a:solidFill>
                  <a:srgbClr val="9876AA"/>
                </a:solidFill>
                <a:highlight>
                  <a:srgbClr val="2B2B2B"/>
                </a:highlight>
                <a:latin typeface="Courier New"/>
                <a:ea typeface="Courier New"/>
                <a:cs typeface="Courier New"/>
                <a:sym typeface="Courier New"/>
              </a:rPr>
              <a:t>out</a:t>
            </a:r>
            <a:r>
              <a:rPr lang="en" sz="1200">
                <a:solidFill>
                  <a:srgbClr val="A9B7C6"/>
                </a:solidFill>
                <a:highlight>
                  <a:srgbClr val="2B2B2B"/>
                </a:highlight>
                <a:latin typeface="Courier New"/>
                <a:ea typeface="Courier New"/>
                <a:cs typeface="Courier New"/>
                <a:sym typeface="Courier New"/>
              </a:rPr>
              <a:t>.println(</a:t>
            </a:r>
            <a:r>
              <a:rPr lang="en" sz="1200">
                <a:solidFill>
                  <a:srgbClr val="9876AA"/>
                </a:solidFill>
                <a:highlight>
                  <a:srgbClr val="2B2B2B"/>
                </a:highlight>
                <a:latin typeface="Courier New"/>
                <a:ea typeface="Courier New"/>
                <a:cs typeface="Courier New"/>
                <a:sym typeface="Courier New"/>
              </a:rPr>
              <a:t>balance</a:t>
            </a:r>
            <a:r>
              <a:rPr lang="en" sz="1200">
                <a:solidFill>
                  <a:srgbClr val="A9B7C6"/>
                </a:solidFill>
                <a:highlight>
                  <a:srgbClr val="2B2B2B"/>
                </a:highlight>
                <a:latin typeface="Courier New"/>
                <a:ea typeface="Courier New"/>
                <a:cs typeface="Courier New"/>
                <a:sym typeface="Courier New"/>
              </a:rPr>
              <a: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p:txBody>
      </p:sp>
      <p:sp>
        <p:nvSpPr>
          <p:cNvPr id="706" name="Google Shape;706;p93"/>
          <p:cNvSpPr txBox="1"/>
          <p:nvPr>
            <p:ph idx="4294967295" type="body"/>
          </p:nvPr>
        </p:nvSpPr>
        <p:spPr>
          <a:xfrm>
            <a:off x="4844475" y="1902100"/>
            <a:ext cx="3659700" cy="28206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CreateAccount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public static void </a:t>
            </a:r>
            <a:r>
              <a:rPr lang="en" sz="1000">
                <a:solidFill>
                  <a:srgbClr val="FFC66D"/>
                </a:solidFill>
                <a:highlight>
                  <a:srgbClr val="2B2B2B"/>
                </a:highlight>
                <a:latin typeface="Courier New"/>
                <a:ea typeface="Courier New"/>
                <a:cs typeface="Courier New"/>
                <a:sym typeface="Courier New"/>
              </a:rPr>
              <a:t>main</a:t>
            </a:r>
            <a:r>
              <a:rPr lang="en" sz="1000">
                <a:solidFill>
                  <a:srgbClr val="A9B7C6"/>
                </a:solidFill>
                <a:highlight>
                  <a:srgbClr val="2B2B2B"/>
                </a:highlight>
                <a:latin typeface="Courier New"/>
                <a:ea typeface="Courier New"/>
                <a:cs typeface="Courier New"/>
                <a:sym typeface="Courier New"/>
              </a:rPr>
              <a:t>(String [] args)</a:t>
            </a:r>
            <a:endParaRPr sz="10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Account A</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Account(</a:t>
            </a:r>
            <a:r>
              <a:rPr lang="en" sz="1100">
                <a:solidFill>
                  <a:srgbClr val="6897BB"/>
                </a:solidFill>
                <a:highlight>
                  <a:srgbClr val="2B2B2B"/>
                </a:highlight>
                <a:latin typeface="Courier New"/>
                <a:ea typeface="Courier New"/>
                <a:cs typeface="Courier New"/>
                <a:sym typeface="Courier New"/>
              </a:rPr>
              <a:t>101</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”Ravi”</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56000</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A.show()</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70000"/>
              </a:lnSpc>
              <a:spcBef>
                <a:spcPts val="0"/>
              </a:spcBef>
              <a:spcAft>
                <a:spcPts val="0"/>
              </a:spcAft>
              <a:buNone/>
            </a:pPr>
            <a:r>
              <a:t/>
            </a:r>
            <a:endParaRPr sz="1300">
              <a:solidFill>
                <a:schemeClr val="dk2"/>
              </a:solidFill>
            </a:endParaRPr>
          </a:p>
        </p:txBody>
      </p:sp>
      <p:sp>
        <p:nvSpPr>
          <p:cNvPr id="707" name="Google Shape;707;p93"/>
          <p:cNvSpPr txBox="1"/>
          <p:nvPr>
            <p:ph idx="2" type="title"/>
          </p:nvPr>
        </p:nvSpPr>
        <p:spPr>
          <a:xfrm>
            <a:off x="4996875" y="151835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708" name="Google Shape;708;p93"/>
          <p:cNvSpPr txBox="1"/>
          <p:nvPr>
            <p:ph idx="2" type="title"/>
          </p:nvPr>
        </p:nvSpPr>
        <p:spPr>
          <a:xfrm>
            <a:off x="549350" y="440188"/>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4"/>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714" name="Google Shape;714;p94"/>
          <p:cNvSpPr txBox="1"/>
          <p:nvPr>
            <p:ph idx="2" type="title"/>
          </p:nvPr>
        </p:nvSpPr>
        <p:spPr>
          <a:xfrm>
            <a:off x="3548250" y="1403800"/>
            <a:ext cx="20475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Part-6</a:t>
            </a:r>
            <a:endParaRPr/>
          </a:p>
        </p:txBody>
      </p:sp>
      <p:pic>
        <p:nvPicPr>
          <p:cNvPr id="715" name="Google Shape;715;p94"/>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716" name="Google Shape;716;p94"/>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717" name="Google Shape;717;p94"/>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718" name="Google Shape;718;p94"/>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- 6</a:t>
            </a:r>
            <a:endParaRPr b="1" sz="1400">
              <a:latin typeface="Roboto Mono"/>
              <a:ea typeface="Roboto Mono"/>
              <a:cs typeface="Roboto Mono"/>
              <a:sym typeface="Roboto Mono"/>
            </a:endParaRPr>
          </a:p>
        </p:txBody>
      </p:sp>
      <p:sp>
        <p:nvSpPr>
          <p:cNvPr id="719" name="Google Shape;719;p94"/>
          <p:cNvSpPr txBox="1"/>
          <p:nvPr>
            <p:ph idx="1" type="subTitle"/>
          </p:nvPr>
        </p:nvSpPr>
        <p:spPr>
          <a:xfrm>
            <a:off x="1129800" y="1875400"/>
            <a:ext cx="1392000" cy="42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rgbClr val="595959"/>
                </a:solidFill>
                <a:latin typeface="Roboto Mono"/>
                <a:ea typeface="Roboto Mono"/>
                <a:cs typeface="Roboto Mono"/>
                <a:sym typeface="Roboto Mono"/>
              </a:rPr>
              <a:t>Getter &amp; Setter</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5"/>
          <p:cNvSpPr txBox="1"/>
          <p:nvPr>
            <p:ph idx="1" type="body"/>
          </p:nvPr>
        </p:nvSpPr>
        <p:spPr>
          <a:xfrm>
            <a:off x="1308875" y="1202750"/>
            <a:ext cx="6822900" cy="3381900"/>
          </a:xfrm>
          <a:prstGeom prst="rect">
            <a:avLst/>
          </a:prstGeom>
        </p:spPr>
        <p:txBody>
          <a:bodyPr anchorCtr="0" anchor="ctr" bIns="91425" lIns="91425" spcFirstLastPara="1" rIns="91425" wrap="square" tIns="91425">
            <a:noAutofit/>
          </a:bodyPr>
          <a:lstStyle/>
          <a:p>
            <a:pPr indent="-327025" lvl="0" marL="457200" rtl="0" algn="l">
              <a:spcBef>
                <a:spcPts val="0"/>
              </a:spcBef>
              <a:spcAft>
                <a:spcPts val="0"/>
              </a:spcAft>
              <a:buSzPts val="1550"/>
              <a:buAutoNum type="arabicPeriod"/>
            </a:pPr>
            <a:r>
              <a:rPr lang="en" sz="1550">
                <a:solidFill>
                  <a:srgbClr val="0000FF"/>
                </a:solidFill>
              </a:rPr>
              <a:t>Getter</a:t>
            </a:r>
            <a:r>
              <a:rPr lang="en" sz="1550"/>
              <a:t> and </a:t>
            </a:r>
            <a:r>
              <a:rPr lang="en" sz="1550">
                <a:solidFill>
                  <a:srgbClr val="0000FF"/>
                </a:solidFill>
              </a:rPr>
              <a:t>Setter </a:t>
            </a:r>
            <a:r>
              <a:rPr lang="en" sz="1550"/>
              <a:t>are </a:t>
            </a:r>
            <a:r>
              <a:rPr lang="en" sz="1550">
                <a:solidFill>
                  <a:srgbClr val="FF00FF"/>
                </a:solidFill>
              </a:rPr>
              <a:t>methods defined</a:t>
            </a:r>
            <a:r>
              <a:rPr lang="en" sz="1550"/>
              <a:t> to work </a:t>
            </a:r>
            <a:r>
              <a:rPr lang="en" sz="1550">
                <a:solidFill>
                  <a:srgbClr val="30394B"/>
                </a:solidFill>
              </a:rPr>
              <a:t>upon </a:t>
            </a:r>
            <a:r>
              <a:rPr lang="en" sz="1550">
                <a:solidFill>
                  <a:srgbClr val="274E13"/>
                </a:solidFill>
              </a:rPr>
              <a:t>instance </a:t>
            </a:r>
            <a:r>
              <a:rPr lang="en" sz="1550">
                <a:solidFill>
                  <a:srgbClr val="FF0000"/>
                </a:solidFill>
              </a:rPr>
              <a:t>variables </a:t>
            </a:r>
            <a:r>
              <a:rPr lang="en" sz="1550"/>
              <a:t>of the </a:t>
            </a:r>
            <a:r>
              <a:rPr lang="en" sz="1550">
                <a:solidFill>
                  <a:srgbClr val="0000FF"/>
                </a:solidFill>
              </a:rPr>
              <a:t>class.</a:t>
            </a:r>
            <a:endParaRPr sz="1550">
              <a:solidFill>
                <a:srgbClr val="0000FF"/>
              </a:solidFill>
            </a:endParaRPr>
          </a:p>
          <a:p>
            <a:pPr indent="0" lvl="0" marL="457200" rtl="0" algn="l">
              <a:spcBef>
                <a:spcPts val="0"/>
              </a:spcBef>
              <a:spcAft>
                <a:spcPts val="0"/>
              </a:spcAft>
              <a:buNone/>
            </a:pPr>
            <a:r>
              <a:t/>
            </a:r>
            <a:endParaRPr sz="1550"/>
          </a:p>
          <a:p>
            <a:pPr indent="0" lvl="0" marL="457200" rtl="0" algn="l">
              <a:spcBef>
                <a:spcPts val="0"/>
              </a:spcBef>
              <a:spcAft>
                <a:spcPts val="0"/>
              </a:spcAft>
              <a:buNone/>
            </a:pPr>
            <a:r>
              <a:t/>
            </a:r>
            <a:endParaRPr sz="1550"/>
          </a:p>
          <a:p>
            <a:pPr indent="-327025" lvl="0" marL="457200" rtl="0" algn="l">
              <a:spcBef>
                <a:spcPts val="0"/>
              </a:spcBef>
              <a:spcAft>
                <a:spcPts val="0"/>
              </a:spcAft>
              <a:buSzPts val="1550"/>
              <a:buAutoNum type="arabicPeriod"/>
            </a:pPr>
            <a:r>
              <a:rPr lang="en" sz="1550">
                <a:solidFill>
                  <a:srgbClr val="980000"/>
                </a:solidFill>
              </a:rPr>
              <a:t>For </a:t>
            </a:r>
            <a:r>
              <a:rPr lang="en" sz="1550"/>
              <a:t>each </a:t>
            </a:r>
            <a:r>
              <a:rPr lang="en" sz="1550">
                <a:solidFill>
                  <a:srgbClr val="800000"/>
                </a:solidFill>
              </a:rPr>
              <a:t>instance </a:t>
            </a:r>
            <a:r>
              <a:rPr lang="en" sz="1550">
                <a:solidFill>
                  <a:srgbClr val="CC0000"/>
                </a:solidFill>
              </a:rPr>
              <a:t>variable</a:t>
            </a:r>
            <a:r>
              <a:rPr lang="en" sz="1550"/>
              <a:t>, a getter </a:t>
            </a:r>
            <a:r>
              <a:rPr lang="en" sz="1550">
                <a:solidFill>
                  <a:srgbClr val="FF00FF"/>
                </a:solidFill>
              </a:rPr>
              <a:t>method</a:t>
            </a:r>
            <a:r>
              <a:rPr lang="en" sz="1550"/>
              <a:t> </a:t>
            </a:r>
            <a:r>
              <a:rPr lang="en" sz="1550">
                <a:solidFill>
                  <a:srgbClr val="314E22"/>
                </a:solidFill>
              </a:rPr>
              <a:t>returns </a:t>
            </a:r>
            <a:r>
              <a:rPr lang="en" sz="1550">
                <a:solidFill>
                  <a:srgbClr val="274E13"/>
                </a:solidFill>
              </a:rPr>
              <a:t>its value</a:t>
            </a:r>
            <a:endParaRPr sz="1550">
              <a:solidFill>
                <a:srgbClr val="274E13"/>
              </a:solidFill>
            </a:endParaRPr>
          </a:p>
          <a:p>
            <a:pPr indent="0" lvl="0" marL="0" rtl="0" algn="l">
              <a:spcBef>
                <a:spcPts val="0"/>
              </a:spcBef>
              <a:spcAft>
                <a:spcPts val="0"/>
              </a:spcAft>
              <a:buNone/>
            </a:pPr>
            <a:r>
              <a:t/>
            </a:r>
            <a:endParaRPr sz="1550"/>
          </a:p>
          <a:p>
            <a:pPr indent="0" lvl="0" marL="0" rtl="0" algn="l">
              <a:spcBef>
                <a:spcPts val="0"/>
              </a:spcBef>
              <a:spcAft>
                <a:spcPts val="0"/>
              </a:spcAft>
              <a:buNone/>
            </a:pPr>
            <a:r>
              <a:t/>
            </a:r>
            <a:endParaRPr sz="1550"/>
          </a:p>
          <a:p>
            <a:pPr indent="-327025" lvl="0" marL="457200" rtl="0" algn="l">
              <a:spcBef>
                <a:spcPts val="0"/>
              </a:spcBef>
              <a:spcAft>
                <a:spcPts val="0"/>
              </a:spcAft>
              <a:buSzPts val="1550"/>
              <a:buAutoNum type="arabicPeriod"/>
            </a:pPr>
            <a:r>
              <a:rPr lang="en" sz="1550">
                <a:solidFill>
                  <a:srgbClr val="0000FF"/>
                </a:solidFill>
              </a:rPr>
              <a:t>Setter </a:t>
            </a:r>
            <a:r>
              <a:rPr lang="en" sz="1550">
                <a:solidFill>
                  <a:srgbClr val="9900FF"/>
                </a:solidFill>
              </a:rPr>
              <a:t>method sets</a:t>
            </a:r>
            <a:r>
              <a:rPr lang="en" sz="1550"/>
              <a:t> or </a:t>
            </a:r>
            <a:r>
              <a:rPr lang="en" sz="1550">
                <a:solidFill>
                  <a:srgbClr val="0000FF"/>
                </a:solidFill>
              </a:rPr>
              <a:t>updates </a:t>
            </a:r>
            <a:r>
              <a:rPr lang="en" sz="1550"/>
              <a:t>instance </a:t>
            </a:r>
            <a:r>
              <a:rPr lang="en" sz="1550">
                <a:solidFill>
                  <a:srgbClr val="FF0000"/>
                </a:solidFill>
              </a:rPr>
              <a:t>variable </a:t>
            </a:r>
            <a:r>
              <a:rPr lang="en" sz="1550"/>
              <a:t>value.</a:t>
            </a:r>
            <a:endParaRPr sz="1550"/>
          </a:p>
          <a:p>
            <a:pPr indent="0" lvl="0" marL="0" rtl="0" algn="l">
              <a:spcBef>
                <a:spcPts val="0"/>
              </a:spcBef>
              <a:spcAft>
                <a:spcPts val="0"/>
              </a:spcAft>
              <a:buNone/>
            </a:pPr>
            <a:r>
              <a:t/>
            </a:r>
            <a:endParaRPr sz="1550"/>
          </a:p>
          <a:p>
            <a:pPr indent="0" lvl="0" marL="0" rtl="0" algn="l">
              <a:spcBef>
                <a:spcPts val="0"/>
              </a:spcBef>
              <a:spcAft>
                <a:spcPts val="0"/>
              </a:spcAft>
              <a:buNone/>
            </a:pPr>
            <a:r>
              <a:t/>
            </a:r>
            <a:endParaRPr sz="1550"/>
          </a:p>
        </p:txBody>
      </p:sp>
      <p:sp>
        <p:nvSpPr>
          <p:cNvPr id="725" name="Google Shape;725;p95"/>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What </a:t>
            </a:r>
            <a:r>
              <a:rPr lang="en" sz="2600">
                <a:solidFill>
                  <a:srgbClr val="274E13"/>
                </a:solidFill>
              </a:rPr>
              <a:t>I</a:t>
            </a:r>
            <a:r>
              <a:rPr lang="en" sz="3000">
                <a:solidFill>
                  <a:srgbClr val="274E13"/>
                </a:solidFill>
              </a:rPr>
              <a:t>s </a:t>
            </a:r>
            <a:r>
              <a:rPr lang="en" sz="3000">
                <a:solidFill>
                  <a:srgbClr val="0000FF"/>
                </a:solidFill>
              </a:rPr>
              <a:t>Getter </a:t>
            </a:r>
            <a:r>
              <a:rPr lang="en" sz="3000">
                <a:solidFill>
                  <a:srgbClr val="38761D"/>
                </a:solidFill>
              </a:rPr>
              <a:t>and </a:t>
            </a:r>
            <a:r>
              <a:rPr lang="en" sz="3000">
                <a:solidFill>
                  <a:srgbClr val="0000FF"/>
                </a:solidFill>
              </a:rPr>
              <a:t>Setter</a:t>
            </a:r>
            <a:endParaRPr sz="2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0" st="0"/>
                                            </p:txEl>
                                          </p:spTgt>
                                        </p:tgtEl>
                                        <p:attrNameLst>
                                          <p:attrName>style.visibility</p:attrName>
                                        </p:attrNameLst>
                                      </p:cBhvr>
                                      <p:to>
                                        <p:strVal val="visible"/>
                                      </p:to>
                                    </p:set>
                                    <p:animEffect filter="fade" transition="in">
                                      <p:cBhvr>
                                        <p:cTn dur="1000"/>
                                        <p:tgtEl>
                                          <p:spTgt spid="7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1" st="1"/>
                                            </p:txEl>
                                          </p:spTgt>
                                        </p:tgtEl>
                                        <p:attrNameLst>
                                          <p:attrName>style.visibility</p:attrName>
                                        </p:attrNameLst>
                                      </p:cBhvr>
                                      <p:to>
                                        <p:strVal val="visible"/>
                                      </p:to>
                                    </p:set>
                                    <p:animEffect filter="fade" transition="in">
                                      <p:cBhvr>
                                        <p:cTn dur="1000"/>
                                        <p:tgtEl>
                                          <p:spTgt spid="7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2" st="2"/>
                                            </p:txEl>
                                          </p:spTgt>
                                        </p:tgtEl>
                                        <p:attrNameLst>
                                          <p:attrName>style.visibility</p:attrName>
                                        </p:attrNameLst>
                                      </p:cBhvr>
                                      <p:to>
                                        <p:strVal val="visible"/>
                                      </p:to>
                                    </p:set>
                                    <p:animEffect filter="fade" transition="in">
                                      <p:cBhvr>
                                        <p:cTn dur="1000"/>
                                        <p:tgtEl>
                                          <p:spTgt spid="7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3" st="3"/>
                                            </p:txEl>
                                          </p:spTgt>
                                        </p:tgtEl>
                                        <p:attrNameLst>
                                          <p:attrName>style.visibility</p:attrName>
                                        </p:attrNameLst>
                                      </p:cBhvr>
                                      <p:to>
                                        <p:strVal val="visible"/>
                                      </p:to>
                                    </p:set>
                                    <p:animEffect filter="fade" transition="in">
                                      <p:cBhvr>
                                        <p:cTn dur="1000"/>
                                        <p:tgtEl>
                                          <p:spTgt spid="7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4" st="4"/>
                                            </p:txEl>
                                          </p:spTgt>
                                        </p:tgtEl>
                                        <p:attrNameLst>
                                          <p:attrName>style.visibility</p:attrName>
                                        </p:attrNameLst>
                                      </p:cBhvr>
                                      <p:to>
                                        <p:strVal val="visible"/>
                                      </p:to>
                                    </p:set>
                                    <p:animEffect filter="fade" transition="in">
                                      <p:cBhvr>
                                        <p:cTn dur="1000"/>
                                        <p:tgtEl>
                                          <p:spTgt spid="7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5" st="5"/>
                                            </p:txEl>
                                          </p:spTgt>
                                        </p:tgtEl>
                                        <p:attrNameLst>
                                          <p:attrName>style.visibility</p:attrName>
                                        </p:attrNameLst>
                                      </p:cBhvr>
                                      <p:to>
                                        <p:strVal val="visible"/>
                                      </p:to>
                                    </p:set>
                                    <p:animEffect filter="fade" transition="in">
                                      <p:cBhvr>
                                        <p:cTn dur="1000"/>
                                        <p:tgtEl>
                                          <p:spTgt spid="7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6" st="6"/>
                                            </p:txEl>
                                          </p:spTgt>
                                        </p:tgtEl>
                                        <p:attrNameLst>
                                          <p:attrName>style.visibility</p:attrName>
                                        </p:attrNameLst>
                                      </p:cBhvr>
                                      <p:to>
                                        <p:strVal val="visible"/>
                                      </p:to>
                                    </p:set>
                                    <p:animEffect filter="fade" transition="in">
                                      <p:cBhvr>
                                        <p:cTn dur="1000"/>
                                        <p:tgtEl>
                                          <p:spTgt spid="72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7" st="7"/>
                                            </p:txEl>
                                          </p:spTgt>
                                        </p:tgtEl>
                                        <p:attrNameLst>
                                          <p:attrName>style.visibility</p:attrName>
                                        </p:attrNameLst>
                                      </p:cBhvr>
                                      <p:to>
                                        <p:strVal val="visible"/>
                                      </p:to>
                                    </p:set>
                                    <p:animEffect filter="fade" transition="in">
                                      <p:cBhvr>
                                        <p:cTn dur="1000"/>
                                        <p:tgtEl>
                                          <p:spTgt spid="72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8" st="8"/>
                                            </p:txEl>
                                          </p:spTgt>
                                        </p:tgtEl>
                                        <p:attrNameLst>
                                          <p:attrName>style.visibility</p:attrName>
                                        </p:attrNameLst>
                                      </p:cBhvr>
                                      <p:to>
                                        <p:strVal val="visible"/>
                                      </p:to>
                                    </p:set>
                                    <p:animEffect filter="fade" transition="in">
                                      <p:cBhvr>
                                        <p:cTn dur="1000"/>
                                        <p:tgtEl>
                                          <p:spTgt spid="72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96"/>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731" name="Google Shape;731;p96"/>
          <p:cNvGrpSpPr/>
          <p:nvPr/>
        </p:nvGrpSpPr>
        <p:grpSpPr>
          <a:xfrm rot="913793">
            <a:off x="3379787" y="770495"/>
            <a:ext cx="272896" cy="434101"/>
            <a:chOff x="1312450" y="4093350"/>
            <a:chExt cx="685350" cy="1090200"/>
          </a:xfrm>
        </p:grpSpPr>
        <p:sp>
          <p:nvSpPr>
            <p:cNvPr id="732" name="Google Shape;732;p96"/>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6"/>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96"/>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6"/>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96"/>
          <p:cNvSpPr txBox="1"/>
          <p:nvPr>
            <p:ph idx="4294967295" type="body"/>
          </p:nvPr>
        </p:nvSpPr>
        <p:spPr>
          <a:xfrm>
            <a:off x="549350" y="1825850"/>
            <a:ext cx="3716700" cy="28206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class </a:t>
            </a:r>
            <a:r>
              <a:rPr lang="en" sz="1200">
                <a:solidFill>
                  <a:srgbClr val="A9B7C6"/>
                </a:solidFill>
                <a:highlight>
                  <a:srgbClr val="2B2B2B"/>
                </a:highlight>
                <a:latin typeface="Courier New"/>
                <a:ea typeface="Courier New"/>
                <a:cs typeface="Courier New"/>
                <a:sym typeface="Courier New"/>
              </a:rPr>
              <a:t>Vehicle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private </a:t>
            </a:r>
            <a:r>
              <a:rPr lang="en" sz="1200">
                <a:solidFill>
                  <a:srgbClr val="A9B7C6"/>
                </a:solidFill>
                <a:highlight>
                  <a:srgbClr val="2B2B2B"/>
                </a:highlight>
                <a:latin typeface="Courier New"/>
                <a:ea typeface="Courier New"/>
                <a:cs typeface="Courier New"/>
                <a:sym typeface="Courier New"/>
              </a:rPr>
              <a:t>String </a:t>
            </a:r>
            <a:r>
              <a:rPr lang="en" sz="1200">
                <a:solidFill>
                  <a:srgbClr val="9876AA"/>
                </a:solidFill>
                <a:highlight>
                  <a:srgbClr val="2B2B2B"/>
                </a:highlight>
                <a:latin typeface="Courier New"/>
                <a:ea typeface="Courier New"/>
                <a:cs typeface="Courier New"/>
                <a:sym typeface="Courier New"/>
              </a:rPr>
              <a:t>color</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endParaRPr sz="1200">
              <a:solidFill>
                <a:srgbClr val="80808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808080"/>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public </a:t>
            </a:r>
            <a:r>
              <a:rPr lang="en" sz="1200">
                <a:solidFill>
                  <a:srgbClr val="A9B7C6"/>
                </a:solidFill>
                <a:highlight>
                  <a:srgbClr val="2B2B2B"/>
                </a:highlight>
                <a:latin typeface="Courier New"/>
                <a:ea typeface="Courier New"/>
                <a:cs typeface="Courier New"/>
                <a:sym typeface="Courier New"/>
              </a:rPr>
              <a:t>String </a:t>
            </a:r>
            <a:r>
              <a:rPr lang="en" sz="1200">
                <a:solidFill>
                  <a:srgbClr val="FFC66D"/>
                </a:solidFill>
                <a:highlight>
                  <a:srgbClr val="2B2B2B"/>
                </a:highlight>
                <a:latin typeface="Courier New"/>
                <a:ea typeface="Courier New"/>
                <a:cs typeface="Courier New"/>
                <a:sym typeface="Courier New"/>
              </a:rPr>
              <a:t>getColor</a:t>
            </a:r>
            <a:r>
              <a:rPr lang="en"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return </a:t>
            </a:r>
            <a:r>
              <a:rPr lang="en" sz="1200">
                <a:solidFill>
                  <a:srgbClr val="9876AA"/>
                </a:solidFill>
                <a:highlight>
                  <a:srgbClr val="2B2B2B"/>
                </a:highlight>
                <a:latin typeface="Courier New"/>
                <a:ea typeface="Courier New"/>
                <a:cs typeface="Courier New"/>
                <a:sym typeface="Courier New"/>
              </a:rPr>
              <a:t>color</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endParaRPr sz="1200">
              <a:solidFill>
                <a:srgbClr val="80808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808080"/>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public void </a:t>
            </a:r>
            <a:r>
              <a:rPr lang="en" sz="1200">
                <a:solidFill>
                  <a:srgbClr val="FFC66D"/>
                </a:solidFill>
                <a:highlight>
                  <a:srgbClr val="2B2B2B"/>
                </a:highlight>
                <a:latin typeface="Courier New"/>
                <a:ea typeface="Courier New"/>
                <a:cs typeface="Courier New"/>
                <a:sym typeface="Courier New"/>
              </a:rPr>
              <a:t>setColor</a:t>
            </a:r>
            <a:r>
              <a:rPr lang="en" sz="1200">
                <a:solidFill>
                  <a:srgbClr val="A9B7C6"/>
                </a:solidFill>
                <a:highlight>
                  <a:srgbClr val="2B2B2B"/>
                </a:highlight>
                <a:latin typeface="Courier New"/>
                <a:ea typeface="Courier New"/>
                <a:cs typeface="Courier New"/>
                <a:sym typeface="Courier New"/>
              </a:rPr>
              <a:t>(String c)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this</a:t>
            </a:r>
            <a:r>
              <a:rPr lang="en" sz="1200">
                <a:solidFill>
                  <a:srgbClr val="A9B7C6"/>
                </a:solidFill>
                <a:highlight>
                  <a:srgbClr val="2B2B2B"/>
                </a:highlight>
                <a:latin typeface="Courier New"/>
                <a:ea typeface="Courier New"/>
                <a:cs typeface="Courier New"/>
                <a:sym typeface="Courier New"/>
              </a:rPr>
              <a:t>.</a:t>
            </a:r>
            <a:r>
              <a:rPr lang="en" sz="1200">
                <a:solidFill>
                  <a:srgbClr val="9876AA"/>
                </a:solidFill>
                <a:highlight>
                  <a:srgbClr val="2B2B2B"/>
                </a:highlight>
                <a:latin typeface="Courier New"/>
                <a:ea typeface="Courier New"/>
                <a:cs typeface="Courier New"/>
                <a:sym typeface="Courier New"/>
              </a:rPr>
              <a:t>color </a:t>
            </a:r>
            <a:r>
              <a:rPr lang="en" sz="1200">
                <a:solidFill>
                  <a:srgbClr val="A9B7C6"/>
                </a:solidFill>
                <a:highlight>
                  <a:srgbClr val="2B2B2B"/>
                </a:highlight>
                <a:latin typeface="Courier New"/>
                <a:ea typeface="Courier New"/>
                <a:cs typeface="Courier New"/>
                <a:sym typeface="Courier New"/>
              </a:rPr>
              <a:t>= c</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300">
              <a:solidFill>
                <a:srgbClr val="CC7832"/>
              </a:solidFill>
              <a:highlight>
                <a:srgbClr val="2B2B2B"/>
              </a:highlight>
              <a:latin typeface="Courier New"/>
              <a:ea typeface="Courier New"/>
              <a:cs typeface="Courier New"/>
              <a:sym typeface="Courier New"/>
            </a:endParaRPr>
          </a:p>
        </p:txBody>
      </p:sp>
      <p:sp>
        <p:nvSpPr>
          <p:cNvPr id="737" name="Google Shape;737;p96"/>
          <p:cNvSpPr txBox="1"/>
          <p:nvPr>
            <p:ph idx="4294967295" type="body"/>
          </p:nvPr>
        </p:nvSpPr>
        <p:spPr>
          <a:xfrm>
            <a:off x="4844475" y="1825900"/>
            <a:ext cx="3838200" cy="28206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UseVehicle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args)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Vehicle v1</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v1=</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Vehicle()</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v1.setColor(</a:t>
            </a:r>
            <a:r>
              <a:rPr lang="en" sz="1100">
                <a:solidFill>
                  <a:srgbClr val="6A8759"/>
                </a:solidFill>
                <a:highlight>
                  <a:srgbClr val="2B2B2B"/>
                </a:highlight>
                <a:latin typeface="Courier New"/>
                <a:ea typeface="Courier New"/>
                <a:cs typeface="Courier New"/>
                <a:sym typeface="Courier New"/>
              </a:rPr>
              <a:t>"Red"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i="1" lang="en" sz="1100">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.println(v1.getColor())</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p:txBody>
      </p:sp>
      <p:sp>
        <p:nvSpPr>
          <p:cNvPr id="738" name="Google Shape;738;p96"/>
          <p:cNvSpPr txBox="1"/>
          <p:nvPr>
            <p:ph idx="2" type="title"/>
          </p:nvPr>
        </p:nvSpPr>
        <p:spPr>
          <a:xfrm>
            <a:off x="591800" y="129110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739" name="Google Shape;739;p96"/>
          <p:cNvSpPr txBox="1"/>
          <p:nvPr>
            <p:ph idx="2" type="title"/>
          </p:nvPr>
        </p:nvSpPr>
        <p:spPr>
          <a:xfrm>
            <a:off x="4948975" y="139180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740" name="Google Shape;740;p96"/>
          <p:cNvSpPr txBox="1"/>
          <p:nvPr>
            <p:ph idx="8" type="title"/>
          </p:nvPr>
        </p:nvSpPr>
        <p:spPr>
          <a:xfrm>
            <a:off x="821150" y="2697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7"/>
          <p:cNvSpPr txBox="1"/>
          <p:nvPr>
            <p:ph idx="1" type="body"/>
          </p:nvPr>
        </p:nvSpPr>
        <p:spPr>
          <a:xfrm>
            <a:off x="1308875" y="1202750"/>
            <a:ext cx="6822900" cy="3381900"/>
          </a:xfrm>
          <a:prstGeom prst="rect">
            <a:avLst/>
          </a:prstGeom>
        </p:spPr>
        <p:txBody>
          <a:bodyPr anchorCtr="0" anchor="ctr" bIns="91425" lIns="91425" spcFirstLastPara="1" rIns="91425" wrap="square" tIns="91425">
            <a:noAutofit/>
          </a:bodyPr>
          <a:lstStyle/>
          <a:p>
            <a:pPr indent="-327025" lvl="0" marL="457200" rtl="0" algn="l">
              <a:spcBef>
                <a:spcPts val="0"/>
              </a:spcBef>
              <a:spcAft>
                <a:spcPts val="0"/>
              </a:spcAft>
              <a:buSzPts val="1550"/>
              <a:buAutoNum type="arabicPeriod"/>
            </a:pPr>
            <a:r>
              <a:rPr lang="en" sz="1550"/>
              <a:t>It helps us achieve </a:t>
            </a:r>
            <a:r>
              <a:rPr lang="en" sz="1550">
                <a:solidFill>
                  <a:srgbClr val="0000FF"/>
                </a:solidFill>
              </a:rPr>
              <a:t>encapsulation</a:t>
            </a:r>
            <a:endParaRPr sz="1550">
              <a:solidFill>
                <a:srgbClr val="0000FF"/>
              </a:solidFill>
            </a:endParaRPr>
          </a:p>
          <a:p>
            <a:pPr indent="0" lvl="0" marL="457200" rtl="0" algn="l">
              <a:spcBef>
                <a:spcPts val="0"/>
              </a:spcBef>
              <a:spcAft>
                <a:spcPts val="0"/>
              </a:spcAft>
              <a:buNone/>
            </a:pPr>
            <a:r>
              <a:t/>
            </a:r>
            <a:endParaRPr sz="1550"/>
          </a:p>
          <a:p>
            <a:pPr indent="0" lvl="0" marL="457200" rtl="0" algn="l">
              <a:spcBef>
                <a:spcPts val="0"/>
              </a:spcBef>
              <a:spcAft>
                <a:spcPts val="0"/>
              </a:spcAft>
              <a:buNone/>
            </a:pPr>
            <a:r>
              <a:t/>
            </a:r>
            <a:endParaRPr sz="1550"/>
          </a:p>
          <a:p>
            <a:pPr indent="-327025" lvl="0" marL="457200" rtl="0" algn="l">
              <a:spcBef>
                <a:spcPts val="0"/>
              </a:spcBef>
              <a:spcAft>
                <a:spcPts val="0"/>
              </a:spcAft>
              <a:buSzPts val="1550"/>
              <a:buAutoNum type="arabicPeriod"/>
            </a:pPr>
            <a:r>
              <a:rPr lang="en" sz="1550">
                <a:solidFill>
                  <a:srgbClr val="CC0000"/>
                </a:solidFill>
              </a:rPr>
              <a:t>Better control</a:t>
            </a:r>
            <a:r>
              <a:rPr lang="en" sz="1550"/>
              <a:t> over setting the value of the property correctly</a:t>
            </a:r>
            <a:endParaRPr sz="1550">
              <a:solidFill>
                <a:srgbClr val="274E13"/>
              </a:solidFill>
            </a:endParaRPr>
          </a:p>
          <a:p>
            <a:pPr indent="0" lvl="0" marL="0" rtl="0" algn="l">
              <a:spcBef>
                <a:spcPts val="0"/>
              </a:spcBef>
              <a:spcAft>
                <a:spcPts val="0"/>
              </a:spcAft>
              <a:buNone/>
            </a:pPr>
            <a:r>
              <a:t/>
            </a:r>
            <a:endParaRPr sz="1550"/>
          </a:p>
          <a:p>
            <a:pPr indent="0" lvl="0" marL="0" rtl="0" algn="l">
              <a:spcBef>
                <a:spcPts val="0"/>
              </a:spcBef>
              <a:spcAft>
                <a:spcPts val="0"/>
              </a:spcAft>
              <a:buNone/>
            </a:pPr>
            <a:r>
              <a:t/>
            </a:r>
            <a:endParaRPr sz="1550"/>
          </a:p>
          <a:p>
            <a:pPr indent="-327025" lvl="0" marL="457200" rtl="0" algn="l">
              <a:spcBef>
                <a:spcPts val="0"/>
              </a:spcBef>
              <a:spcAft>
                <a:spcPts val="0"/>
              </a:spcAft>
              <a:buSzPts val="1550"/>
              <a:buAutoNum type="arabicPeriod"/>
            </a:pPr>
            <a:r>
              <a:rPr lang="en" sz="1550"/>
              <a:t>Achieve </a:t>
            </a:r>
            <a:r>
              <a:rPr lang="en" sz="1550">
                <a:solidFill>
                  <a:srgbClr val="7F6000"/>
                </a:solidFill>
              </a:rPr>
              <a:t>immutability</a:t>
            </a:r>
            <a:r>
              <a:rPr lang="en" sz="1550"/>
              <a:t> by declaring the fields as </a:t>
            </a:r>
            <a:r>
              <a:rPr lang="en" sz="1550">
                <a:solidFill>
                  <a:srgbClr val="4A86E8"/>
                </a:solidFill>
              </a:rPr>
              <a:t>private</a:t>
            </a:r>
            <a:r>
              <a:rPr lang="en" sz="1550"/>
              <a:t> and using </a:t>
            </a:r>
            <a:r>
              <a:rPr lang="en" sz="1550">
                <a:solidFill>
                  <a:srgbClr val="FF00FF"/>
                </a:solidFill>
              </a:rPr>
              <a:t>only getters</a:t>
            </a:r>
            <a:endParaRPr sz="1550">
              <a:solidFill>
                <a:srgbClr val="FF00FF"/>
              </a:solidFill>
            </a:endParaRPr>
          </a:p>
          <a:p>
            <a:pPr indent="0" lvl="0" marL="0" rtl="0" algn="l">
              <a:spcBef>
                <a:spcPts val="0"/>
              </a:spcBef>
              <a:spcAft>
                <a:spcPts val="0"/>
              </a:spcAft>
              <a:buNone/>
            </a:pPr>
            <a:r>
              <a:t/>
            </a:r>
            <a:endParaRPr sz="1550"/>
          </a:p>
        </p:txBody>
      </p:sp>
      <p:sp>
        <p:nvSpPr>
          <p:cNvPr id="746" name="Google Shape;746;p97"/>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Advantages Of </a:t>
            </a:r>
            <a:r>
              <a:rPr lang="en" sz="3000">
                <a:solidFill>
                  <a:srgbClr val="0000FF"/>
                </a:solidFill>
              </a:rPr>
              <a:t>Getter </a:t>
            </a:r>
            <a:r>
              <a:rPr lang="en" sz="3000">
                <a:solidFill>
                  <a:srgbClr val="38761D"/>
                </a:solidFill>
              </a:rPr>
              <a:t>and </a:t>
            </a:r>
            <a:r>
              <a:rPr lang="en" sz="3000">
                <a:solidFill>
                  <a:srgbClr val="0000FF"/>
                </a:solidFill>
              </a:rPr>
              <a:t>Setter</a:t>
            </a:r>
            <a:endParaRPr sz="2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xEl>
                                              <p:pRg end="0" st="0"/>
                                            </p:txEl>
                                          </p:spTgt>
                                        </p:tgtEl>
                                        <p:attrNameLst>
                                          <p:attrName>style.visibility</p:attrName>
                                        </p:attrNameLst>
                                      </p:cBhvr>
                                      <p:to>
                                        <p:strVal val="visible"/>
                                      </p:to>
                                    </p:set>
                                    <p:animEffect filter="fade" transition="in">
                                      <p:cBhvr>
                                        <p:cTn dur="1000"/>
                                        <p:tgtEl>
                                          <p:spTgt spid="7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xEl>
                                              <p:pRg end="1" st="1"/>
                                            </p:txEl>
                                          </p:spTgt>
                                        </p:tgtEl>
                                        <p:attrNameLst>
                                          <p:attrName>style.visibility</p:attrName>
                                        </p:attrNameLst>
                                      </p:cBhvr>
                                      <p:to>
                                        <p:strVal val="visible"/>
                                      </p:to>
                                    </p:set>
                                    <p:animEffect filter="fade" transition="in">
                                      <p:cBhvr>
                                        <p:cTn dur="1000"/>
                                        <p:tgtEl>
                                          <p:spTgt spid="7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xEl>
                                              <p:pRg end="2" st="2"/>
                                            </p:txEl>
                                          </p:spTgt>
                                        </p:tgtEl>
                                        <p:attrNameLst>
                                          <p:attrName>style.visibility</p:attrName>
                                        </p:attrNameLst>
                                      </p:cBhvr>
                                      <p:to>
                                        <p:strVal val="visible"/>
                                      </p:to>
                                    </p:set>
                                    <p:animEffect filter="fade" transition="in">
                                      <p:cBhvr>
                                        <p:cTn dur="1000"/>
                                        <p:tgtEl>
                                          <p:spTgt spid="7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xEl>
                                              <p:pRg end="3" st="3"/>
                                            </p:txEl>
                                          </p:spTgt>
                                        </p:tgtEl>
                                        <p:attrNameLst>
                                          <p:attrName>style.visibility</p:attrName>
                                        </p:attrNameLst>
                                      </p:cBhvr>
                                      <p:to>
                                        <p:strVal val="visible"/>
                                      </p:to>
                                    </p:set>
                                    <p:animEffect filter="fade" transition="in">
                                      <p:cBhvr>
                                        <p:cTn dur="1000"/>
                                        <p:tgtEl>
                                          <p:spTgt spid="7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xEl>
                                              <p:pRg end="4" st="4"/>
                                            </p:txEl>
                                          </p:spTgt>
                                        </p:tgtEl>
                                        <p:attrNameLst>
                                          <p:attrName>style.visibility</p:attrName>
                                        </p:attrNameLst>
                                      </p:cBhvr>
                                      <p:to>
                                        <p:strVal val="visible"/>
                                      </p:to>
                                    </p:set>
                                    <p:animEffect filter="fade" transition="in">
                                      <p:cBhvr>
                                        <p:cTn dur="1000"/>
                                        <p:tgtEl>
                                          <p:spTgt spid="7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xEl>
                                              <p:pRg end="5" st="5"/>
                                            </p:txEl>
                                          </p:spTgt>
                                        </p:tgtEl>
                                        <p:attrNameLst>
                                          <p:attrName>style.visibility</p:attrName>
                                        </p:attrNameLst>
                                      </p:cBhvr>
                                      <p:to>
                                        <p:strVal val="visible"/>
                                      </p:to>
                                    </p:set>
                                    <p:animEffect filter="fade" transition="in">
                                      <p:cBhvr>
                                        <p:cTn dur="1000"/>
                                        <p:tgtEl>
                                          <p:spTgt spid="7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xEl>
                                              <p:pRg end="6" st="6"/>
                                            </p:txEl>
                                          </p:spTgt>
                                        </p:tgtEl>
                                        <p:attrNameLst>
                                          <p:attrName>style.visibility</p:attrName>
                                        </p:attrNameLst>
                                      </p:cBhvr>
                                      <p:to>
                                        <p:strVal val="visible"/>
                                      </p:to>
                                    </p:set>
                                    <p:animEffect filter="fade" transition="in">
                                      <p:cBhvr>
                                        <p:cTn dur="1000"/>
                                        <p:tgtEl>
                                          <p:spTgt spid="7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xEl>
                                              <p:pRg end="7" st="7"/>
                                            </p:txEl>
                                          </p:spTgt>
                                        </p:tgtEl>
                                        <p:attrNameLst>
                                          <p:attrName>style.visibility</p:attrName>
                                        </p:attrNameLst>
                                      </p:cBhvr>
                                      <p:to>
                                        <p:strVal val="visible"/>
                                      </p:to>
                                    </p:set>
                                    <p:animEffect filter="fade" transition="in">
                                      <p:cBhvr>
                                        <p:cTn dur="1000"/>
                                        <p:tgtEl>
                                          <p:spTgt spid="74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8"/>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752" name="Google Shape;752;p98"/>
          <p:cNvSpPr txBox="1"/>
          <p:nvPr>
            <p:ph idx="2" type="title"/>
          </p:nvPr>
        </p:nvSpPr>
        <p:spPr>
          <a:xfrm>
            <a:off x="3548250" y="1403800"/>
            <a:ext cx="20475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Part-7</a:t>
            </a:r>
            <a:endParaRPr/>
          </a:p>
        </p:txBody>
      </p:sp>
      <p:pic>
        <p:nvPicPr>
          <p:cNvPr id="753" name="Google Shape;753;p98"/>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754" name="Google Shape;754;p98"/>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755" name="Google Shape;755;p98"/>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756" name="Google Shape;756;p98"/>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- 7</a:t>
            </a:r>
            <a:endParaRPr b="1" sz="1400">
              <a:latin typeface="Roboto Mono"/>
              <a:ea typeface="Roboto Mono"/>
              <a:cs typeface="Roboto Mono"/>
              <a:sym typeface="Roboto Mono"/>
            </a:endParaRPr>
          </a:p>
        </p:txBody>
      </p:sp>
      <p:sp>
        <p:nvSpPr>
          <p:cNvPr id="757" name="Google Shape;757;p98"/>
          <p:cNvSpPr txBox="1"/>
          <p:nvPr>
            <p:ph idx="1" type="subTitle"/>
          </p:nvPr>
        </p:nvSpPr>
        <p:spPr>
          <a:xfrm>
            <a:off x="1129800" y="1875400"/>
            <a:ext cx="1392000" cy="42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rgbClr val="595959"/>
                </a:solidFill>
                <a:latin typeface="Roboto Mono"/>
                <a:ea typeface="Roboto Mono"/>
                <a:cs typeface="Roboto Mono"/>
                <a:sym typeface="Roboto Mono"/>
              </a:rPr>
              <a:t>Method Overloading</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9"/>
          <p:cNvSpPr txBox="1"/>
          <p:nvPr>
            <p:ph idx="1" type="body"/>
          </p:nvPr>
        </p:nvSpPr>
        <p:spPr>
          <a:xfrm>
            <a:off x="1338550" y="1165025"/>
            <a:ext cx="7101900" cy="3594300"/>
          </a:xfrm>
          <a:prstGeom prst="rect">
            <a:avLst/>
          </a:prstGeom>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SzPts val="1300"/>
              <a:buAutoNum type="arabicPeriod"/>
            </a:pPr>
            <a:r>
              <a:rPr lang="en" sz="1600">
                <a:solidFill>
                  <a:srgbClr val="FF00FF"/>
                </a:solidFill>
              </a:rPr>
              <a:t>Overloading </a:t>
            </a:r>
            <a:r>
              <a:rPr lang="en" sz="1600">
                <a:solidFill>
                  <a:srgbClr val="202124"/>
                </a:solidFill>
              </a:rPr>
              <a:t>is a </a:t>
            </a:r>
            <a:r>
              <a:rPr lang="en" sz="1600">
                <a:solidFill>
                  <a:srgbClr val="9900FF"/>
                </a:solidFill>
              </a:rPr>
              <a:t>concept of OOPS</a:t>
            </a:r>
            <a:r>
              <a:rPr lang="en" sz="1600">
                <a:solidFill>
                  <a:srgbClr val="202124"/>
                </a:solidFill>
              </a:rPr>
              <a:t> in which we can create </a:t>
            </a:r>
            <a:r>
              <a:rPr lang="en" sz="1600">
                <a:solidFill>
                  <a:srgbClr val="FF0000"/>
                </a:solidFill>
              </a:rPr>
              <a:t>multiple versions</a:t>
            </a:r>
            <a:r>
              <a:rPr lang="en" sz="1600">
                <a:solidFill>
                  <a:srgbClr val="202124"/>
                </a:solidFill>
              </a:rPr>
              <a:t> of the </a:t>
            </a:r>
            <a:r>
              <a:rPr lang="en" sz="1600">
                <a:solidFill>
                  <a:srgbClr val="990000"/>
                </a:solidFill>
              </a:rPr>
              <a:t>same entity</a:t>
            </a:r>
            <a:r>
              <a:rPr lang="en" sz="1600">
                <a:solidFill>
                  <a:srgbClr val="202124"/>
                </a:solidFill>
              </a:rPr>
              <a:t> in the same </a:t>
            </a:r>
            <a:r>
              <a:rPr lang="en" sz="1600">
                <a:solidFill>
                  <a:srgbClr val="FF0000"/>
                </a:solidFill>
              </a:rPr>
              <a:t>scope</a:t>
            </a:r>
            <a:r>
              <a:rPr lang="en" sz="1600">
                <a:solidFill>
                  <a:srgbClr val="202124"/>
                </a:solidFill>
              </a:rPr>
              <a:t>.</a:t>
            </a:r>
            <a:endParaRPr sz="1600">
              <a:solidFill>
                <a:srgbClr val="202124"/>
              </a:solidFill>
            </a:endParaRPr>
          </a:p>
          <a:p>
            <a:pPr indent="0" lvl="0" marL="457200" rtl="0" algn="l">
              <a:lnSpc>
                <a:spcPct val="100000"/>
              </a:lnSpc>
              <a:spcBef>
                <a:spcPts val="0"/>
              </a:spcBef>
              <a:spcAft>
                <a:spcPts val="0"/>
              </a:spcAft>
              <a:buNone/>
            </a:pPr>
            <a:r>
              <a:t/>
            </a:r>
            <a:endParaRPr sz="1600">
              <a:solidFill>
                <a:srgbClr val="202124"/>
              </a:solidFill>
              <a:highlight>
                <a:srgbClr val="FFFFFF"/>
              </a:highlight>
              <a:latin typeface="Arial"/>
              <a:ea typeface="Arial"/>
              <a:cs typeface="Arial"/>
              <a:sym typeface="Arial"/>
            </a:endParaRPr>
          </a:p>
          <a:p>
            <a:pPr indent="-311150" lvl="0" marL="457200" rtl="0" algn="l">
              <a:lnSpc>
                <a:spcPct val="100000"/>
              </a:lnSpc>
              <a:spcBef>
                <a:spcPts val="0"/>
              </a:spcBef>
              <a:spcAft>
                <a:spcPts val="0"/>
              </a:spcAft>
              <a:buSzPts val="1300"/>
              <a:buAutoNum type="arabicPeriod"/>
            </a:pPr>
            <a:r>
              <a:rPr lang="en" sz="1700">
                <a:solidFill>
                  <a:srgbClr val="333333"/>
                </a:solidFill>
              </a:rPr>
              <a:t>So , if a </a:t>
            </a:r>
            <a:r>
              <a:rPr lang="en" sz="1700">
                <a:solidFill>
                  <a:srgbClr val="008000"/>
                </a:solidFill>
                <a:uFill>
                  <a:noFill/>
                </a:uFill>
                <a:hlinkClick r:id="rId3">
                  <a:extLst>
                    <a:ext uri="{A12FA001-AC4F-418D-AE19-62706E023703}">
                      <ahyp:hlinkClr val="tx"/>
                    </a:ext>
                  </a:extLst>
                </a:hlinkClick>
              </a:rPr>
              <a:t>class</a:t>
            </a:r>
            <a:r>
              <a:rPr lang="en" sz="1700">
                <a:solidFill>
                  <a:srgbClr val="333333"/>
                </a:solidFill>
              </a:rPr>
              <a:t> has </a:t>
            </a:r>
            <a:r>
              <a:rPr lang="en" sz="1700">
                <a:solidFill>
                  <a:srgbClr val="CC0000"/>
                </a:solidFill>
              </a:rPr>
              <a:t>multiple methods</a:t>
            </a:r>
            <a:r>
              <a:rPr lang="en" sz="1700">
                <a:solidFill>
                  <a:srgbClr val="333333"/>
                </a:solidFill>
              </a:rPr>
              <a:t> having </a:t>
            </a:r>
            <a:r>
              <a:rPr lang="en" sz="1700">
                <a:solidFill>
                  <a:srgbClr val="00C3B1"/>
                </a:solidFill>
              </a:rPr>
              <a:t>same </a:t>
            </a:r>
            <a:r>
              <a:rPr lang="en" sz="1700">
                <a:solidFill>
                  <a:srgbClr val="333333"/>
                </a:solidFill>
              </a:rPr>
              <a:t>name but </a:t>
            </a:r>
            <a:r>
              <a:rPr lang="en" sz="1700">
                <a:solidFill>
                  <a:srgbClr val="0000FF"/>
                </a:solidFill>
              </a:rPr>
              <a:t>different parameters</a:t>
            </a:r>
            <a:r>
              <a:rPr lang="en" sz="1700">
                <a:solidFill>
                  <a:srgbClr val="333333"/>
                </a:solidFill>
              </a:rPr>
              <a:t>, it is known as </a:t>
            </a:r>
            <a:r>
              <a:rPr lang="en" sz="1700">
                <a:solidFill>
                  <a:srgbClr val="990000"/>
                </a:solidFill>
              </a:rPr>
              <a:t>Method Overloading</a:t>
            </a:r>
            <a:r>
              <a:rPr lang="en" sz="1700">
                <a:solidFill>
                  <a:srgbClr val="333333"/>
                </a:solidFill>
              </a:rPr>
              <a:t>.</a:t>
            </a:r>
            <a:endParaRPr sz="2900">
              <a:solidFill>
                <a:srgbClr val="000000"/>
              </a:solidFill>
            </a:endParaRPr>
          </a:p>
          <a:p>
            <a:pPr indent="0" lvl="0" marL="0" rtl="0" algn="l">
              <a:lnSpc>
                <a:spcPct val="100000"/>
              </a:lnSpc>
              <a:spcBef>
                <a:spcPts val="0"/>
              </a:spcBef>
              <a:spcAft>
                <a:spcPts val="0"/>
              </a:spcAft>
              <a:buNone/>
            </a:pPr>
            <a:r>
              <a:t/>
            </a:r>
            <a:endParaRPr sz="1600">
              <a:solidFill>
                <a:srgbClr val="333333"/>
              </a:solidFill>
            </a:endParaRPr>
          </a:p>
        </p:txBody>
      </p:sp>
      <p:sp>
        <p:nvSpPr>
          <p:cNvPr id="763" name="Google Shape;763;p99"/>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What </a:t>
            </a:r>
            <a:r>
              <a:rPr lang="en" sz="2600">
                <a:solidFill>
                  <a:srgbClr val="274E13"/>
                </a:solidFill>
              </a:rPr>
              <a:t>I</a:t>
            </a:r>
            <a:r>
              <a:rPr lang="en" sz="3000">
                <a:solidFill>
                  <a:srgbClr val="274E13"/>
                </a:solidFill>
              </a:rPr>
              <a:t>s </a:t>
            </a:r>
            <a:r>
              <a:rPr lang="en" sz="3000">
                <a:solidFill>
                  <a:srgbClr val="990000"/>
                </a:solidFill>
              </a:rPr>
              <a:t>Method Overloading</a:t>
            </a:r>
            <a:r>
              <a:rPr lang="en" sz="3000">
                <a:solidFill>
                  <a:srgbClr val="FF00FF"/>
                </a:solidFill>
              </a:rPr>
              <a:t> </a:t>
            </a:r>
            <a:r>
              <a:rPr lang="en" sz="3000">
                <a:solidFill>
                  <a:srgbClr val="FF0000"/>
                </a:solidFill>
              </a:rPr>
              <a:t>?</a:t>
            </a:r>
            <a:endParaRPr sz="2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xEl>
                                              <p:pRg end="0" st="0"/>
                                            </p:txEl>
                                          </p:spTgt>
                                        </p:tgtEl>
                                        <p:attrNameLst>
                                          <p:attrName>style.visibility</p:attrName>
                                        </p:attrNameLst>
                                      </p:cBhvr>
                                      <p:to>
                                        <p:strVal val="visible"/>
                                      </p:to>
                                    </p:set>
                                    <p:animEffect filter="fade" transition="in">
                                      <p:cBhvr>
                                        <p:cTn dur="1000"/>
                                        <p:tgtEl>
                                          <p:spTgt spid="7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xEl>
                                              <p:pRg end="1" st="1"/>
                                            </p:txEl>
                                          </p:spTgt>
                                        </p:tgtEl>
                                        <p:attrNameLst>
                                          <p:attrName>style.visibility</p:attrName>
                                        </p:attrNameLst>
                                      </p:cBhvr>
                                      <p:to>
                                        <p:strVal val="visible"/>
                                      </p:to>
                                    </p:set>
                                    <p:animEffect filter="fade" transition="in">
                                      <p:cBhvr>
                                        <p:cTn dur="1000"/>
                                        <p:tgtEl>
                                          <p:spTgt spid="7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xEl>
                                              <p:pRg end="2" st="2"/>
                                            </p:txEl>
                                          </p:spTgt>
                                        </p:tgtEl>
                                        <p:attrNameLst>
                                          <p:attrName>style.visibility</p:attrName>
                                        </p:attrNameLst>
                                      </p:cBhvr>
                                      <p:to>
                                        <p:strVal val="visible"/>
                                      </p:to>
                                    </p:set>
                                    <p:animEffect filter="fade" transition="in">
                                      <p:cBhvr>
                                        <p:cTn dur="1000"/>
                                        <p:tgtEl>
                                          <p:spTgt spid="7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xEl>
                                              <p:pRg end="3" st="3"/>
                                            </p:txEl>
                                          </p:spTgt>
                                        </p:tgtEl>
                                        <p:attrNameLst>
                                          <p:attrName>style.visibility</p:attrName>
                                        </p:attrNameLst>
                                      </p:cBhvr>
                                      <p:to>
                                        <p:strVal val="visible"/>
                                      </p:to>
                                    </p:set>
                                    <p:animEffect filter="fade" transition="in">
                                      <p:cBhvr>
                                        <p:cTn dur="1000"/>
                                        <p:tgtEl>
                                          <p:spTgt spid="7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0"/>
          <p:cNvSpPr txBox="1"/>
          <p:nvPr>
            <p:ph idx="1" type="body"/>
          </p:nvPr>
        </p:nvSpPr>
        <p:spPr>
          <a:xfrm>
            <a:off x="1338550" y="1034550"/>
            <a:ext cx="7239300" cy="3534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700">
              <a:solidFill>
                <a:srgbClr val="B44141"/>
              </a:solidFill>
            </a:endParaRPr>
          </a:p>
          <a:p>
            <a:pPr indent="-336550" lvl="0" marL="457200" rtl="0" algn="l">
              <a:lnSpc>
                <a:spcPct val="115000"/>
              </a:lnSpc>
              <a:spcBef>
                <a:spcPts val="0"/>
              </a:spcBef>
              <a:spcAft>
                <a:spcPts val="0"/>
              </a:spcAft>
              <a:buClr>
                <a:srgbClr val="444444"/>
              </a:buClr>
              <a:buSzPts val="1700"/>
              <a:buAutoNum type="arabicPeriod"/>
            </a:pPr>
            <a:r>
              <a:rPr lang="en" sz="1700">
                <a:solidFill>
                  <a:srgbClr val="0000FF"/>
                </a:solidFill>
              </a:rPr>
              <a:t>Method </a:t>
            </a:r>
            <a:r>
              <a:rPr lang="en" sz="1700">
                <a:solidFill>
                  <a:srgbClr val="FF00FF"/>
                </a:solidFill>
              </a:rPr>
              <a:t>overloading </a:t>
            </a:r>
            <a:r>
              <a:rPr lang="en" sz="1700">
                <a:solidFill>
                  <a:srgbClr val="444444"/>
                </a:solidFill>
              </a:rPr>
              <a:t>minimises </a:t>
            </a:r>
            <a:r>
              <a:rPr lang="en" sz="1700">
                <a:solidFill>
                  <a:srgbClr val="CC0000"/>
                </a:solidFill>
              </a:rPr>
              <a:t>the complexity </a:t>
            </a:r>
            <a:r>
              <a:rPr lang="en" sz="1700">
                <a:solidFill>
                  <a:srgbClr val="444444"/>
                </a:solidFill>
              </a:rPr>
              <a:t>of the code.</a:t>
            </a:r>
            <a:endParaRPr sz="1700">
              <a:solidFill>
                <a:schemeClr val="dk1"/>
              </a:solidFill>
            </a:endParaRPr>
          </a:p>
          <a:p>
            <a:pPr indent="0" lvl="0" marL="0" rtl="0" algn="l">
              <a:lnSpc>
                <a:spcPct val="150000"/>
              </a:lnSpc>
              <a:spcBef>
                <a:spcPts val="3400"/>
              </a:spcBef>
              <a:spcAft>
                <a:spcPts val="0"/>
              </a:spcAft>
              <a:buNone/>
            </a:pPr>
            <a:r>
              <a:t/>
            </a:r>
            <a:endParaRPr sz="1700">
              <a:solidFill>
                <a:srgbClr val="0000FF"/>
              </a:solidFill>
            </a:endParaRPr>
          </a:p>
          <a:p>
            <a:pPr indent="-336550" lvl="0" marL="457200" rtl="0" algn="l">
              <a:lnSpc>
                <a:spcPct val="150000"/>
              </a:lnSpc>
              <a:spcBef>
                <a:spcPts val="0"/>
              </a:spcBef>
              <a:spcAft>
                <a:spcPts val="0"/>
              </a:spcAft>
              <a:buClr>
                <a:srgbClr val="444444"/>
              </a:buClr>
              <a:buSzPts val="1700"/>
              <a:buAutoNum type="arabicPeriod"/>
            </a:pPr>
            <a:r>
              <a:rPr lang="en" sz="1700">
                <a:solidFill>
                  <a:srgbClr val="444444"/>
                </a:solidFill>
              </a:rPr>
              <a:t>It increases</a:t>
            </a:r>
            <a:r>
              <a:rPr lang="en" sz="1700">
                <a:solidFill>
                  <a:srgbClr val="38761D"/>
                </a:solidFill>
              </a:rPr>
              <a:t> the readability</a:t>
            </a:r>
            <a:r>
              <a:rPr lang="en" sz="1700">
                <a:solidFill>
                  <a:srgbClr val="741B47"/>
                </a:solidFill>
              </a:rPr>
              <a:t> </a:t>
            </a:r>
            <a:r>
              <a:rPr lang="en" sz="1700">
                <a:solidFill>
                  <a:srgbClr val="444444"/>
                </a:solidFill>
              </a:rPr>
              <a:t>of </a:t>
            </a:r>
            <a:r>
              <a:rPr lang="en" sz="1700">
                <a:solidFill>
                  <a:srgbClr val="38761D"/>
                </a:solidFill>
              </a:rPr>
              <a:t>the program.</a:t>
            </a:r>
            <a:endParaRPr sz="1700"/>
          </a:p>
        </p:txBody>
      </p:sp>
      <p:sp>
        <p:nvSpPr>
          <p:cNvPr id="769" name="Google Shape;769;p100"/>
          <p:cNvSpPr txBox="1"/>
          <p:nvPr>
            <p:ph type="title"/>
          </p:nvPr>
        </p:nvSpPr>
        <p:spPr>
          <a:xfrm>
            <a:off x="1349400" y="478650"/>
            <a:ext cx="6292800" cy="5559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1500"/>
              </a:spcAft>
              <a:buNone/>
            </a:pPr>
            <a:r>
              <a:rPr lang="en" sz="2500">
                <a:solidFill>
                  <a:srgbClr val="00C3B1"/>
                </a:solidFill>
              </a:rPr>
              <a:t>Benefits</a:t>
            </a:r>
            <a:r>
              <a:rPr lang="en" sz="2500">
                <a:solidFill>
                  <a:srgbClr val="000000"/>
                </a:solidFill>
              </a:rPr>
              <a:t> </a:t>
            </a:r>
            <a:r>
              <a:rPr lang="en" sz="2500">
                <a:solidFill>
                  <a:srgbClr val="0000FF"/>
                </a:solidFill>
              </a:rPr>
              <a:t>of</a:t>
            </a:r>
            <a:r>
              <a:rPr lang="en" sz="2500">
                <a:solidFill>
                  <a:srgbClr val="000000"/>
                </a:solidFill>
              </a:rPr>
              <a:t> </a:t>
            </a:r>
            <a:r>
              <a:rPr lang="en" sz="2500">
                <a:solidFill>
                  <a:srgbClr val="FF0000"/>
                </a:solidFill>
              </a:rPr>
              <a:t>using </a:t>
            </a:r>
            <a:r>
              <a:rPr lang="en" sz="2500">
                <a:solidFill>
                  <a:srgbClr val="990000"/>
                </a:solidFill>
              </a:rPr>
              <a:t>Method Overloading</a:t>
            </a:r>
            <a:r>
              <a:rPr lang="en" sz="2500">
                <a:solidFill>
                  <a:srgbClr val="FF00FF"/>
                </a:solidFill>
              </a:rPr>
              <a:t>. . .</a:t>
            </a:r>
            <a:endParaRPr sz="4200">
              <a:solidFill>
                <a:srgbClr val="FF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xEl>
                                              <p:pRg end="0" st="0"/>
                                            </p:txEl>
                                          </p:spTgt>
                                        </p:tgtEl>
                                        <p:attrNameLst>
                                          <p:attrName>style.visibility</p:attrName>
                                        </p:attrNameLst>
                                      </p:cBhvr>
                                      <p:to>
                                        <p:strVal val="visible"/>
                                      </p:to>
                                    </p:set>
                                    <p:animEffect filter="fade" transition="in">
                                      <p:cBhvr>
                                        <p:cTn dur="1000"/>
                                        <p:tgtEl>
                                          <p:spTgt spid="7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xEl>
                                              <p:pRg end="1" st="1"/>
                                            </p:txEl>
                                          </p:spTgt>
                                        </p:tgtEl>
                                        <p:attrNameLst>
                                          <p:attrName>style.visibility</p:attrName>
                                        </p:attrNameLst>
                                      </p:cBhvr>
                                      <p:to>
                                        <p:strVal val="visible"/>
                                      </p:to>
                                    </p:set>
                                    <p:animEffect filter="fade" transition="in">
                                      <p:cBhvr>
                                        <p:cTn dur="1000"/>
                                        <p:tgtEl>
                                          <p:spTgt spid="7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xEl>
                                              <p:pRg end="2" st="2"/>
                                            </p:txEl>
                                          </p:spTgt>
                                        </p:tgtEl>
                                        <p:attrNameLst>
                                          <p:attrName>style.visibility</p:attrName>
                                        </p:attrNameLst>
                                      </p:cBhvr>
                                      <p:to>
                                        <p:strVal val="visible"/>
                                      </p:to>
                                    </p:set>
                                    <p:animEffect filter="fade" transition="in">
                                      <p:cBhvr>
                                        <p:cTn dur="1000"/>
                                        <p:tgtEl>
                                          <p:spTgt spid="7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xEl>
                                              <p:pRg end="3" st="3"/>
                                            </p:txEl>
                                          </p:spTgt>
                                        </p:tgtEl>
                                        <p:attrNameLst>
                                          <p:attrName>style.visibility</p:attrName>
                                        </p:attrNameLst>
                                      </p:cBhvr>
                                      <p:to>
                                        <p:strVal val="visible"/>
                                      </p:to>
                                    </p:set>
                                    <p:animEffect filter="fade" transition="in">
                                      <p:cBhvr>
                                        <p:cTn dur="1000"/>
                                        <p:tgtEl>
                                          <p:spTgt spid="7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1"/>
          <p:cNvSpPr txBox="1"/>
          <p:nvPr>
            <p:ph idx="1" type="body"/>
          </p:nvPr>
        </p:nvSpPr>
        <p:spPr>
          <a:xfrm>
            <a:off x="1326150" y="1401275"/>
            <a:ext cx="7237200" cy="330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rgbClr val="4D719D"/>
                </a:solidFill>
              </a:rPr>
              <a:t>In Java,</a:t>
            </a:r>
            <a:r>
              <a:rPr lang="en" sz="1900">
                <a:solidFill>
                  <a:srgbClr val="444444"/>
                </a:solidFill>
              </a:rPr>
              <a:t> we do </a:t>
            </a:r>
            <a:r>
              <a:rPr lang="en" sz="1900">
                <a:solidFill>
                  <a:srgbClr val="0000FF"/>
                </a:solidFill>
              </a:rPr>
              <a:t>method </a:t>
            </a:r>
            <a:r>
              <a:rPr lang="en" sz="1900">
                <a:solidFill>
                  <a:srgbClr val="FF00FF"/>
                </a:solidFill>
              </a:rPr>
              <a:t>overloading</a:t>
            </a:r>
            <a:r>
              <a:rPr lang="en" sz="1900">
                <a:solidFill>
                  <a:srgbClr val="444444"/>
                </a:solidFill>
              </a:rPr>
              <a:t> in three ways:</a:t>
            </a:r>
            <a:endParaRPr sz="1900">
              <a:solidFill>
                <a:srgbClr val="444444"/>
              </a:solidFill>
            </a:endParaRPr>
          </a:p>
          <a:p>
            <a:pPr indent="0" lvl="0" marL="0" rtl="0" algn="l">
              <a:lnSpc>
                <a:spcPct val="100000"/>
              </a:lnSpc>
              <a:spcBef>
                <a:spcPts val="1900"/>
              </a:spcBef>
              <a:spcAft>
                <a:spcPts val="0"/>
              </a:spcAft>
              <a:buNone/>
            </a:pPr>
            <a:r>
              <a:t/>
            </a:r>
            <a:endParaRPr sz="2000">
              <a:solidFill>
                <a:srgbClr val="9900FF"/>
              </a:solidFill>
            </a:endParaRPr>
          </a:p>
          <a:p>
            <a:pPr indent="0" lvl="0" marL="0" rtl="0" algn="l">
              <a:lnSpc>
                <a:spcPct val="100000"/>
              </a:lnSpc>
              <a:spcBef>
                <a:spcPts val="0"/>
              </a:spcBef>
              <a:spcAft>
                <a:spcPts val="0"/>
              </a:spcAft>
              <a:buNone/>
            </a:pPr>
            <a:r>
              <a:rPr lang="en" sz="2000">
                <a:solidFill>
                  <a:srgbClr val="9900FF"/>
                </a:solidFill>
              </a:rPr>
              <a:t>1. </a:t>
            </a:r>
            <a:r>
              <a:rPr lang="en" sz="2000">
                <a:solidFill>
                  <a:srgbClr val="9900FF"/>
                </a:solidFill>
              </a:rPr>
              <a:t>By </a:t>
            </a:r>
            <a:r>
              <a:rPr lang="en" sz="2000">
                <a:solidFill>
                  <a:srgbClr val="741B47"/>
                </a:solidFill>
              </a:rPr>
              <a:t>changing </a:t>
            </a:r>
            <a:r>
              <a:rPr lang="en" sz="2000">
                <a:solidFill>
                  <a:srgbClr val="444444"/>
                </a:solidFill>
              </a:rPr>
              <a:t>data </a:t>
            </a:r>
            <a:r>
              <a:rPr lang="en" sz="2000">
                <a:solidFill>
                  <a:srgbClr val="0000FF"/>
                </a:solidFill>
              </a:rPr>
              <a:t>types </a:t>
            </a:r>
            <a:r>
              <a:rPr lang="en" sz="2000">
                <a:solidFill>
                  <a:srgbClr val="444444"/>
                </a:solidFill>
              </a:rPr>
              <a:t>of </a:t>
            </a:r>
            <a:r>
              <a:rPr lang="en" sz="2000">
                <a:solidFill>
                  <a:srgbClr val="0000FF"/>
                </a:solidFill>
              </a:rPr>
              <a:t>parameters.</a:t>
            </a:r>
            <a:endParaRPr sz="2000">
              <a:solidFill>
                <a:srgbClr val="9900FF"/>
              </a:solidFill>
            </a:endParaRPr>
          </a:p>
          <a:p>
            <a:pPr indent="0" lvl="0" marL="0" rtl="0" algn="l">
              <a:lnSpc>
                <a:spcPct val="100000"/>
              </a:lnSpc>
              <a:spcBef>
                <a:spcPts val="0"/>
              </a:spcBef>
              <a:spcAft>
                <a:spcPts val="0"/>
              </a:spcAft>
              <a:buNone/>
            </a:pPr>
            <a:r>
              <a:t/>
            </a:r>
            <a:endParaRPr sz="2000">
              <a:solidFill>
                <a:srgbClr val="444444"/>
              </a:solidFill>
            </a:endParaRPr>
          </a:p>
          <a:p>
            <a:pPr indent="0" lvl="0" marL="0" rtl="0" algn="l">
              <a:lnSpc>
                <a:spcPct val="100000"/>
              </a:lnSpc>
              <a:spcBef>
                <a:spcPts val="0"/>
              </a:spcBef>
              <a:spcAft>
                <a:spcPts val="0"/>
              </a:spcAft>
              <a:buNone/>
            </a:pPr>
            <a:r>
              <a:rPr lang="en" sz="2000">
                <a:solidFill>
                  <a:srgbClr val="9900FF"/>
                </a:solidFill>
              </a:rPr>
              <a:t>2. </a:t>
            </a:r>
            <a:r>
              <a:rPr lang="en" sz="2000">
                <a:solidFill>
                  <a:srgbClr val="9900FF"/>
                </a:solidFill>
              </a:rPr>
              <a:t>By </a:t>
            </a:r>
            <a:r>
              <a:rPr lang="en" sz="2000">
                <a:solidFill>
                  <a:srgbClr val="741B47"/>
                </a:solidFill>
              </a:rPr>
              <a:t>changing </a:t>
            </a:r>
            <a:r>
              <a:rPr lang="en" sz="2000">
                <a:solidFill>
                  <a:srgbClr val="444444"/>
                </a:solidFill>
              </a:rPr>
              <a:t>the </a:t>
            </a:r>
            <a:r>
              <a:rPr lang="en" sz="2000">
                <a:solidFill>
                  <a:srgbClr val="FF0000"/>
                </a:solidFill>
              </a:rPr>
              <a:t>number </a:t>
            </a:r>
            <a:r>
              <a:rPr lang="en" sz="2000">
                <a:solidFill>
                  <a:srgbClr val="444444"/>
                </a:solidFill>
              </a:rPr>
              <a:t>of </a:t>
            </a:r>
            <a:r>
              <a:rPr lang="en" sz="2000">
                <a:solidFill>
                  <a:srgbClr val="0000FF"/>
                </a:solidFill>
              </a:rPr>
              <a:t>parameters</a:t>
            </a:r>
            <a:r>
              <a:rPr lang="en" sz="2000">
                <a:solidFill>
                  <a:srgbClr val="444444"/>
                </a:solidFill>
              </a:rPr>
              <a:t>.</a:t>
            </a:r>
            <a:endParaRPr sz="2000">
              <a:solidFill>
                <a:srgbClr val="444444"/>
              </a:solidFill>
            </a:endParaRPr>
          </a:p>
          <a:p>
            <a:pPr indent="0" lvl="0" marL="0" rtl="0" algn="l">
              <a:lnSpc>
                <a:spcPct val="100000"/>
              </a:lnSpc>
              <a:spcBef>
                <a:spcPts val="0"/>
              </a:spcBef>
              <a:spcAft>
                <a:spcPts val="0"/>
              </a:spcAft>
              <a:buNone/>
            </a:pPr>
            <a:r>
              <a:t/>
            </a:r>
            <a:endParaRPr sz="2000">
              <a:solidFill>
                <a:srgbClr val="0000FF"/>
              </a:solidFill>
            </a:endParaRPr>
          </a:p>
          <a:p>
            <a:pPr indent="0" lvl="0" marL="0" rtl="0" algn="l">
              <a:lnSpc>
                <a:spcPct val="100000"/>
              </a:lnSpc>
              <a:spcBef>
                <a:spcPts val="0"/>
              </a:spcBef>
              <a:spcAft>
                <a:spcPts val="0"/>
              </a:spcAft>
              <a:buNone/>
            </a:pPr>
            <a:r>
              <a:rPr lang="en" sz="2000">
                <a:solidFill>
                  <a:srgbClr val="9900FF"/>
                </a:solidFill>
              </a:rPr>
              <a:t>3. By</a:t>
            </a:r>
            <a:r>
              <a:rPr lang="en" sz="2000">
                <a:solidFill>
                  <a:srgbClr val="0000FF"/>
                </a:solidFill>
              </a:rPr>
              <a:t> </a:t>
            </a:r>
            <a:r>
              <a:rPr lang="en" sz="2000">
                <a:solidFill>
                  <a:srgbClr val="741B47"/>
                </a:solidFill>
              </a:rPr>
              <a:t>changing </a:t>
            </a:r>
            <a:r>
              <a:rPr lang="en" sz="2000">
                <a:solidFill>
                  <a:srgbClr val="4C1130"/>
                </a:solidFill>
              </a:rPr>
              <a:t>order </a:t>
            </a:r>
            <a:r>
              <a:rPr lang="en" sz="2000">
                <a:solidFill>
                  <a:srgbClr val="444444"/>
                </a:solidFill>
              </a:rPr>
              <a:t>of</a:t>
            </a:r>
            <a:r>
              <a:rPr lang="en" sz="2000">
                <a:solidFill>
                  <a:srgbClr val="0000FF"/>
                </a:solidFill>
              </a:rPr>
              <a:t> parameters.</a:t>
            </a:r>
            <a:endParaRPr sz="2000">
              <a:solidFill>
                <a:srgbClr val="0000FF"/>
              </a:solidFill>
            </a:endParaRPr>
          </a:p>
          <a:p>
            <a:pPr indent="0" lvl="0" marL="0" rtl="0" algn="l">
              <a:lnSpc>
                <a:spcPct val="100000"/>
              </a:lnSpc>
              <a:spcBef>
                <a:spcPts val="0"/>
              </a:spcBef>
              <a:spcAft>
                <a:spcPts val="0"/>
              </a:spcAft>
              <a:buNone/>
            </a:pPr>
            <a:r>
              <a:t/>
            </a:r>
            <a:endParaRPr sz="2000">
              <a:solidFill>
                <a:srgbClr val="0000FF"/>
              </a:solidFill>
            </a:endParaRPr>
          </a:p>
          <a:p>
            <a:pPr indent="0" lvl="0" marL="457200" rtl="0" algn="l">
              <a:lnSpc>
                <a:spcPct val="100000"/>
              </a:lnSpc>
              <a:spcBef>
                <a:spcPts val="0"/>
              </a:spcBef>
              <a:spcAft>
                <a:spcPts val="0"/>
              </a:spcAft>
              <a:buNone/>
            </a:pPr>
            <a:r>
              <a:t/>
            </a:r>
            <a:endParaRPr sz="2000">
              <a:solidFill>
                <a:srgbClr val="0000FF"/>
              </a:solidFill>
            </a:endParaRPr>
          </a:p>
          <a:p>
            <a:pPr indent="0" lvl="0" marL="0" rtl="0" algn="l">
              <a:lnSpc>
                <a:spcPct val="115000"/>
              </a:lnSpc>
              <a:spcBef>
                <a:spcPts val="0"/>
              </a:spcBef>
              <a:spcAft>
                <a:spcPts val="3400"/>
              </a:spcAft>
              <a:buNone/>
            </a:pPr>
            <a:r>
              <a:t/>
            </a:r>
            <a:endParaRPr sz="2000">
              <a:solidFill>
                <a:srgbClr val="B44141"/>
              </a:solidFill>
            </a:endParaRPr>
          </a:p>
        </p:txBody>
      </p:sp>
      <p:sp>
        <p:nvSpPr>
          <p:cNvPr id="775" name="Google Shape;775;p101"/>
          <p:cNvSpPr txBox="1"/>
          <p:nvPr>
            <p:ph type="title"/>
          </p:nvPr>
        </p:nvSpPr>
        <p:spPr>
          <a:xfrm>
            <a:off x="1567150" y="488650"/>
            <a:ext cx="6292800" cy="5559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2700">
                <a:solidFill>
                  <a:srgbClr val="FF0000"/>
                </a:solidFill>
              </a:rPr>
              <a:t>How </a:t>
            </a:r>
            <a:r>
              <a:rPr lang="en" sz="2700">
                <a:solidFill>
                  <a:srgbClr val="38761D"/>
                </a:solidFill>
              </a:rPr>
              <a:t>to do </a:t>
            </a:r>
            <a:r>
              <a:rPr lang="en" sz="2700">
                <a:solidFill>
                  <a:srgbClr val="990000"/>
                </a:solidFill>
              </a:rPr>
              <a:t>Method Overloading</a:t>
            </a:r>
            <a:r>
              <a:rPr lang="en" sz="2700">
                <a:solidFill>
                  <a:srgbClr val="FF00FF"/>
                </a:solidFill>
              </a:rPr>
              <a:t>?</a:t>
            </a:r>
            <a:endParaRPr sz="2700">
              <a:solidFill>
                <a:srgbClr val="FF00FF"/>
              </a:solidFill>
            </a:endParaRPr>
          </a:p>
          <a:p>
            <a:pPr indent="0" lvl="0" marL="0" rtl="0" algn="l">
              <a:lnSpc>
                <a:spcPct val="115000"/>
              </a:lnSpc>
              <a:spcBef>
                <a:spcPts val="1500"/>
              </a:spcBef>
              <a:spcAft>
                <a:spcPts val="2000"/>
              </a:spcAft>
              <a:buNone/>
            </a:pPr>
            <a:r>
              <a:t/>
            </a:r>
            <a:endParaRPr sz="40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0" st="0"/>
                                            </p:txEl>
                                          </p:spTgt>
                                        </p:tgtEl>
                                        <p:attrNameLst>
                                          <p:attrName>style.visibility</p:attrName>
                                        </p:attrNameLst>
                                      </p:cBhvr>
                                      <p:to>
                                        <p:strVal val="visible"/>
                                      </p:to>
                                    </p:set>
                                    <p:animEffect filter="fade" transition="in">
                                      <p:cBhvr>
                                        <p:cTn dur="1000"/>
                                        <p:tgtEl>
                                          <p:spTgt spid="7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1" st="1"/>
                                            </p:txEl>
                                          </p:spTgt>
                                        </p:tgtEl>
                                        <p:attrNameLst>
                                          <p:attrName>style.visibility</p:attrName>
                                        </p:attrNameLst>
                                      </p:cBhvr>
                                      <p:to>
                                        <p:strVal val="visible"/>
                                      </p:to>
                                    </p:set>
                                    <p:animEffect filter="fade" transition="in">
                                      <p:cBhvr>
                                        <p:cTn dur="1000"/>
                                        <p:tgtEl>
                                          <p:spTgt spid="7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2" st="2"/>
                                            </p:txEl>
                                          </p:spTgt>
                                        </p:tgtEl>
                                        <p:attrNameLst>
                                          <p:attrName>style.visibility</p:attrName>
                                        </p:attrNameLst>
                                      </p:cBhvr>
                                      <p:to>
                                        <p:strVal val="visible"/>
                                      </p:to>
                                    </p:set>
                                    <p:animEffect filter="fade" transition="in">
                                      <p:cBhvr>
                                        <p:cTn dur="1000"/>
                                        <p:tgtEl>
                                          <p:spTgt spid="7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3" st="3"/>
                                            </p:txEl>
                                          </p:spTgt>
                                        </p:tgtEl>
                                        <p:attrNameLst>
                                          <p:attrName>style.visibility</p:attrName>
                                        </p:attrNameLst>
                                      </p:cBhvr>
                                      <p:to>
                                        <p:strVal val="visible"/>
                                      </p:to>
                                    </p:set>
                                    <p:animEffect filter="fade" transition="in">
                                      <p:cBhvr>
                                        <p:cTn dur="1000"/>
                                        <p:tgtEl>
                                          <p:spTgt spid="7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4" st="4"/>
                                            </p:txEl>
                                          </p:spTgt>
                                        </p:tgtEl>
                                        <p:attrNameLst>
                                          <p:attrName>style.visibility</p:attrName>
                                        </p:attrNameLst>
                                      </p:cBhvr>
                                      <p:to>
                                        <p:strVal val="visible"/>
                                      </p:to>
                                    </p:set>
                                    <p:animEffect filter="fade" transition="in">
                                      <p:cBhvr>
                                        <p:cTn dur="1000"/>
                                        <p:tgtEl>
                                          <p:spTgt spid="7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5" st="5"/>
                                            </p:txEl>
                                          </p:spTgt>
                                        </p:tgtEl>
                                        <p:attrNameLst>
                                          <p:attrName>style.visibility</p:attrName>
                                        </p:attrNameLst>
                                      </p:cBhvr>
                                      <p:to>
                                        <p:strVal val="visible"/>
                                      </p:to>
                                    </p:set>
                                    <p:animEffect filter="fade" transition="in">
                                      <p:cBhvr>
                                        <p:cTn dur="1000"/>
                                        <p:tgtEl>
                                          <p:spTgt spid="7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6" st="6"/>
                                            </p:txEl>
                                          </p:spTgt>
                                        </p:tgtEl>
                                        <p:attrNameLst>
                                          <p:attrName>style.visibility</p:attrName>
                                        </p:attrNameLst>
                                      </p:cBhvr>
                                      <p:to>
                                        <p:strVal val="visible"/>
                                      </p:to>
                                    </p:set>
                                    <p:animEffect filter="fade" transition="in">
                                      <p:cBhvr>
                                        <p:cTn dur="1000"/>
                                        <p:tgtEl>
                                          <p:spTgt spid="7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7" st="7"/>
                                            </p:txEl>
                                          </p:spTgt>
                                        </p:tgtEl>
                                        <p:attrNameLst>
                                          <p:attrName>style.visibility</p:attrName>
                                        </p:attrNameLst>
                                      </p:cBhvr>
                                      <p:to>
                                        <p:strVal val="visible"/>
                                      </p:to>
                                    </p:set>
                                    <p:animEffect filter="fade" transition="in">
                                      <p:cBhvr>
                                        <p:cTn dur="1000"/>
                                        <p:tgtEl>
                                          <p:spTgt spid="7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8" st="8"/>
                                            </p:txEl>
                                          </p:spTgt>
                                        </p:tgtEl>
                                        <p:attrNameLst>
                                          <p:attrName>style.visibility</p:attrName>
                                        </p:attrNameLst>
                                      </p:cBhvr>
                                      <p:to>
                                        <p:strVal val="visible"/>
                                      </p:to>
                                    </p:set>
                                    <p:animEffect filter="fade" transition="in">
                                      <p:cBhvr>
                                        <p:cTn dur="1000"/>
                                        <p:tgtEl>
                                          <p:spTgt spid="7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9" st="9"/>
                                            </p:txEl>
                                          </p:spTgt>
                                        </p:tgtEl>
                                        <p:attrNameLst>
                                          <p:attrName>style.visibility</p:attrName>
                                        </p:attrNameLst>
                                      </p:cBhvr>
                                      <p:to>
                                        <p:strVal val="visible"/>
                                      </p:to>
                                    </p:set>
                                    <p:animEffect filter="fade" transition="in">
                                      <p:cBhvr>
                                        <p:cTn dur="1000"/>
                                        <p:tgtEl>
                                          <p:spTgt spid="77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7"/>
          <p:cNvSpPr txBox="1"/>
          <p:nvPr>
            <p:ph idx="8" type="title"/>
          </p:nvPr>
        </p:nvSpPr>
        <p:spPr>
          <a:xfrm>
            <a:off x="853600" y="316300"/>
            <a:ext cx="2766300" cy="1466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2100"/>
              <a:t>Key Concepts Of Object-Oriented Programming</a:t>
            </a:r>
            <a:endParaRPr sz="2100"/>
          </a:p>
        </p:txBody>
      </p:sp>
      <p:sp>
        <p:nvSpPr>
          <p:cNvPr id="382" name="Google Shape;382;p57"/>
          <p:cNvSpPr/>
          <p:nvPr/>
        </p:nvSpPr>
        <p:spPr>
          <a:xfrm>
            <a:off x="7639575" y="711175"/>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7"/>
          <p:cNvSpPr/>
          <p:nvPr/>
        </p:nvSpPr>
        <p:spPr>
          <a:xfrm>
            <a:off x="7125750" y="544900"/>
            <a:ext cx="564034" cy="445373"/>
          </a:xfrm>
          <a:custGeom>
            <a:rect b="b" l="l" r="r" t="t"/>
            <a:pathLst>
              <a:path extrusionOk="0" h="30811" w="3902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7"/>
          <p:cNvSpPr txBox="1"/>
          <p:nvPr>
            <p:ph idx="2" type="title"/>
          </p:nvPr>
        </p:nvSpPr>
        <p:spPr>
          <a:xfrm>
            <a:off x="1185667" y="2619982"/>
            <a:ext cx="2917800" cy="488400"/>
          </a:xfrm>
          <a:prstGeom prst="rect">
            <a:avLst/>
          </a:prstGeom>
        </p:spPr>
        <p:txBody>
          <a:bodyPr anchorCtr="0" anchor="b" bIns="91425" lIns="91425" spcFirstLastPara="1" rIns="91425" wrap="square" tIns="91425">
            <a:noAutofit/>
          </a:bodyPr>
          <a:lstStyle/>
          <a:p>
            <a:pPr indent="-361950" lvl="0" marL="457200" rtl="0" algn="l">
              <a:spcBef>
                <a:spcPts val="0"/>
              </a:spcBef>
              <a:spcAft>
                <a:spcPts val="0"/>
              </a:spcAft>
              <a:buClr>
                <a:srgbClr val="595959"/>
              </a:buClr>
              <a:buSzPts val="2100"/>
              <a:buChar char="●"/>
            </a:pPr>
            <a:r>
              <a:rPr lang="en">
                <a:solidFill>
                  <a:srgbClr val="595959"/>
                </a:solidFill>
              </a:rPr>
              <a:t>Encapsulation</a:t>
            </a:r>
            <a:endParaRPr>
              <a:solidFill>
                <a:srgbClr val="595959"/>
              </a:solidFill>
            </a:endParaRPr>
          </a:p>
        </p:txBody>
      </p:sp>
      <p:pic>
        <p:nvPicPr>
          <p:cNvPr id="385" name="Google Shape;385;p57"/>
          <p:cNvPicPr preferRelativeResize="0"/>
          <p:nvPr/>
        </p:nvPicPr>
        <p:blipFill>
          <a:blip r:embed="rId3">
            <a:alphaModFix amt="80000"/>
          </a:blip>
          <a:stretch>
            <a:fillRect/>
          </a:stretch>
        </p:blipFill>
        <p:spPr>
          <a:xfrm flipH="1" rot="-8782544">
            <a:off x="2982849" y="979823"/>
            <a:ext cx="1124399" cy="510031"/>
          </a:xfrm>
          <a:prstGeom prst="rect">
            <a:avLst/>
          </a:prstGeom>
          <a:noFill/>
          <a:ln>
            <a:noFill/>
          </a:ln>
        </p:spPr>
      </p:pic>
      <p:sp>
        <p:nvSpPr>
          <p:cNvPr id="386" name="Google Shape;386;p57"/>
          <p:cNvSpPr txBox="1"/>
          <p:nvPr>
            <p:ph idx="2" type="title"/>
          </p:nvPr>
        </p:nvSpPr>
        <p:spPr>
          <a:xfrm>
            <a:off x="1185667" y="3689316"/>
            <a:ext cx="2917800" cy="488400"/>
          </a:xfrm>
          <a:prstGeom prst="rect">
            <a:avLst/>
          </a:prstGeom>
        </p:spPr>
        <p:txBody>
          <a:bodyPr anchorCtr="0" anchor="b" bIns="91425" lIns="91425" spcFirstLastPara="1" rIns="91425" wrap="square" tIns="91425">
            <a:noAutofit/>
          </a:bodyPr>
          <a:lstStyle/>
          <a:p>
            <a:pPr indent="-361950" lvl="0" marL="457200" rtl="0" algn="l">
              <a:spcBef>
                <a:spcPts val="0"/>
              </a:spcBef>
              <a:spcAft>
                <a:spcPts val="0"/>
              </a:spcAft>
              <a:buClr>
                <a:srgbClr val="595959"/>
              </a:buClr>
              <a:buSzPts val="2100"/>
              <a:buChar char="●"/>
            </a:pPr>
            <a:r>
              <a:rPr lang="en">
                <a:solidFill>
                  <a:srgbClr val="595959"/>
                </a:solidFill>
              </a:rPr>
              <a:t>Polymorphism</a:t>
            </a:r>
            <a:endParaRPr>
              <a:solidFill>
                <a:srgbClr val="595959"/>
              </a:solidFill>
            </a:endParaRPr>
          </a:p>
        </p:txBody>
      </p:sp>
      <p:sp>
        <p:nvSpPr>
          <p:cNvPr id="387" name="Google Shape;387;p57"/>
          <p:cNvSpPr txBox="1"/>
          <p:nvPr>
            <p:ph idx="2" type="title"/>
          </p:nvPr>
        </p:nvSpPr>
        <p:spPr>
          <a:xfrm>
            <a:off x="1185667" y="3154649"/>
            <a:ext cx="2917800" cy="488400"/>
          </a:xfrm>
          <a:prstGeom prst="rect">
            <a:avLst/>
          </a:prstGeom>
        </p:spPr>
        <p:txBody>
          <a:bodyPr anchorCtr="0" anchor="b" bIns="91425" lIns="91425" spcFirstLastPara="1" rIns="91425" wrap="square" tIns="91425">
            <a:noAutofit/>
          </a:bodyPr>
          <a:lstStyle/>
          <a:p>
            <a:pPr indent="-361950" lvl="0" marL="457200" rtl="0" algn="l">
              <a:spcBef>
                <a:spcPts val="0"/>
              </a:spcBef>
              <a:spcAft>
                <a:spcPts val="0"/>
              </a:spcAft>
              <a:buClr>
                <a:srgbClr val="595959"/>
              </a:buClr>
              <a:buSzPts val="2100"/>
              <a:buChar char="●"/>
            </a:pPr>
            <a:r>
              <a:rPr lang="en">
                <a:solidFill>
                  <a:srgbClr val="595959"/>
                </a:solidFill>
              </a:rPr>
              <a:t>Abstraction</a:t>
            </a:r>
            <a:endParaRPr>
              <a:solidFill>
                <a:srgbClr val="595959"/>
              </a:solidFill>
            </a:endParaRPr>
          </a:p>
        </p:txBody>
      </p:sp>
      <p:sp>
        <p:nvSpPr>
          <p:cNvPr id="388" name="Google Shape;388;p57"/>
          <p:cNvSpPr txBox="1"/>
          <p:nvPr>
            <p:ph idx="2" type="title"/>
          </p:nvPr>
        </p:nvSpPr>
        <p:spPr>
          <a:xfrm>
            <a:off x="1185667" y="4223982"/>
            <a:ext cx="2917800" cy="488400"/>
          </a:xfrm>
          <a:prstGeom prst="rect">
            <a:avLst/>
          </a:prstGeom>
        </p:spPr>
        <p:txBody>
          <a:bodyPr anchorCtr="0" anchor="b" bIns="91425" lIns="91425" spcFirstLastPara="1" rIns="91425" wrap="square" tIns="91425">
            <a:noAutofit/>
          </a:bodyPr>
          <a:lstStyle/>
          <a:p>
            <a:pPr indent="-361950" lvl="0" marL="457200" rtl="0" algn="l">
              <a:spcBef>
                <a:spcPts val="0"/>
              </a:spcBef>
              <a:spcAft>
                <a:spcPts val="0"/>
              </a:spcAft>
              <a:buClr>
                <a:srgbClr val="595959"/>
              </a:buClr>
              <a:buSzPts val="2100"/>
              <a:buChar char="●"/>
            </a:pPr>
            <a:r>
              <a:rPr lang="en">
                <a:solidFill>
                  <a:srgbClr val="595959"/>
                </a:solidFill>
              </a:rPr>
              <a:t>Inheritance</a:t>
            </a:r>
            <a:endParaRPr>
              <a:solidFill>
                <a:srgbClr val="595959"/>
              </a:solidFill>
            </a:endParaRPr>
          </a:p>
        </p:txBody>
      </p:sp>
      <p:sp>
        <p:nvSpPr>
          <p:cNvPr id="389" name="Google Shape;389;p57"/>
          <p:cNvSpPr txBox="1"/>
          <p:nvPr>
            <p:ph idx="2" type="title"/>
          </p:nvPr>
        </p:nvSpPr>
        <p:spPr>
          <a:xfrm>
            <a:off x="1185667" y="1705582"/>
            <a:ext cx="2917800" cy="488400"/>
          </a:xfrm>
          <a:prstGeom prst="rect">
            <a:avLst/>
          </a:prstGeom>
        </p:spPr>
        <p:txBody>
          <a:bodyPr anchorCtr="0" anchor="b" bIns="91425" lIns="91425" spcFirstLastPara="1" rIns="91425" wrap="square" tIns="91425">
            <a:noAutofit/>
          </a:bodyPr>
          <a:lstStyle/>
          <a:p>
            <a:pPr indent="-361950" lvl="0" marL="457200" rtl="0" algn="l">
              <a:spcBef>
                <a:spcPts val="0"/>
              </a:spcBef>
              <a:spcAft>
                <a:spcPts val="0"/>
              </a:spcAft>
              <a:buClr>
                <a:srgbClr val="595959"/>
              </a:buClr>
              <a:buSzPts val="2100"/>
              <a:buChar char="●"/>
            </a:pPr>
            <a:r>
              <a:rPr lang="en">
                <a:solidFill>
                  <a:srgbClr val="595959"/>
                </a:solidFill>
              </a:rPr>
              <a:t>Class</a:t>
            </a:r>
            <a:endParaRPr>
              <a:solidFill>
                <a:srgbClr val="595959"/>
              </a:solidFill>
            </a:endParaRPr>
          </a:p>
        </p:txBody>
      </p:sp>
      <p:sp>
        <p:nvSpPr>
          <p:cNvPr id="390" name="Google Shape;390;p57"/>
          <p:cNvSpPr txBox="1"/>
          <p:nvPr>
            <p:ph idx="2" type="title"/>
          </p:nvPr>
        </p:nvSpPr>
        <p:spPr>
          <a:xfrm>
            <a:off x="1185667" y="2162782"/>
            <a:ext cx="2917800" cy="488400"/>
          </a:xfrm>
          <a:prstGeom prst="rect">
            <a:avLst/>
          </a:prstGeom>
        </p:spPr>
        <p:txBody>
          <a:bodyPr anchorCtr="0" anchor="b" bIns="91425" lIns="91425" spcFirstLastPara="1" rIns="91425" wrap="square" tIns="91425">
            <a:noAutofit/>
          </a:bodyPr>
          <a:lstStyle/>
          <a:p>
            <a:pPr indent="-361950" lvl="0" marL="457200" rtl="0" algn="l">
              <a:spcBef>
                <a:spcPts val="0"/>
              </a:spcBef>
              <a:spcAft>
                <a:spcPts val="0"/>
              </a:spcAft>
              <a:buClr>
                <a:srgbClr val="595959"/>
              </a:buClr>
              <a:buSzPts val="2100"/>
              <a:buChar char="●"/>
            </a:pPr>
            <a:r>
              <a:rPr lang="en">
                <a:solidFill>
                  <a:srgbClr val="595959"/>
                </a:solidFill>
              </a:rPr>
              <a:t>Object</a:t>
            </a:r>
            <a:endParaRPr>
              <a:solidFill>
                <a:srgbClr val="595959"/>
              </a:solidFill>
            </a:endParaRPr>
          </a:p>
        </p:txBody>
      </p:sp>
      <p:pic>
        <p:nvPicPr>
          <p:cNvPr id="391" name="Google Shape;391;p57"/>
          <p:cNvPicPr preferRelativeResize="0"/>
          <p:nvPr/>
        </p:nvPicPr>
        <p:blipFill rotWithShape="1">
          <a:blip r:embed="rId4">
            <a:alphaModFix/>
          </a:blip>
          <a:srcRect b="30437" l="2784" r="36937" t="1590"/>
          <a:stretch/>
        </p:blipFill>
        <p:spPr>
          <a:xfrm>
            <a:off x="4916875" y="1655375"/>
            <a:ext cx="3722826" cy="2361451"/>
          </a:xfrm>
          <a:prstGeom prst="rect">
            <a:avLst/>
          </a:prstGeom>
          <a:noFill/>
          <a:ln>
            <a:noFill/>
          </a:ln>
        </p:spPr>
      </p:pic>
      <p:sp>
        <p:nvSpPr>
          <p:cNvPr id="392" name="Google Shape;392;p57"/>
          <p:cNvSpPr/>
          <p:nvPr/>
        </p:nvSpPr>
        <p:spPr>
          <a:xfrm>
            <a:off x="5379975" y="3488125"/>
            <a:ext cx="857400" cy="201300"/>
          </a:xfrm>
          <a:prstGeom prst="rect">
            <a:avLst/>
          </a:prstGeom>
          <a:solidFill>
            <a:srgbClr val="F3F3F3"/>
          </a:solid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7"/>
          <p:cNvSpPr txBox="1"/>
          <p:nvPr/>
        </p:nvSpPr>
        <p:spPr>
          <a:xfrm>
            <a:off x="5379975" y="3427225"/>
            <a:ext cx="96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434343"/>
                </a:solidFill>
                <a:latin typeface="Roboto Mono Medium"/>
                <a:ea typeface="Roboto Mono Medium"/>
                <a:cs typeface="Roboto Mono Medium"/>
                <a:sym typeface="Roboto Mono Medium"/>
              </a:rPr>
              <a:t>Simplicity</a:t>
            </a:r>
            <a:endParaRPr sz="900">
              <a:solidFill>
                <a:srgbClr val="434343"/>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10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102"/>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781" name="Google Shape;781;p102"/>
          <p:cNvGrpSpPr/>
          <p:nvPr/>
        </p:nvGrpSpPr>
        <p:grpSpPr>
          <a:xfrm rot="913793">
            <a:off x="3379787" y="770495"/>
            <a:ext cx="272896" cy="434101"/>
            <a:chOff x="1312450" y="4093350"/>
            <a:chExt cx="685350" cy="1090200"/>
          </a:xfrm>
        </p:grpSpPr>
        <p:sp>
          <p:nvSpPr>
            <p:cNvPr id="782" name="Google Shape;782;p102"/>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2"/>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2"/>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02"/>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102"/>
          <p:cNvSpPr txBox="1"/>
          <p:nvPr>
            <p:ph idx="4294967295" type="body"/>
          </p:nvPr>
        </p:nvSpPr>
        <p:spPr>
          <a:xfrm>
            <a:off x="549350" y="1825850"/>
            <a:ext cx="3716700" cy="28206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Addition{</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int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 int </a:t>
            </a:r>
            <a:r>
              <a:rPr lang="en" sz="1100">
                <a:solidFill>
                  <a:srgbClr val="A9B7C6"/>
                </a:solidFill>
                <a:highlight>
                  <a:srgbClr val="2B2B2B"/>
                </a:highlight>
                <a:latin typeface="Courier New"/>
                <a:ea typeface="Courier New"/>
                <a:cs typeface="Courier New"/>
                <a:sym typeface="Courier New"/>
              </a:rPr>
              <a:t>b){</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double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double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 double </a:t>
            </a:r>
            <a:r>
              <a:rPr lang="en" sz="1100">
                <a:solidFill>
                  <a:srgbClr val="A9B7C6"/>
                </a:solidFill>
                <a:highlight>
                  <a:srgbClr val="2B2B2B"/>
                </a:highlight>
                <a:latin typeface="Courier New"/>
                <a:ea typeface="Courier New"/>
                <a:cs typeface="Courier New"/>
                <a:sym typeface="Courier New"/>
              </a:rPr>
              <a:t>b){</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300">
              <a:solidFill>
                <a:srgbClr val="CC7832"/>
              </a:solidFill>
              <a:highlight>
                <a:srgbClr val="2B2B2B"/>
              </a:highlight>
              <a:latin typeface="Courier New"/>
              <a:ea typeface="Courier New"/>
              <a:cs typeface="Courier New"/>
              <a:sym typeface="Courier New"/>
            </a:endParaRPr>
          </a:p>
        </p:txBody>
      </p:sp>
      <p:sp>
        <p:nvSpPr>
          <p:cNvPr id="787" name="Google Shape;787;p102"/>
          <p:cNvSpPr txBox="1"/>
          <p:nvPr>
            <p:ph idx="4294967295" type="body"/>
          </p:nvPr>
        </p:nvSpPr>
        <p:spPr>
          <a:xfrm>
            <a:off x="4844475" y="1825900"/>
            <a:ext cx="3838200" cy="28206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UseAddition{</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args){</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Addition obj</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obj=</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Addition()</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i="1" lang="en" sz="1100">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.println(obj.add(</a:t>
            </a:r>
            <a:r>
              <a:rPr lang="en" sz="1100">
                <a:solidFill>
                  <a:srgbClr val="6897BB"/>
                </a:solidFill>
                <a:highlight>
                  <a:srgbClr val="2B2B2B"/>
                </a:highlight>
                <a:latin typeface="Courier New"/>
                <a:ea typeface="Courier New"/>
                <a:cs typeface="Courier New"/>
                <a:sym typeface="Courier New"/>
              </a:rPr>
              <a:t>2</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4</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i="1" lang="en" sz="1100">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.println(obj.add(</a:t>
            </a:r>
            <a:r>
              <a:rPr lang="en" sz="1100">
                <a:solidFill>
                  <a:srgbClr val="6897BB"/>
                </a:solidFill>
                <a:highlight>
                  <a:srgbClr val="2B2B2B"/>
                </a:highlight>
                <a:latin typeface="Courier New"/>
                <a:ea typeface="Courier New"/>
                <a:cs typeface="Courier New"/>
                <a:sym typeface="Courier New"/>
              </a:rPr>
              <a:t>22.6</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28.7</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p:txBody>
      </p:sp>
      <p:sp>
        <p:nvSpPr>
          <p:cNvPr id="788" name="Google Shape;788;p102"/>
          <p:cNvSpPr txBox="1"/>
          <p:nvPr>
            <p:ph idx="2" type="title"/>
          </p:nvPr>
        </p:nvSpPr>
        <p:spPr>
          <a:xfrm>
            <a:off x="591800" y="129110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789" name="Google Shape;789;p102"/>
          <p:cNvSpPr txBox="1"/>
          <p:nvPr>
            <p:ph idx="2" type="title"/>
          </p:nvPr>
        </p:nvSpPr>
        <p:spPr>
          <a:xfrm>
            <a:off x="4948975" y="139180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790" name="Google Shape;790;p102"/>
          <p:cNvSpPr txBox="1"/>
          <p:nvPr>
            <p:ph idx="8" type="title"/>
          </p:nvPr>
        </p:nvSpPr>
        <p:spPr>
          <a:xfrm>
            <a:off x="821150" y="345950"/>
            <a:ext cx="2981100" cy="794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2000">
                <a:solidFill>
                  <a:srgbClr val="9900FF"/>
                </a:solidFill>
              </a:rPr>
              <a:t>By </a:t>
            </a:r>
            <a:r>
              <a:rPr b="0" lang="en" sz="2000">
                <a:solidFill>
                  <a:srgbClr val="741B47"/>
                </a:solidFill>
              </a:rPr>
              <a:t>changing </a:t>
            </a:r>
            <a:r>
              <a:rPr b="0" lang="en" sz="2000">
                <a:solidFill>
                  <a:srgbClr val="444444"/>
                </a:solidFill>
              </a:rPr>
              <a:t>data </a:t>
            </a:r>
            <a:r>
              <a:rPr b="0" lang="en" sz="2000">
                <a:solidFill>
                  <a:srgbClr val="0000FF"/>
                </a:solidFill>
              </a:rPr>
              <a:t>types.</a:t>
            </a:r>
            <a:endParaRPr sz="16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103"/>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796" name="Google Shape;796;p103"/>
          <p:cNvGrpSpPr/>
          <p:nvPr/>
        </p:nvGrpSpPr>
        <p:grpSpPr>
          <a:xfrm rot="913793">
            <a:off x="3379787" y="770495"/>
            <a:ext cx="272896" cy="434101"/>
            <a:chOff x="1312450" y="4093350"/>
            <a:chExt cx="685350" cy="1090200"/>
          </a:xfrm>
        </p:grpSpPr>
        <p:sp>
          <p:nvSpPr>
            <p:cNvPr id="797" name="Google Shape;797;p103"/>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03"/>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03"/>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03"/>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103"/>
          <p:cNvSpPr txBox="1"/>
          <p:nvPr>
            <p:ph idx="4294967295" type="body"/>
          </p:nvPr>
        </p:nvSpPr>
        <p:spPr>
          <a:xfrm>
            <a:off x="549350" y="1825850"/>
            <a:ext cx="3716700" cy="28206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Addition{</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int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 int </a:t>
            </a:r>
            <a:r>
              <a:rPr lang="en" sz="1100">
                <a:solidFill>
                  <a:srgbClr val="A9B7C6"/>
                </a:solidFill>
                <a:highlight>
                  <a:srgbClr val="2B2B2B"/>
                </a:highlight>
                <a:latin typeface="Courier New"/>
                <a:ea typeface="Courier New"/>
                <a:cs typeface="Courier New"/>
                <a:sym typeface="Courier New"/>
              </a:rPr>
              <a:t>b){</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int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b</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c){</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a+b+c</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solidFill>
                <a:srgbClr val="CC7832"/>
              </a:solidFill>
              <a:highlight>
                <a:srgbClr val="2B2B2B"/>
              </a:highlight>
              <a:latin typeface="Courier New"/>
              <a:ea typeface="Courier New"/>
              <a:cs typeface="Courier New"/>
              <a:sym typeface="Courier New"/>
            </a:endParaRPr>
          </a:p>
        </p:txBody>
      </p:sp>
      <p:sp>
        <p:nvSpPr>
          <p:cNvPr id="802" name="Google Shape;802;p103"/>
          <p:cNvSpPr txBox="1"/>
          <p:nvPr>
            <p:ph idx="4294967295" type="body"/>
          </p:nvPr>
        </p:nvSpPr>
        <p:spPr>
          <a:xfrm>
            <a:off x="4844475" y="1825900"/>
            <a:ext cx="3838200" cy="28206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UseAddition{</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args){</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Addition obj</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obj=</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Addition()</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i="1" lang="en" sz="1100">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.println(obj.add(</a:t>
            </a:r>
            <a:r>
              <a:rPr lang="en" sz="1100">
                <a:solidFill>
                  <a:srgbClr val="6897BB"/>
                </a:solidFill>
                <a:highlight>
                  <a:srgbClr val="2B2B2B"/>
                </a:highlight>
                <a:latin typeface="Courier New"/>
                <a:ea typeface="Courier New"/>
                <a:cs typeface="Courier New"/>
                <a:sym typeface="Courier New"/>
              </a:rPr>
              <a:t>2</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11</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i="1" lang="en" sz="1100">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.println(obj.add(</a:t>
            </a:r>
            <a:r>
              <a:rPr lang="en" sz="1100">
                <a:solidFill>
                  <a:srgbClr val="6897BB"/>
                </a:solidFill>
                <a:highlight>
                  <a:srgbClr val="2B2B2B"/>
                </a:highlight>
                <a:latin typeface="Courier New"/>
                <a:ea typeface="Courier New"/>
                <a:cs typeface="Courier New"/>
                <a:sym typeface="Courier New"/>
              </a:rPr>
              <a:t>6</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4</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12</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p:txBody>
      </p:sp>
      <p:sp>
        <p:nvSpPr>
          <p:cNvPr id="803" name="Google Shape;803;p103"/>
          <p:cNvSpPr txBox="1"/>
          <p:nvPr>
            <p:ph idx="2" type="title"/>
          </p:nvPr>
        </p:nvSpPr>
        <p:spPr>
          <a:xfrm>
            <a:off x="591800" y="129110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804" name="Google Shape;804;p103"/>
          <p:cNvSpPr txBox="1"/>
          <p:nvPr>
            <p:ph idx="2" type="title"/>
          </p:nvPr>
        </p:nvSpPr>
        <p:spPr>
          <a:xfrm>
            <a:off x="4948975" y="139180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805" name="Google Shape;805;p103"/>
          <p:cNvSpPr txBox="1"/>
          <p:nvPr>
            <p:ph idx="8" type="title"/>
          </p:nvPr>
        </p:nvSpPr>
        <p:spPr>
          <a:xfrm>
            <a:off x="821150" y="345950"/>
            <a:ext cx="2981100" cy="794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2000">
                <a:solidFill>
                  <a:srgbClr val="9900FF"/>
                </a:solidFill>
              </a:rPr>
              <a:t>By </a:t>
            </a:r>
            <a:r>
              <a:rPr b="0" lang="en" sz="2000">
                <a:solidFill>
                  <a:srgbClr val="741B47"/>
                </a:solidFill>
              </a:rPr>
              <a:t>changing </a:t>
            </a:r>
            <a:r>
              <a:rPr b="0" lang="en" sz="2000">
                <a:solidFill>
                  <a:srgbClr val="444444"/>
                </a:solidFill>
              </a:rPr>
              <a:t>the </a:t>
            </a:r>
            <a:r>
              <a:rPr b="0" lang="en" sz="2000">
                <a:solidFill>
                  <a:srgbClr val="FF0000"/>
                </a:solidFill>
              </a:rPr>
              <a:t>number </a:t>
            </a:r>
            <a:r>
              <a:rPr b="0" lang="en" sz="2000">
                <a:solidFill>
                  <a:srgbClr val="444444"/>
                </a:solidFill>
              </a:rPr>
              <a:t>of </a:t>
            </a:r>
            <a:r>
              <a:rPr b="0" lang="en" sz="2000">
                <a:solidFill>
                  <a:srgbClr val="0000FF"/>
                </a:solidFill>
              </a:rPr>
              <a:t>parameters</a:t>
            </a:r>
            <a:r>
              <a:rPr b="0" lang="en" sz="2000">
                <a:solidFill>
                  <a:srgbClr val="444444"/>
                </a:solidFill>
              </a:rPr>
              <a:t>.</a:t>
            </a:r>
            <a:endParaRPr b="0" sz="2000">
              <a:solidFill>
                <a:srgbClr val="444444"/>
              </a:solidFill>
            </a:endParaRPr>
          </a:p>
          <a:p>
            <a:pPr indent="0" lvl="0" marL="0" rtl="0" algn="l">
              <a:lnSpc>
                <a:spcPct val="115000"/>
              </a:lnSpc>
              <a:spcBef>
                <a:spcPts val="1200"/>
              </a:spcBef>
              <a:spcAft>
                <a:spcPts val="2000"/>
              </a:spcAft>
              <a:buNone/>
            </a:pPr>
            <a:r>
              <a:t/>
            </a:r>
            <a:endParaRPr sz="18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104"/>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811" name="Google Shape;811;p104"/>
          <p:cNvGrpSpPr/>
          <p:nvPr/>
        </p:nvGrpSpPr>
        <p:grpSpPr>
          <a:xfrm rot="913793">
            <a:off x="3379787" y="770495"/>
            <a:ext cx="272896" cy="434101"/>
            <a:chOff x="1312450" y="4093350"/>
            <a:chExt cx="685350" cy="1090200"/>
          </a:xfrm>
        </p:grpSpPr>
        <p:sp>
          <p:nvSpPr>
            <p:cNvPr id="812" name="Google Shape;812;p104"/>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04"/>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04"/>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04"/>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 name="Google Shape;816;p104"/>
          <p:cNvSpPr txBox="1"/>
          <p:nvPr>
            <p:ph idx="4294967295" type="body"/>
          </p:nvPr>
        </p:nvSpPr>
        <p:spPr>
          <a:xfrm>
            <a:off x="549350" y="1825850"/>
            <a:ext cx="3716700" cy="28206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Addition{</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private int </a:t>
            </a:r>
            <a:r>
              <a:rPr lang="en" sz="1100">
                <a:solidFill>
                  <a:srgbClr val="9876AA"/>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private </a:t>
            </a:r>
            <a:r>
              <a:rPr lang="en" sz="1100">
                <a:solidFill>
                  <a:srgbClr val="A9B7C6"/>
                </a:solidFill>
                <a:highlight>
                  <a:srgbClr val="2B2B2B"/>
                </a:highlight>
                <a:latin typeface="Courier New"/>
                <a:ea typeface="Courier New"/>
                <a:cs typeface="Courier New"/>
                <a:sym typeface="Courier New"/>
              </a:rPr>
              <a:t>String </a:t>
            </a:r>
            <a:r>
              <a:rPr lang="en" sz="1100">
                <a:solidFill>
                  <a:srgbClr val="9876AA"/>
                </a:solidFill>
                <a:highlight>
                  <a:srgbClr val="2B2B2B"/>
                </a:highlight>
                <a:latin typeface="Courier New"/>
                <a:ea typeface="Courier New"/>
                <a:cs typeface="Courier New"/>
                <a:sym typeface="Courier New"/>
              </a:rPr>
              <a:t>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public </a:t>
            </a:r>
            <a:r>
              <a:rPr lang="en" sz="1100">
                <a:solidFill>
                  <a:srgbClr val="A9B7C6"/>
                </a:solidFill>
                <a:highlight>
                  <a:srgbClr val="2B2B2B"/>
                </a:highlight>
                <a:latin typeface="Courier New"/>
                <a:ea typeface="Courier New"/>
                <a:cs typeface="Courier New"/>
                <a:sym typeface="Courier New"/>
              </a:rPr>
              <a:t>String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String b){</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a:t>
            </a:r>
            <a:r>
              <a:rPr lang="en" sz="1100">
                <a:solidFill>
                  <a:srgbClr val="A9B7C6"/>
                </a:solidFill>
                <a:highlight>
                  <a:srgbClr val="2B2B2B"/>
                </a:highlight>
                <a:latin typeface="Courier New"/>
                <a:ea typeface="Courier New"/>
                <a:cs typeface="Courier New"/>
                <a:sym typeface="Courier New"/>
              </a:rPr>
              <a:t>String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(String a</a:t>
            </a:r>
            <a:r>
              <a:rPr lang="en" sz="1100">
                <a:solidFill>
                  <a:srgbClr val="CC7832"/>
                </a:solidFill>
                <a:highlight>
                  <a:srgbClr val="2B2B2B"/>
                </a:highlight>
                <a:latin typeface="Courier New"/>
                <a:ea typeface="Courier New"/>
                <a:cs typeface="Courier New"/>
                <a:sym typeface="Courier New"/>
              </a:rPr>
              <a:t>, int </a:t>
            </a:r>
            <a:r>
              <a:rPr lang="en" sz="1100">
                <a:solidFill>
                  <a:srgbClr val="A9B7C6"/>
                </a:solidFill>
                <a:highlight>
                  <a:srgbClr val="2B2B2B"/>
                </a:highlight>
                <a:latin typeface="Courier New"/>
                <a:ea typeface="Courier New"/>
                <a:cs typeface="Courier New"/>
                <a:sym typeface="Courier New"/>
              </a:rPr>
              <a:t>b){</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solidFill>
                <a:srgbClr val="CC7832"/>
              </a:solidFill>
              <a:highlight>
                <a:srgbClr val="2B2B2B"/>
              </a:highlight>
              <a:latin typeface="Courier New"/>
              <a:ea typeface="Courier New"/>
              <a:cs typeface="Courier New"/>
              <a:sym typeface="Courier New"/>
            </a:endParaRPr>
          </a:p>
        </p:txBody>
      </p:sp>
      <p:sp>
        <p:nvSpPr>
          <p:cNvPr id="817" name="Google Shape;817;p104"/>
          <p:cNvSpPr txBox="1"/>
          <p:nvPr>
            <p:ph idx="4294967295" type="body"/>
          </p:nvPr>
        </p:nvSpPr>
        <p:spPr>
          <a:xfrm>
            <a:off x="4844475" y="1825900"/>
            <a:ext cx="3838200" cy="28206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UseAddition{</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args){</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Addition A</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Addition()</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i="1" lang="en" sz="1100">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.println(A.add(</a:t>
            </a:r>
            <a:r>
              <a:rPr lang="en" sz="1100">
                <a:solidFill>
                  <a:srgbClr val="6897BB"/>
                </a:solidFill>
                <a:highlight>
                  <a:srgbClr val="2B2B2B"/>
                </a:highlight>
                <a:latin typeface="Courier New"/>
                <a:ea typeface="Courier New"/>
                <a:cs typeface="Courier New"/>
                <a:sym typeface="Courier New"/>
              </a:rPr>
              <a:t>2</a:t>
            </a:r>
            <a:r>
              <a:rPr lang="en" sz="1100">
                <a:solidFill>
                  <a:srgbClr val="CC7832"/>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"Ravi"</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i="1" lang="en" sz="1100">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.println(A.add(</a:t>
            </a:r>
            <a:r>
              <a:rPr lang="en" sz="1100">
                <a:solidFill>
                  <a:srgbClr val="6A8759"/>
                </a:solidFill>
                <a:highlight>
                  <a:srgbClr val="2B2B2B"/>
                </a:highlight>
                <a:latin typeface="Courier New"/>
                <a:ea typeface="Courier New"/>
                <a:cs typeface="Courier New"/>
                <a:sym typeface="Courier New"/>
              </a:rPr>
              <a:t>"Ajay"</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28</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p:txBody>
      </p:sp>
      <p:sp>
        <p:nvSpPr>
          <p:cNvPr id="818" name="Google Shape;818;p104"/>
          <p:cNvSpPr txBox="1"/>
          <p:nvPr>
            <p:ph idx="2" type="title"/>
          </p:nvPr>
        </p:nvSpPr>
        <p:spPr>
          <a:xfrm>
            <a:off x="591800" y="129110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819" name="Google Shape;819;p104"/>
          <p:cNvSpPr txBox="1"/>
          <p:nvPr>
            <p:ph idx="2" type="title"/>
          </p:nvPr>
        </p:nvSpPr>
        <p:spPr>
          <a:xfrm>
            <a:off x="4948975" y="139180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820" name="Google Shape;820;p104"/>
          <p:cNvSpPr txBox="1"/>
          <p:nvPr>
            <p:ph idx="8" type="title"/>
          </p:nvPr>
        </p:nvSpPr>
        <p:spPr>
          <a:xfrm>
            <a:off x="821150" y="345950"/>
            <a:ext cx="2981100" cy="794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2000">
                <a:solidFill>
                  <a:srgbClr val="9900FF"/>
                </a:solidFill>
              </a:rPr>
              <a:t>By </a:t>
            </a:r>
            <a:r>
              <a:rPr b="0" lang="en" sz="2000">
                <a:solidFill>
                  <a:srgbClr val="741B47"/>
                </a:solidFill>
              </a:rPr>
              <a:t>C</a:t>
            </a:r>
            <a:r>
              <a:rPr b="0" lang="en" sz="2000">
                <a:solidFill>
                  <a:srgbClr val="741B47"/>
                </a:solidFill>
              </a:rPr>
              <a:t>hanging </a:t>
            </a:r>
            <a:r>
              <a:rPr b="0" lang="en" sz="2000">
                <a:solidFill>
                  <a:srgbClr val="444444"/>
                </a:solidFill>
              </a:rPr>
              <a:t>Order Of </a:t>
            </a:r>
            <a:r>
              <a:rPr b="0" lang="en" sz="2000">
                <a:solidFill>
                  <a:srgbClr val="0000FF"/>
                </a:solidFill>
              </a:rPr>
              <a:t>Paramaters</a:t>
            </a:r>
            <a:endParaRPr sz="16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par>
                                <p:cTn fill="hold" nodeType="with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05"/>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826" name="Google Shape;826;p105"/>
          <p:cNvSpPr txBox="1"/>
          <p:nvPr>
            <p:ph idx="2" type="title"/>
          </p:nvPr>
        </p:nvSpPr>
        <p:spPr>
          <a:xfrm>
            <a:off x="3548250" y="1403800"/>
            <a:ext cx="20475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Part-10</a:t>
            </a:r>
            <a:endParaRPr sz="4500"/>
          </a:p>
        </p:txBody>
      </p:sp>
      <p:pic>
        <p:nvPicPr>
          <p:cNvPr id="827" name="Google Shape;827;p105"/>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828" name="Google Shape;828;p105"/>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829" name="Google Shape;829;p105"/>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830" name="Google Shape;830;p105"/>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Roboto Mono"/>
                <a:ea typeface="Roboto Mono"/>
                <a:cs typeface="Roboto Mono"/>
                <a:sym typeface="Roboto Mono"/>
              </a:rPr>
              <a:t>Lecture - 10</a:t>
            </a:r>
            <a:endParaRPr b="1" sz="1300">
              <a:latin typeface="Roboto Mono"/>
              <a:ea typeface="Roboto Mono"/>
              <a:cs typeface="Roboto Mono"/>
              <a:sym typeface="Roboto Mono"/>
            </a:endParaRPr>
          </a:p>
        </p:txBody>
      </p:sp>
      <p:sp>
        <p:nvSpPr>
          <p:cNvPr id="831" name="Google Shape;831;p105"/>
          <p:cNvSpPr txBox="1"/>
          <p:nvPr>
            <p:ph idx="1" type="subTitle"/>
          </p:nvPr>
        </p:nvSpPr>
        <p:spPr>
          <a:xfrm>
            <a:off x="1129800" y="1875400"/>
            <a:ext cx="1392000" cy="42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rgbClr val="595959"/>
                </a:solidFill>
                <a:latin typeface="Roboto Mono"/>
                <a:ea typeface="Roboto Mono"/>
                <a:cs typeface="Roboto Mono"/>
                <a:sym typeface="Roboto Mono"/>
              </a:rPr>
              <a:t>t</a:t>
            </a:r>
            <a:r>
              <a:rPr b="1" lang="en" sz="1400">
                <a:solidFill>
                  <a:srgbClr val="595959"/>
                </a:solidFill>
                <a:latin typeface="Roboto Mono"/>
                <a:ea typeface="Roboto Mono"/>
                <a:cs typeface="Roboto Mono"/>
                <a:sym typeface="Roboto Mono"/>
              </a:rPr>
              <a:t>his Keyword</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6"/>
          <p:cNvSpPr txBox="1"/>
          <p:nvPr>
            <p:ph idx="1" type="body"/>
          </p:nvPr>
        </p:nvSpPr>
        <p:spPr>
          <a:xfrm>
            <a:off x="1308875" y="1202750"/>
            <a:ext cx="6822900" cy="35658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500">
                <a:solidFill>
                  <a:srgbClr val="000000"/>
                </a:solidFill>
              </a:rPr>
              <a:t>“</a:t>
            </a:r>
            <a:r>
              <a:rPr lang="en" sz="1500">
                <a:solidFill>
                  <a:srgbClr val="FF0000"/>
                </a:solidFill>
              </a:rPr>
              <a:t>this</a:t>
            </a:r>
            <a:r>
              <a:rPr lang="en" sz="1500">
                <a:solidFill>
                  <a:srgbClr val="000000"/>
                </a:solidFill>
              </a:rPr>
              <a:t>” is a special object </a:t>
            </a:r>
            <a:r>
              <a:rPr lang="en" sz="1500">
                <a:solidFill>
                  <a:srgbClr val="0000FF"/>
                </a:solidFill>
              </a:rPr>
              <a:t>reference</a:t>
            </a:r>
            <a:r>
              <a:rPr lang="en" sz="1500">
                <a:solidFill>
                  <a:srgbClr val="000000"/>
                </a:solidFill>
              </a:rPr>
              <a:t>, which is also a keyword.</a:t>
            </a:r>
            <a:endParaRPr sz="1500">
              <a:solidFill>
                <a:srgbClr val="00C3B1"/>
              </a:solidFill>
            </a:endParaRPr>
          </a:p>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t/>
            </a:r>
            <a:endParaRPr sz="1500">
              <a:solidFill>
                <a:srgbClr val="000000"/>
              </a:solidFill>
            </a:endParaRPr>
          </a:p>
          <a:p>
            <a:pPr indent="-304800" lvl="0" marL="457200" rtl="0" algn="l">
              <a:spcBef>
                <a:spcPts val="0"/>
              </a:spcBef>
              <a:spcAft>
                <a:spcPts val="0"/>
              </a:spcAft>
              <a:buClr>
                <a:srgbClr val="000000"/>
              </a:buClr>
              <a:buSzPts val="1200"/>
              <a:buChar char="➢"/>
            </a:pPr>
            <a:r>
              <a:rPr lang="en" sz="1500">
                <a:solidFill>
                  <a:srgbClr val="000000"/>
                </a:solidFill>
              </a:rPr>
              <a:t>“</a:t>
            </a:r>
            <a:r>
              <a:rPr lang="en" sz="1500">
                <a:solidFill>
                  <a:srgbClr val="FF0000"/>
                </a:solidFill>
              </a:rPr>
              <a:t>t</a:t>
            </a:r>
            <a:r>
              <a:rPr lang="en" sz="1500">
                <a:solidFill>
                  <a:srgbClr val="FF0000"/>
                </a:solidFill>
              </a:rPr>
              <a:t>his</a:t>
            </a:r>
            <a:r>
              <a:rPr lang="en" sz="1500">
                <a:solidFill>
                  <a:srgbClr val="000000"/>
                </a:solidFill>
              </a:rPr>
              <a:t>” is automatically created by Java in a method’s argument, as soon we call that method.</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t/>
            </a:r>
            <a:endParaRPr sz="1500">
              <a:solidFill>
                <a:srgbClr val="000000"/>
              </a:solidFill>
            </a:endParaRPr>
          </a:p>
          <a:p>
            <a:pPr indent="-304800" lvl="0" marL="457200" rtl="0" algn="l">
              <a:spcBef>
                <a:spcPts val="0"/>
              </a:spcBef>
              <a:spcAft>
                <a:spcPts val="0"/>
              </a:spcAft>
              <a:buClr>
                <a:srgbClr val="000000"/>
              </a:buClr>
              <a:buSzPts val="1200"/>
              <a:buChar char="➢"/>
            </a:pPr>
            <a:r>
              <a:rPr lang="en" sz="1500">
                <a:solidFill>
                  <a:srgbClr val="000000"/>
                </a:solidFill>
              </a:rPr>
              <a:t>“</a:t>
            </a:r>
            <a:r>
              <a:rPr lang="en" sz="1500">
                <a:solidFill>
                  <a:srgbClr val="FF0000"/>
                </a:solidFill>
              </a:rPr>
              <a:t>t</a:t>
            </a:r>
            <a:r>
              <a:rPr lang="en" sz="1500">
                <a:solidFill>
                  <a:srgbClr val="FF0000"/>
                </a:solidFill>
              </a:rPr>
              <a:t>his</a:t>
            </a:r>
            <a:r>
              <a:rPr lang="en" sz="1500">
                <a:solidFill>
                  <a:srgbClr val="000000"/>
                </a:solidFill>
              </a:rPr>
              <a:t>” stores the memory </a:t>
            </a:r>
            <a:r>
              <a:rPr lang="en" sz="1500">
                <a:solidFill>
                  <a:srgbClr val="000000"/>
                </a:solidFill>
              </a:rPr>
              <a:t>address</a:t>
            </a:r>
            <a:r>
              <a:rPr lang="en" sz="1500">
                <a:solidFill>
                  <a:srgbClr val="000000"/>
                </a:solidFill>
              </a:rPr>
              <a:t> of the CURRENT OBJECT (the object on which the method has been called)</a:t>
            </a:r>
            <a:endParaRPr sz="1500">
              <a:solidFill>
                <a:srgbClr val="000000"/>
              </a:solidFill>
            </a:endParaRPr>
          </a:p>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837" name="Google Shape;837;p106"/>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What </a:t>
            </a:r>
            <a:r>
              <a:rPr lang="en" sz="2600">
                <a:solidFill>
                  <a:srgbClr val="FF0000"/>
                </a:solidFill>
              </a:rPr>
              <a:t>I</a:t>
            </a:r>
            <a:r>
              <a:rPr lang="en" sz="3000">
                <a:solidFill>
                  <a:srgbClr val="FF0000"/>
                </a:solidFill>
              </a:rPr>
              <a:t>s </a:t>
            </a:r>
            <a:r>
              <a:rPr lang="en" sz="3000">
                <a:solidFill>
                  <a:srgbClr val="FF0000"/>
                </a:solidFill>
              </a:rPr>
              <a:t>this </a:t>
            </a:r>
            <a:r>
              <a:rPr lang="en" sz="3000">
                <a:solidFill>
                  <a:srgbClr val="FF0000"/>
                </a:solidFill>
              </a:rPr>
              <a:t>keyword ?</a:t>
            </a:r>
            <a:endParaRPr sz="2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0" st="0"/>
                                            </p:txEl>
                                          </p:spTgt>
                                        </p:tgtEl>
                                        <p:attrNameLst>
                                          <p:attrName>style.visibility</p:attrName>
                                        </p:attrNameLst>
                                      </p:cBhvr>
                                      <p:to>
                                        <p:strVal val="visible"/>
                                      </p:to>
                                    </p:set>
                                    <p:animEffect filter="fade" transition="in">
                                      <p:cBhvr>
                                        <p:cTn dur="1000"/>
                                        <p:tgtEl>
                                          <p:spTgt spid="8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1" st="1"/>
                                            </p:txEl>
                                          </p:spTgt>
                                        </p:tgtEl>
                                        <p:attrNameLst>
                                          <p:attrName>style.visibility</p:attrName>
                                        </p:attrNameLst>
                                      </p:cBhvr>
                                      <p:to>
                                        <p:strVal val="visible"/>
                                      </p:to>
                                    </p:set>
                                    <p:animEffect filter="fade" transition="in">
                                      <p:cBhvr>
                                        <p:cTn dur="1000"/>
                                        <p:tgtEl>
                                          <p:spTgt spid="8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2" st="2"/>
                                            </p:txEl>
                                          </p:spTgt>
                                        </p:tgtEl>
                                        <p:attrNameLst>
                                          <p:attrName>style.visibility</p:attrName>
                                        </p:attrNameLst>
                                      </p:cBhvr>
                                      <p:to>
                                        <p:strVal val="visible"/>
                                      </p:to>
                                    </p:set>
                                    <p:animEffect filter="fade" transition="in">
                                      <p:cBhvr>
                                        <p:cTn dur="1000"/>
                                        <p:tgtEl>
                                          <p:spTgt spid="8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3" st="3"/>
                                            </p:txEl>
                                          </p:spTgt>
                                        </p:tgtEl>
                                        <p:attrNameLst>
                                          <p:attrName>style.visibility</p:attrName>
                                        </p:attrNameLst>
                                      </p:cBhvr>
                                      <p:to>
                                        <p:strVal val="visible"/>
                                      </p:to>
                                    </p:set>
                                    <p:animEffect filter="fade" transition="in">
                                      <p:cBhvr>
                                        <p:cTn dur="1000"/>
                                        <p:tgtEl>
                                          <p:spTgt spid="8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4" st="4"/>
                                            </p:txEl>
                                          </p:spTgt>
                                        </p:tgtEl>
                                        <p:attrNameLst>
                                          <p:attrName>style.visibility</p:attrName>
                                        </p:attrNameLst>
                                      </p:cBhvr>
                                      <p:to>
                                        <p:strVal val="visible"/>
                                      </p:to>
                                    </p:set>
                                    <p:animEffect filter="fade" transition="in">
                                      <p:cBhvr>
                                        <p:cTn dur="1000"/>
                                        <p:tgtEl>
                                          <p:spTgt spid="8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5" st="5"/>
                                            </p:txEl>
                                          </p:spTgt>
                                        </p:tgtEl>
                                        <p:attrNameLst>
                                          <p:attrName>style.visibility</p:attrName>
                                        </p:attrNameLst>
                                      </p:cBhvr>
                                      <p:to>
                                        <p:strVal val="visible"/>
                                      </p:to>
                                    </p:set>
                                    <p:animEffect filter="fade" transition="in">
                                      <p:cBhvr>
                                        <p:cTn dur="1000"/>
                                        <p:tgtEl>
                                          <p:spTgt spid="8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6" st="6"/>
                                            </p:txEl>
                                          </p:spTgt>
                                        </p:tgtEl>
                                        <p:attrNameLst>
                                          <p:attrName>style.visibility</p:attrName>
                                        </p:attrNameLst>
                                      </p:cBhvr>
                                      <p:to>
                                        <p:strVal val="visible"/>
                                      </p:to>
                                    </p:set>
                                    <p:animEffect filter="fade" transition="in">
                                      <p:cBhvr>
                                        <p:cTn dur="1000"/>
                                        <p:tgtEl>
                                          <p:spTgt spid="83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7" st="7"/>
                                            </p:txEl>
                                          </p:spTgt>
                                        </p:tgtEl>
                                        <p:attrNameLst>
                                          <p:attrName>style.visibility</p:attrName>
                                        </p:attrNameLst>
                                      </p:cBhvr>
                                      <p:to>
                                        <p:strVal val="visible"/>
                                      </p:to>
                                    </p:set>
                                    <p:animEffect filter="fade" transition="in">
                                      <p:cBhvr>
                                        <p:cTn dur="1000"/>
                                        <p:tgtEl>
                                          <p:spTgt spid="83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8" st="8"/>
                                            </p:txEl>
                                          </p:spTgt>
                                        </p:tgtEl>
                                        <p:attrNameLst>
                                          <p:attrName>style.visibility</p:attrName>
                                        </p:attrNameLst>
                                      </p:cBhvr>
                                      <p:to>
                                        <p:strVal val="visible"/>
                                      </p:to>
                                    </p:set>
                                    <p:animEffect filter="fade" transition="in">
                                      <p:cBhvr>
                                        <p:cTn dur="1000"/>
                                        <p:tgtEl>
                                          <p:spTgt spid="83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9" st="9"/>
                                            </p:txEl>
                                          </p:spTgt>
                                        </p:tgtEl>
                                        <p:attrNameLst>
                                          <p:attrName>style.visibility</p:attrName>
                                        </p:attrNameLst>
                                      </p:cBhvr>
                                      <p:to>
                                        <p:strVal val="visible"/>
                                      </p:to>
                                    </p:set>
                                    <p:animEffect filter="fade" transition="in">
                                      <p:cBhvr>
                                        <p:cTn dur="1000"/>
                                        <p:tgtEl>
                                          <p:spTgt spid="83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10" st="10"/>
                                            </p:txEl>
                                          </p:spTgt>
                                        </p:tgtEl>
                                        <p:attrNameLst>
                                          <p:attrName>style.visibility</p:attrName>
                                        </p:attrNameLst>
                                      </p:cBhvr>
                                      <p:to>
                                        <p:strVal val="visible"/>
                                      </p:to>
                                    </p:set>
                                    <p:animEffect filter="fade" transition="in">
                                      <p:cBhvr>
                                        <p:cTn dur="1000"/>
                                        <p:tgtEl>
                                          <p:spTgt spid="83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11" st="11"/>
                                            </p:txEl>
                                          </p:spTgt>
                                        </p:tgtEl>
                                        <p:attrNameLst>
                                          <p:attrName>style.visibility</p:attrName>
                                        </p:attrNameLst>
                                      </p:cBhvr>
                                      <p:to>
                                        <p:strVal val="visible"/>
                                      </p:to>
                                    </p:set>
                                    <p:animEffect filter="fade" transition="in">
                                      <p:cBhvr>
                                        <p:cTn dur="1000"/>
                                        <p:tgtEl>
                                          <p:spTgt spid="83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7"/>
          <p:cNvSpPr txBox="1"/>
          <p:nvPr>
            <p:ph idx="1" type="body"/>
          </p:nvPr>
        </p:nvSpPr>
        <p:spPr>
          <a:xfrm>
            <a:off x="1308875" y="1202750"/>
            <a:ext cx="6822900" cy="35658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Char char="➔"/>
            </a:pPr>
            <a:r>
              <a:rPr lang="en" sz="1500">
                <a:solidFill>
                  <a:srgbClr val="000000"/>
                </a:solidFill>
              </a:rPr>
              <a:t>By using “</a:t>
            </a:r>
            <a:r>
              <a:rPr lang="en" sz="1500">
                <a:solidFill>
                  <a:srgbClr val="FF0000"/>
                </a:solidFill>
              </a:rPr>
              <a:t>this</a:t>
            </a:r>
            <a:r>
              <a:rPr lang="en" sz="1500">
                <a:solidFill>
                  <a:srgbClr val="000000"/>
                </a:solidFill>
              </a:rPr>
              <a:t>” we can resolve the </a:t>
            </a:r>
            <a:r>
              <a:rPr lang="en" sz="1500">
                <a:solidFill>
                  <a:srgbClr val="000000"/>
                </a:solidFill>
              </a:rPr>
              <a:t>overlapping of instance variable of a class done by the local variables of a method with the same name.</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2.  By using “</a:t>
            </a:r>
            <a:r>
              <a:rPr lang="en" sz="1500">
                <a:solidFill>
                  <a:srgbClr val="FF0000"/>
                </a:solidFill>
              </a:rPr>
              <a:t>this</a:t>
            </a:r>
            <a:r>
              <a:rPr lang="en" sz="1500">
                <a:solidFill>
                  <a:srgbClr val="000000"/>
                </a:solidFill>
              </a:rPr>
              <a:t>” we can perform CONSTRUCTOR CHAINING</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457200" rtl="0" algn="l">
              <a:spcBef>
                <a:spcPts val="0"/>
              </a:spcBef>
              <a:spcAft>
                <a:spcPts val="0"/>
              </a:spcAft>
              <a:buNone/>
            </a:pPr>
            <a:r>
              <a:t/>
            </a:r>
            <a:endParaRPr sz="1500">
              <a:solidFill>
                <a:srgbClr val="000000"/>
              </a:solidFill>
            </a:endParaRPr>
          </a:p>
        </p:txBody>
      </p:sp>
      <p:sp>
        <p:nvSpPr>
          <p:cNvPr id="843" name="Google Shape;843;p107"/>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Benefits Of Using “this”.  .  .</a:t>
            </a:r>
            <a:endParaRPr sz="22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0" st="0"/>
                                            </p:txEl>
                                          </p:spTgt>
                                        </p:tgtEl>
                                        <p:attrNameLst>
                                          <p:attrName>style.visibility</p:attrName>
                                        </p:attrNameLst>
                                      </p:cBhvr>
                                      <p:to>
                                        <p:strVal val="visible"/>
                                      </p:to>
                                    </p:set>
                                    <p:animEffect filter="fade" transition="in">
                                      <p:cBhvr>
                                        <p:cTn dur="1000"/>
                                        <p:tgtEl>
                                          <p:spTgt spid="8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1" st="1"/>
                                            </p:txEl>
                                          </p:spTgt>
                                        </p:tgtEl>
                                        <p:attrNameLst>
                                          <p:attrName>style.visibility</p:attrName>
                                        </p:attrNameLst>
                                      </p:cBhvr>
                                      <p:to>
                                        <p:strVal val="visible"/>
                                      </p:to>
                                    </p:set>
                                    <p:animEffect filter="fade" transition="in">
                                      <p:cBhvr>
                                        <p:cTn dur="1000"/>
                                        <p:tgtEl>
                                          <p:spTgt spid="8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2" st="2"/>
                                            </p:txEl>
                                          </p:spTgt>
                                        </p:tgtEl>
                                        <p:attrNameLst>
                                          <p:attrName>style.visibility</p:attrName>
                                        </p:attrNameLst>
                                      </p:cBhvr>
                                      <p:to>
                                        <p:strVal val="visible"/>
                                      </p:to>
                                    </p:set>
                                    <p:animEffect filter="fade" transition="in">
                                      <p:cBhvr>
                                        <p:cTn dur="1000"/>
                                        <p:tgtEl>
                                          <p:spTgt spid="8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3" st="3"/>
                                            </p:txEl>
                                          </p:spTgt>
                                        </p:tgtEl>
                                        <p:attrNameLst>
                                          <p:attrName>style.visibility</p:attrName>
                                        </p:attrNameLst>
                                      </p:cBhvr>
                                      <p:to>
                                        <p:strVal val="visible"/>
                                      </p:to>
                                    </p:set>
                                    <p:animEffect filter="fade" transition="in">
                                      <p:cBhvr>
                                        <p:cTn dur="1000"/>
                                        <p:tgtEl>
                                          <p:spTgt spid="8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4" st="4"/>
                                            </p:txEl>
                                          </p:spTgt>
                                        </p:tgtEl>
                                        <p:attrNameLst>
                                          <p:attrName>style.visibility</p:attrName>
                                        </p:attrNameLst>
                                      </p:cBhvr>
                                      <p:to>
                                        <p:strVal val="visible"/>
                                      </p:to>
                                    </p:set>
                                    <p:animEffect filter="fade" transition="in">
                                      <p:cBhvr>
                                        <p:cTn dur="1000"/>
                                        <p:tgtEl>
                                          <p:spTgt spid="8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5" st="5"/>
                                            </p:txEl>
                                          </p:spTgt>
                                        </p:tgtEl>
                                        <p:attrNameLst>
                                          <p:attrName>style.visibility</p:attrName>
                                        </p:attrNameLst>
                                      </p:cBhvr>
                                      <p:to>
                                        <p:strVal val="visible"/>
                                      </p:to>
                                    </p:set>
                                    <p:animEffect filter="fade" transition="in">
                                      <p:cBhvr>
                                        <p:cTn dur="1000"/>
                                        <p:tgtEl>
                                          <p:spTgt spid="8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6" st="6"/>
                                            </p:txEl>
                                          </p:spTgt>
                                        </p:tgtEl>
                                        <p:attrNameLst>
                                          <p:attrName>style.visibility</p:attrName>
                                        </p:attrNameLst>
                                      </p:cBhvr>
                                      <p:to>
                                        <p:strVal val="visible"/>
                                      </p:to>
                                    </p:set>
                                    <p:animEffect filter="fade" transition="in">
                                      <p:cBhvr>
                                        <p:cTn dur="1000"/>
                                        <p:tgtEl>
                                          <p:spTgt spid="8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7" st="7"/>
                                            </p:txEl>
                                          </p:spTgt>
                                        </p:tgtEl>
                                        <p:attrNameLst>
                                          <p:attrName>style.visibility</p:attrName>
                                        </p:attrNameLst>
                                      </p:cBhvr>
                                      <p:to>
                                        <p:strVal val="visible"/>
                                      </p:to>
                                    </p:set>
                                    <p:animEffect filter="fade" transition="in">
                                      <p:cBhvr>
                                        <p:cTn dur="1000"/>
                                        <p:tgtEl>
                                          <p:spTgt spid="8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8" st="8"/>
                                            </p:txEl>
                                          </p:spTgt>
                                        </p:tgtEl>
                                        <p:attrNameLst>
                                          <p:attrName>style.visibility</p:attrName>
                                        </p:attrNameLst>
                                      </p:cBhvr>
                                      <p:to>
                                        <p:strVal val="visible"/>
                                      </p:to>
                                    </p:set>
                                    <p:animEffect filter="fade" transition="in">
                                      <p:cBhvr>
                                        <p:cTn dur="1000"/>
                                        <p:tgtEl>
                                          <p:spTgt spid="84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8"/>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849" name="Google Shape;849;p108"/>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Part-11</a:t>
            </a:r>
            <a:endParaRPr sz="4500"/>
          </a:p>
        </p:txBody>
      </p:sp>
      <p:pic>
        <p:nvPicPr>
          <p:cNvPr id="850" name="Google Shape;850;p108"/>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851" name="Google Shape;851;p108"/>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852" name="Google Shape;852;p108"/>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853" name="Google Shape;853;p108"/>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-11</a:t>
            </a:r>
            <a:endParaRPr b="1" sz="1400">
              <a:latin typeface="Roboto Mono"/>
              <a:ea typeface="Roboto Mono"/>
              <a:cs typeface="Roboto Mono"/>
              <a:sym typeface="Roboto Mono"/>
            </a:endParaRPr>
          </a:p>
        </p:txBody>
      </p:sp>
      <p:sp>
        <p:nvSpPr>
          <p:cNvPr id="854" name="Google Shape;854;p108"/>
          <p:cNvSpPr txBox="1"/>
          <p:nvPr>
            <p:ph idx="1" type="subTitle"/>
          </p:nvPr>
        </p:nvSpPr>
        <p:spPr>
          <a:xfrm>
            <a:off x="1129800" y="1924438"/>
            <a:ext cx="1516500" cy="562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rgbClr val="595959"/>
                </a:solidFill>
                <a:latin typeface="Roboto Mono"/>
                <a:ea typeface="Roboto Mono"/>
                <a:cs typeface="Roboto Mono"/>
                <a:sym typeface="Roboto Mono"/>
              </a:rPr>
              <a:t>Inheritance</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9"/>
          <p:cNvSpPr txBox="1"/>
          <p:nvPr>
            <p:ph idx="1" type="body"/>
          </p:nvPr>
        </p:nvSpPr>
        <p:spPr>
          <a:xfrm>
            <a:off x="1308875" y="1202750"/>
            <a:ext cx="6822900" cy="3565800"/>
          </a:xfrm>
          <a:prstGeom prst="rect">
            <a:avLst/>
          </a:prstGeom>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Char char="➔"/>
            </a:pPr>
            <a:r>
              <a:rPr lang="en" sz="2000">
                <a:solidFill>
                  <a:srgbClr val="000000"/>
                </a:solidFill>
              </a:rPr>
              <a:t>Inheritance is a technique using which we can </a:t>
            </a:r>
            <a:r>
              <a:rPr lang="en" sz="2000">
                <a:solidFill>
                  <a:srgbClr val="000000"/>
                </a:solidFill>
              </a:rPr>
              <a:t>acquire </a:t>
            </a:r>
            <a:r>
              <a:rPr lang="en" sz="2000">
                <a:solidFill>
                  <a:srgbClr val="000000"/>
                </a:solidFill>
              </a:rPr>
              <a:t>the features of an existing class/object in a newly created class/object</a:t>
            </a:r>
            <a:endParaRPr sz="2000">
              <a:solidFill>
                <a:srgbClr val="00C3B1"/>
              </a:solidFill>
            </a:endParaRPr>
          </a:p>
          <a:p>
            <a:pPr indent="0" lvl="0" marL="457200" rtl="0" algn="l">
              <a:lnSpc>
                <a:spcPct val="150000"/>
              </a:lnSpc>
              <a:spcBef>
                <a:spcPts val="0"/>
              </a:spcBef>
              <a:spcAft>
                <a:spcPts val="0"/>
              </a:spcAft>
              <a:buNone/>
            </a:pPr>
            <a:r>
              <a:t/>
            </a:r>
            <a:endParaRPr sz="2000">
              <a:solidFill>
                <a:srgbClr val="000000"/>
              </a:solidFill>
            </a:endParaRPr>
          </a:p>
          <a:p>
            <a:pPr indent="0" lvl="0" marL="457200" rtl="0" algn="l">
              <a:lnSpc>
                <a:spcPct val="150000"/>
              </a:lnSpc>
              <a:spcBef>
                <a:spcPts val="0"/>
              </a:spcBef>
              <a:spcAft>
                <a:spcPts val="0"/>
              </a:spcAft>
              <a:buNone/>
            </a:pPr>
            <a:r>
              <a:t/>
            </a:r>
            <a:endParaRPr sz="2000"/>
          </a:p>
        </p:txBody>
      </p:sp>
      <p:sp>
        <p:nvSpPr>
          <p:cNvPr id="860" name="Google Shape;860;p109"/>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What Is </a:t>
            </a:r>
            <a:r>
              <a:rPr lang="en" sz="3000">
                <a:solidFill>
                  <a:srgbClr val="FF0000"/>
                </a:solidFill>
              </a:rPr>
              <a:t>Inheritance</a:t>
            </a:r>
            <a:r>
              <a:rPr lang="en" sz="3000">
                <a:solidFill>
                  <a:srgbClr val="FF0000"/>
                </a:solidFill>
              </a:rPr>
              <a:t>?</a:t>
            </a:r>
            <a:endParaRPr sz="30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110"/>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866" name="Google Shape;866;p110"/>
          <p:cNvGrpSpPr/>
          <p:nvPr/>
        </p:nvGrpSpPr>
        <p:grpSpPr>
          <a:xfrm rot="913793">
            <a:off x="3379787" y="770495"/>
            <a:ext cx="272896" cy="434101"/>
            <a:chOff x="1312450" y="4093350"/>
            <a:chExt cx="685350" cy="1090200"/>
          </a:xfrm>
        </p:grpSpPr>
        <p:sp>
          <p:nvSpPr>
            <p:cNvPr id="867" name="Google Shape;867;p110"/>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0"/>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0"/>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0"/>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110"/>
          <p:cNvSpPr txBox="1"/>
          <p:nvPr>
            <p:ph idx="4294967295" type="body"/>
          </p:nvPr>
        </p:nvSpPr>
        <p:spPr>
          <a:xfrm>
            <a:off x="549350" y="1434150"/>
            <a:ext cx="3252900" cy="33033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class Fruit </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00FF00"/>
                </a:solidFill>
                <a:highlight>
                  <a:srgbClr val="2B2B2B"/>
                </a:highlight>
                <a:latin typeface="Courier New"/>
                <a:ea typeface="Courier New"/>
                <a:cs typeface="Courier New"/>
                <a:sym typeface="Courier New"/>
              </a:rPr>
              <a:t>//data</a:t>
            </a:r>
            <a:endParaRPr sz="12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00FF00"/>
                </a:solidFill>
                <a:highlight>
                  <a:srgbClr val="2B2B2B"/>
                </a:highlight>
                <a:latin typeface="Courier New"/>
                <a:ea typeface="Courier New"/>
                <a:cs typeface="Courier New"/>
                <a:sym typeface="Courier New"/>
              </a:rPr>
              <a:t>//method</a:t>
            </a:r>
            <a:endParaRPr sz="1200">
              <a:solidFill>
                <a:srgbClr val="00FF00"/>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class Orange</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p:txBody>
      </p:sp>
      <p:sp>
        <p:nvSpPr>
          <p:cNvPr id="872" name="Google Shape;872;p110"/>
          <p:cNvSpPr txBox="1"/>
          <p:nvPr>
            <p:ph idx="8" type="title"/>
          </p:nvPr>
        </p:nvSpPr>
        <p:spPr>
          <a:xfrm>
            <a:off x="821150" y="2697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With An Example</a:t>
            </a:r>
            <a:endParaRPr sz="1800">
              <a:solidFill>
                <a:srgbClr val="FF00FF"/>
              </a:solidFill>
            </a:endParaRPr>
          </a:p>
        </p:txBody>
      </p:sp>
      <p:sp>
        <p:nvSpPr>
          <p:cNvPr id="873" name="Google Shape;873;p110"/>
          <p:cNvSpPr txBox="1"/>
          <p:nvPr/>
        </p:nvSpPr>
        <p:spPr>
          <a:xfrm>
            <a:off x="4971325" y="742275"/>
            <a:ext cx="3409200" cy="38790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Mono Medium"/>
                <a:ea typeface="Roboto Mono Medium"/>
                <a:cs typeface="Roboto Mono Medium"/>
                <a:sym typeface="Roboto Mono Medium"/>
              </a:rPr>
              <a:t>As per OOP , the class Orange must </a:t>
            </a:r>
            <a:r>
              <a:rPr lang="en" sz="2400">
                <a:latin typeface="Roboto Mono Medium"/>
                <a:ea typeface="Roboto Mono Medium"/>
                <a:cs typeface="Roboto Mono Medium"/>
                <a:sym typeface="Roboto Mono Medium"/>
              </a:rPr>
              <a:t>inherit</a:t>
            </a:r>
            <a:r>
              <a:rPr lang="en" sz="2400">
                <a:latin typeface="Roboto Mono Medium"/>
                <a:ea typeface="Roboto Mono Medium"/>
                <a:cs typeface="Roboto Mono Medium"/>
                <a:sym typeface="Roboto Mono Medium"/>
              </a:rPr>
              <a:t> the class Fruit so that all the </a:t>
            </a:r>
            <a:r>
              <a:rPr lang="en" sz="2400">
                <a:latin typeface="Roboto Mono Medium"/>
                <a:ea typeface="Roboto Mono Medium"/>
                <a:cs typeface="Roboto Mono Medium"/>
                <a:sym typeface="Roboto Mono Medium"/>
              </a:rPr>
              <a:t>features</a:t>
            </a:r>
            <a:r>
              <a:rPr lang="en" sz="2400">
                <a:latin typeface="Roboto Mono Medium"/>
                <a:ea typeface="Roboto Mono Medium"/>
                <a:cs typeface="Roboto Mono Medium"/>
                <a:sym typeface="Roboto Mono Medium"/>
              </a:rPr>
              <a:t> (data &amp; methods) of the Fruit class get </a:t>
            </a:r>
            <a:r>
              <a:rPr lang="en" sz="2400">
                <a:latin typeface="Roboto Mono Medium"/>
                <a:ea typeface="Roboto Mono Medium"/>
                <a:cs typeface="Roboto Mono Medium"/>
                <a:sym typeface="Roboto Mono Medium"/>
              </a:rPr>
              <a:t>inherited</a:t>
            </a:r>
            <a:r>
              <a:rPr lang="en" sz="2400">
                <a:latin typeface="Roboto Mono Medium"/>
                <a:ea typeface="Roboto Mono Medium"/>
                <a:cs typeface="Roboto Mono Medium"/>
                <a:sym typeface="Roboto Mono Medium"/>
              </a:rPr>
              <a:t> in Orange class also</a:t>
            </a:r>
            <a:endParaRPr sz="26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11"/>
          <p:cNvSpPr txBox="1"/>
          <p:nvPr>
            <p:ph idx="1" type="body"/>
          </p:nvPr>
        </p:nvSpPr>
        <p:spPr>
          <a:xfrm>
            <a:off x="1308875" y="1202750"/>
            <a:ext cx="6822900" cy="3565800"/>
          </a:xfrm>
          <a:prstGeom prst="rect">
            <a:avLst/>
          </a:prstGeom>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Char char="➔"/>
            </a:pPr>
            <a:r>
              <a:rPr lang="en" sz="1900">
                <a:solidFill>
                  <a:srgbClr val="000000"/>
                </a:solidFill>
              </a:rPr>
              <a:t>Reusability</a:t>
            </a:r>
            <a:r>
              <a:rPr lang="en" sz="1900">
                <a:solidFill>
                  <a:srgbClr val="000000"/>
                </a:solidFill>
              </a:rPr>
              <a:t>: The child class programmer is not </a:t>
            </a:r>
            <a:r>
              <a:rPr lang="en" sz="1900">
                <a:solidFill>
                  <a:srgbClr val="000000"/>
                </a:solidFill>
              </a:rPr>
              <a:t>required to rewrite those methods or data again which have already been designed by the parent class programmer</a:t>
            </a:r>
            <a:endParaRPr sz="1900">
              <a:solidFill>
                <a:srgbClr val="000000"/>
              </a:solidFill>
            </a:endParaRPr>
          </a:p>
          <a:p>
            <a:pPr indent="0" lvl="0" marL="457200" rtl="0" algn="l">
              <a:lnSpc>
                <a:spcPct val="150000"/>
              </a:lnSpc>
              <a:spcBef>
                <a:spcPts val="0"/>
              </a:spcBef>
              <a:spcAft>
                <a:spcPts val="0"/>
              </a:spcAft>
              <a:buNone/>
            </a:pPr>
            <a:r>
              <a:t/>
            </a:r>
            <a:endParaRPr sz="1900">
              <a:solidFill>
                <a:srgbClr val="000000"/>
              </a:solidFill>
            </a:endParaRPr>
          </a:p>
          <a:p>
            <a:pPr indent="-336550" lvl="0" marL="457200" rtl="0" algn="l">
              <a:lnSpc>
                <a:spcPct val="150000"/>
              </a:lnSpc>
              <a:spcBef>
                <a:spcPts val="0"/>
              </a:spcBef>
              <a:spcAft>
                <a:spcPts val="0"/>
              </a:spcAft>
              <a:buClr>
                <a:srgbClr val="000000"/>
              </a:buClr>
              <a:buSzPts val="1700"/>
              <a:buChar char="➔"/>
            </a:pPr>
            <a:r>
              <a:rPr lang="en" sz="1900">
                <a:solidFill>
                  <a:srgbClr val="000000"/>
                </a:solidFill>
              </a:rPr>
              <a:t>Maintainability: Easy to incorporate changes in the code</a:t>
            </a:r>
            <a:r>
              <a:rPr lang="en" sz="1900">
                <a:solidFill>
                  <a:srgbClr val="000000"/>
                </a:solidFill>
              </a:rPr>
              <a:t> </a:t>
            </a:r>
            <a:endParaRPr sz="1900"/>
          </a:p>
        </p:txBody>
      </p:sp>
      <p:sp>
        <p:nvSpPr>
          <p:cNvPr id="879" name="Google Shape;879;p111"/>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Benefits of Inheritance.  .  .</a:t>
            </a:r>
            <a:endParaRPr sz="22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0" st="0"/>
                                            </p:txEl>
                                          </p:spTgt>
                                        </p:tgtEl>
                                        <p:attrNameLst>
                                          <p:attrName>style.visibility</p:attrName>
                                        </p:attrNameLst>
                                      </p:cBhvr>
                                      <p:to>
                                        <p:strVal val="visible"/>
                                      </p:to>
                                    </p:set>
                                    <p:animEffect filter="fade" transition="in">
                                      <p:cBhvr>
                                        <p:cTn dur="1000"/>
                                        <p:tgtEl>
                                          <p:spTgt spid="8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1" st="1"/>
                                            </p:txEl>
                                          </p:spTgt>
                                        </p:tgtEl>
                                        <p:attrNameLst>
                                          <p:attrName>style.visibility</p:attrName>
                                        </p:attrNameLst>
                                      </p:cBhvr>
                                      <p:to>
                                        <p:strVal val="visible"/>
                                      </p:to>
                                    </p:set>
                                    <p:animEffect filter="fade" transition="in">
                                      <p:cBhvr>
                                        <p:cTn dur="1000"/>
                                        <p:tgtEl>
                                          <p:spTgt spid="8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2" st="2"/>
                                            </p:txEl>
                                          </p:spTgt>
                                        </p:tgtEl>
                                        <p:attrNameLst>
                                          <p:attrName>style.visibility</p:attrName>
                                        </p:attrNameLst>
                                      </p:cBhvr>
                                      <p:to>
                                        <p:strVal val="visible"/>
                                      </p:to>
                                    </p:set>
                                    <p:animEffect filter="fade" transition="in">
                                      <p:cBhvr>
                                        <p:cTn dur="1000"/>
                                        <p:tgtEl>
                                          <p:spTgt spid="87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&amp; Objects</a:t>
            </a:r>
            <a:endParaRPr/>
          </a:p>
        </p:txBody>
      </p:sp>
      <p:sp>
        <p:nvSpPr>
          <p:cNvPr id="399" name="Google Shape;399;p58"/>
          <p:cNvSpPr txBox="1"/>
          <p:nvPr>
            <p:ph idx="2" type="title"/>
          </p:nvPr>
        </p:nvSpPr>
        <p:spPr>
          <a:xfrm>
            <a:off x="3548250" y="1403800"/>
            <a:ext cx="20475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Part-2</a:t>
            </a:r>
            <a:endParaRPr/>
          </a:p>
        </p:txBody>
      </p:sp>
      <p:pic>
        <p:nvPicPr>
          <p:cNvPr id="400" name="Google Shape;400;p58"/>
          <p:cNvPicPr preferRelativeResize="0"/>
          <p:nvPr/>
        </p:nvPicPr>
        <p:blipFill>
          <a:blip r:embed="rId3">
            <a:alphaModFix amt="56000"/>
          </a:blip>
          <a:stretch>
            <a:fillRect/>
          </a:stretch>
        </p:blipFill>
        <p:spPr>
          <a:xfrm rot="10800000">
            <a:off x="2838674" y="3115225"/>
            <a:ext cx="3544026" cy="216200"/>
          </a:xfrm>
          <a:prstGeom prst="rect">
            <a:avLst/>
          </a:prstGeom>
          <a:noFill/>
          <a:ln>
            <a:noFill/>
          </a:ln>
        </p:spPr>
      </p:pic>
      <p:pic>
        <p:nvPicPr>
          <p:cNvPr id="401" name="Google Shape;401;p58"/>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402" name="Google Shape;402;p58"/>
          <p:cNvPicPr preferRelativeResize="0"/>
          <p:nvPr/>
        </p:nvPicPr>
        <p:blipFill rotWithShape="1">
          <a:blip r:embed="rId5">
            <a:alphaModFix/>
          </a:blip>
          <a:srcRect b="18300" l="0" r="8892" t="16734"/>
          <a:stretch/>
        </p:blipFill>
        <p:spPr>
          <a:xfrm rot="10800000">
            <a:off x="515475" y="1737950"/>
            <a:ext cx="2355075" cy="846050"/>
          </a:xfrm>
          <a:prstGeom prst="rect">
            <a:avLst/>
          </a:prstGeom>
          <a:noFill/>
          <a:ln>
            <a:noFill/>
          </a:ln>
        </p:spPr>
      </p:pic>
      <p:sp>
        <p:nvSpPr>
          <p:cNvPr id="403" name="Google Shape;403;p58"/>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- 2</a:t>
            </a:r>
            <a:endParaRPr b="1" sz="1400">
              <a:latin typeface="Roboto Mono"/>
              <a:ea typeface="Roboto Mono"/>
              <a:cs typeface="Roboto Mono"/>
              <a:sym typeface="Roboto Mono"/>
            </a:endParaRPr>
          </a:p>
        </p:txBody>
      </p:sp>
      <p:sp>
        <p:nvSpPr>
          <p:cNvPr id="404" name="Google Shape;404;p58"/>
          <p:cNvSpPr txBox="1"/>
          <p:nvPr>
            <p:ph idx="1" type="subTitle"/>
          </p:nvPr>
        </p:nvSpPr>
        <p:spPr>
          <a:xfrm>
            <a:off x="832372" y="1977312"/>
            <a:ext cx="18378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595959"/>
                </a:solidFill>
                <a:latin typeface="Roboto Mono"/>
                <a:ea typeface="Roboto Mono"/>
                <a:cs typeface="Roboto Mono"/>
                <a:sym typeface="Roboto Mono"/>
              </a:rPr>
              <a:t>Class &amp; Object</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12"/>
          <p:cNvSpPr txBox="1"/>
          <p:nvPr>
            <p:ph idx="1" type="body"/>
          </p:nvPr>
        </p:nvSpPr>
        <p:spPr>
          <a:xfrm>
            <a:off x="1308875" y="1202750"/>
            <a:ext cx="6822900" cy="3565800"/>
          </a:xfrm>
          <a:prstGeom prst="rect">
            <a:avLst/>
          </a:prstGeom>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lang="en" sz="1800">
                <a:solidFill>
                  <a:srgbClr val="000000"/>
                </a:solidFill>
              </a:rPr>
              <a:t>The class which gets </a:t>
            </a:r>
            <a:r>
              <a:rPr lang="en" sz="1800">
                <a:solidFill>
                  <a:srgbClr val="000000"/>
                </a:solidFill>
              </a:rPr>
              <a:t>inherited</a:t>
            </a:r>
            <a:r>
              <a:rPr lang="en" sz="1800">
                <a:solidFill>
                  <a:srgbClr val="000000"/>
                </a:solidFill>
              </a:rPr>
              <a:t> is knows by 3 names</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0" lvl="0" marL="457200" rtl="0" algn="l">
              <a:lnSpc>
                <a:spcPct val="150000"/>
              </a:lnSpc>
              <a:spcBef>
                <a:spcPts val="0"/>
              </a:spcBef>
              <a:spcAft>
                <a:spcPts val="0"/>
              </a:spcAft>
              <a:buNone/>
            </a:pPr>
            <a:r>
              <a:rPr lang="en" sz="1800">
                <a:solidFill>
                  <a:srgbClr val="000000"/>
                </a:solidFill>
              </a:rPr>
              <a:t>a. Parent class                   OOP</a:t>
            </a:r>
            <a:endParaRPr sz="1800">
              <a:solidFill>
                <a:srgbClr val="000000"/>
              </a:solidFill>
            </a:endParaRPr>
          </a:p>
          <a:p>
            <a:pPr indent="0" lvl="0" marL="457200" rtl="0" algn="l">
              <a:lnSpc>
                <a:spcPct val="150000"/>
              </a:lnSpc>
              <a:spcBef>
                <a:spcPts val="0"/>
              </a:spcBef>
              <a:spcAft>
                <a:spcPts val="0"/>
              </a:spcAft>
              <a:buNone/>
            </a:pPr>
            <a:r>
              <a:rPr lang="en" sz="1800">
                <a:solidFill>
                  <a:srgbClr val="000000"/>
                </a:solidFill>
              </a:rPr>
              <a:t>b. Base   class 				       C++</a:t>
            </a:r>
            <a:endParaRPr sz="1800">
              <a:solidFill>
                <a:srgbClr val="000000"/>
              </a:solidFill>
            </a:endParaRPr>
          </a:p>
          <a:p>
            <a:pPr indent="0" lvl="0" marL="457200" rtl="0" algn="l">
              <a:lnSpc>
                <a:spcPct val="150000"/>
              </a:lnSpc>
              <a:spcBef>
                <a:spcPts val="0"/>
              </a:spcBef>
              <a:spcAft>
                <a:spcPts val="0"/>
              </a:spcAft>
              <a:buNone/>
            </a:pPr>
            <a:r>
              <a:rPr lang="en" sz="1800">
                <a:solidFill>
                  <a:srgbClr val="000000"/>
                </a:solidFill>
              </a:rPr>
              <a:t>c. Super  class 				       Java/Python </a:t>
            </a:r>
            <a:endParaRPr sz="1800">
              <a:solidFill>
                <a:srgbClr val="000000"/>
              </a:solidFill>
            </a:endParaRPr>
          </a:p>
          <a:p>
            <a:pPr indent="0" lvl="0" marL="0" rtl="0" algn="l">
              <a:lnSpc>
                <a:spcPct val="150000"/>
              </a:lnSpc>
              <a:spcBef>
                <a:spcPts val="0"/>
              </a:spcBef>
              <a:spcAft>
                <a:spcPts val="0"/>
              </a:spcAft>
              <a:buNone/>
            </a:pPr>
            <a:r>
              <a:t/>
            </a:r>
            <a:endParaRPr sz="1800">
              <a:solidFill>
                <a:srgbClr val="000000"/>
              </a:solidFill>
            </a:endParaRPr>
          </a:p>
        </p:txBody>
      </p:sp>
      <p:sp>
        <p:nvSpPr>
          <p:cNvPr id="885" name="Google Shape;885;p112"/>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Terminologies Used In Inheritance</a:t>
            </a:r>
            <a:endParaRPr sz="2200">
              <a:solidFill>
                <a:srgbClr val="666666"/>
              </a:solidFill>
            </a:endParaRPr>
          </a:p>
        </p:txBody>
      </p:sp>
      <p:sp>
        <p:nvSpPr>
          <p:cNvPr id="886" name="Google Shape;886;p112"/>
          <p:cNvSpPr/>
          <p:nvPr/>
        </p:nvSpPr>
        <p:spPr>
          <a:xfrm>
            <a:off x="4147625" y="3213975"/>
            <a:ext cx="1450200" cy="4083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2"/>
          <p:cNvSpPr/>
          <p:nvPr/>
        </p:nvSpPr>
        <p:spPr>
          <a:xfrm>
            <a:off x="4147625" y="3622275"/>
            <a:ext cx="1450200" cy="4083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2"/>
          <p:cNvSpPr/>
          <p:nvPr/>
        </p:nvSpPr>
        <p:spPr>
          <a:xfrm>
            <a:off x="4147625" y="2805675"/>
            <a:ext cx="1450200" cy="4083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13"/>
          <p:cNvSpPr txBox="1"/>
          <p:nvPr>
            <p:ph idx="1" type="body"/>
          </p:nvPr>
        </p:nvSpPr>
        <p:spPr>
          <a:xfrm>
            <a:off x="1308875" y="1202750"/>
            <a:ext cx="6822900" cy="3565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999999"/>
                </a:solidFill>
              </a:rPr>
              <a:t>2.</a:t>
            </a:r>
            <a:r>
              <a:rPr lang="en" sz="1800">
                <a:solidFill>
                  <a:srgbClr val="000000"/>
                </a:solidFill>
              </a:rPr>
              <a:t> 	</a:t>
            </a:r>
            <a:r>
              <a:rPr lang="en" sz="1800">
                <a:solidFill>
                  <a:srgbClr val="000000"/>
                </a:solidFill>
              </a:rPr>
              <a:t>The class which </a:t>
            </a:r>
            <a:r>
              <a:rPr lang="en" sz="1800">
                <a:solidFill>
                  <a:srgbClr val="000000"/>
                </a:solidFill>
              </a:rPr>
              <a:t>inherits</a:t>
            </a:r>
            <a:r>
              <a:rPr lang="en" sz="1800">
                <a:solidFill>
                  <a:srgbClr val="000000"/>
                </a:solidFill>
              </a:rPr>
              <a:t> is known by 3</a:t>
            </a:r>
            <a:endParaRPr sz="1800">
              <a:solidFill>
                <a:srgbClr val="000000"/>
              </a:solidFill>
            </a:endParaRPr>
          </a:p>
          <a:p>
            <a:pPr indent="0" lvl="0" marL="0" rtl="0" algn="l">
              <a:lnSpc>
                <a:spcPct val="100000"/>
              </a:lnSpc>
              <a:spcBef>
                <a:spcPts val="0"/>
              </a:spcBef>
              <a:spcAft>
                <a:spcPts val="0"/>
              </a:spcAft>
              <a:buNone/>
            </a:pPr>
            <a:r>
              <a:rPr lang="en" sz="1800">
                <a:solidFill>
                  <a:srgbClr val="000000"/>
                </a:solidFill>
              </a:rPr>
              <a:t>    Names</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0" lvl="0" marL="457200" rtl="0" algn="l">
              <a:lnSpc>
                <a:spcPct val="150000"/>
              </a:lnSpc>
              <a:spcBef>
                <a:spcPts val="0"/>
              </a:spcBef>
              <a:spcAft>
                <a:spcPts val="0"/>
              </a:spcAft>
              <a:buNone/>
            </a:pPr>
            <a:r>
              <a:rPr lang="en" sz="1800">
                <a:solidFill>
                  <a:srgbClr val="000000"/>
                </a:solidFill>
              </a:rPr>
              <a:t>a. Child     class               OOP </a:t>
            </a:r>
            <a:endParaRPr sz="1800">
              <a:solidFill>
                <a:srgbClr val="000000"/>
              </a:solidFill>
            </a:endParaRPr>
          </a:p>
          <a:p>
            <a:pPr indent="0" lvl="0" marL="457200" rtl="0" algn="l">
              <a:lnSpc>
                <a:spcPct val="150000"/>
              </a:lnSpc>
              <a:spcBef>
                <a:spcPts val="0"/>
              </a:spcBef>
              <a:spcAft>
                <a:spcPts val="0"/>
              </a:spcAft>
              <a:buNone/>
            </a:pPr>
            <a:r>
              <a:rPr lang="en" sz="1800">
                <a:solidFill>
                  <a:srgbClr val="000000"/>
                </a:solidFill>
              </a:rPr>
              <a:t>b. Derived   class 				   C++</a:t>
            </a:r>
            <a:endParaRPr sz="1800">
              <a:solidFill>
                <a:srgbClr val="000000"/>
              </a:solidFill>
            </a:endParaRPr>
          </a:p>
          <a:p>
            <a:pPr indent="0" lvl="0" marL="457200" rtl="0" algn="l">
              <a:lnSpc>
                <a:spcPct val="150000"/>
              </a:lnSpc>
              <a:spcBef>
                <a:spcPts val="0"/>
              </a:spcBef>
              <a:spcAft>
                <a:spcPts val="0"/>
              </a:spcAft>
              <a:buNone/>
            </a:pPr>
            <a:r>
              <a:rPr lang="en" sz="1800">
                <a:solidFill>
                  <a:srgbClr val="000000"/>
                </a:solidFill>
              </a:rPr>
              <a:t>c. Sub       class 				   Java/Python </a:t>
            </a:r>
            <a:endParaRPr sz="1800">
              <a:solidFill>
                <a:srgbClr val="000000"/>
              </a:solidFill>
            </a:endParaRPr>
          </a:p>
          <a:p>
            <a:pPr indent="0" lvl="0" marL="0" rtl="0" algn="l">
              <a:lnSpc>
                <a:spcPct val="150000"/>
              </a:lnSpc>
              <a:spcBef>
                <a:spcPts val="0"/>
              </a:spcBef>
              <a:spcAft>
                <a:spcPts val="0"/>
              </a:spcAft>
              <a:buNone/>
            </a:pPr>
            <a:r>
              <a:t/>
            </a:r>
            <a:endParaRPr sz="1800">
              <a:solidFill>
                <a:srgbClr val="000000"/>
              </a:solidFill>
            </a:endParaRPr>
          </a:p>
        </p:txBody>
      </p:sp>
      <p:sp>
        <p:nvSpPr>
          <p:cNvPr id="894" name="Google Shape;894;p113"/>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Terminologies Used In Inheritance</a:t>
            </a:r>
            <a:endParaRPr sz="2200">
              <a:solidFill>
                <a:srgbClr val="666666"/>
              </a:solidFill>
            </a:endParaRPr>
          </a:p>
        </p:txBody>
      </p:sp>
      <p:sp>
        <p:nvSpPr>
          <p:cNvPr id="895" name="Google Shape;895;p113"/>
          <p:cNvSpPr/>
          <p:nvPr/>
        </p:nvSpPr>
        <p:spPr>
          <a:xfrm>
            <a:off x="4528625" y="3213975"/>
            <a:ext cx="1450200" cy="4083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3"/>
          <p:cNvSpPr/>
          <p:nvPr/>
        </p:nvSpPr>
        <p:spPr>
          <a:xfrm>
            <a:off x="4528625" y="3622275"/>
            <a:ext cx="1450200" cy="4083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3"/>
          <p:cNvSpPr/>
          <p:nvPr/>
        </p:nvSpPr>
        <p:spPr>
          <a:xfrm>
            <a:off x="4528625" y="2805675"/>
            <a:ext cx="1450200" cy="4083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4"/>
          <p:cNvSpPr txBox="1"/>
          <p:nvPr>
            <p:ph idx="1" type="body"/>
          </p:nvPr>
        </p:nvSpPr>
        <p:spPr>
          <a:xfrm>
            <a:off x="1320725" y="1185000"/>
            <a:ext cx="6822900" cy="3565800"/>
          </a:xfrm>
          <a:prstGeom prst="rect">
            <a:avLst/>
          </a:prstGeom>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sz="1800">
                <a:solidFill>
                  <a:srgbClr val="000000"/>
                </a:solidFill>
              </a:rPr>
              <a:t>Single </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Multilevel</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Multiple</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Hierarchical</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Hybrid</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Note: Java </a:t>
            </a:r>
            <a:r>
              <a:rPr lang="en" sz="1800">
                <a:solidFill>
                  <a:srgbClr val="FF00FF"/>
                </a:solidFill>
              </a:rPr>
              <a:t>does not support</a:t>
            </a:r>
            <a:r>
              <a:rPr lang="en" sz="1800">
                <a:solidFill>
                  <a:srgbClr val="000000"/>
                </a:solidFill>
              </a:rPr>
              <a:t> multiple inheritance and thus it also does not support hybrid inheritance </a:t>
            </a:r>
            <a:endParaRPr sz="1800">
              <a:solidFill>
                <a:srgbClr val="000000"/>
              </a:solidFill>
            </a:endParaRPr>
          </a:p>
          <a:p>
            <a:pPr indent="0" lvl="0" marL="457200" rtl="0" algn="l">
              <a:lnSpc>
                <a:spcPct val="150000"/>
              </a:lnSpc>
              <a:spcBef>
                <a:spcPts val="0"/>
              </a:spcBef>
              <a:spcAft>
                <a:spcPts val="0"/>
              </a:spcAft>
              <a:buNone/>
            </a:pPr>
            <a:r>
              <a:t/>
            </a:r>
            <a:endParaRPr sz="1800">
              <a:solidFill>
                <a:srgbClr val="000000"/>
              </a:solidFill>
            </a:endParaRPr>
          </a:p>
        </p:txBody>
      </p:sp>
      <p:sp>
        <p:nvSpPr>
          <p:cNvPr id="903" name="Google Shape;903;p114"/>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Types Of Inheritance</a:t>
            </a:r>
            <a:endParaRPr sz="22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0" st="0"/>
                                            </p:txEl>
                                          </p:spTgt>
                                        </p:tgtEl>
                                        <p:attrNameLst>
                                          <p:attrName>style.visibility</p:attrName>
                                        </p:attrNameLst>
                                      </p:cBhvr>
                                      <p:to>
                                        <p:strVal val="visible"/>
                                      </p:to>
                                    </p:set>
                                    <p:animEffect filter="fade" transition="in">
                                      <p:cBhvr>
                                        <p:cTn dur="1000"/>
                                        <p:tgtEl>
                                          <p:spTgt spid="9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1" st="1"/>
                                            </p:txEl>
                                          </p:spTgt>
                                        </p:tgtEl>
                                        <p:attrNameLst>
                                          <p:attrName>style.visibility</p:attrName>
                                        </p:attrNameLst>
                                      </p:cBhvr>
                                      <p:to>
                                        <p:strVal val="visible"/>
                                      </p:to>
                                    </p:set>
                                    <p:animEffect filter="fade" transition="in">
                                      <p:cBhvr>
                                        <p:cTn dur="1000"/>
                                        <p:tgtEl>
                                          <p:spTgt spid="9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2" st="2"/>
                                            </p:txEl>
                                          </p:spTgt>
                                        </p:tgtEl>
                                        <p:attrNameLst>
                                          <p:attrName>style.visibility</p:attrName>
                                        </p:attrNameLst>
                                      </p:cBhvr>
                                      <p:to>
                                        <p:strVal val="visible"/>
                                      </p:to>
                                    </p:set>
                                    <p:animEffect filter="fade" transition="in">
                                      <p:cBhvr>
                                        <p:cTn dur="1000"/>
                                        <p:tgtEl>
                                          <p:spTgt spid="9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3" st="3"/>
                                            </p:txEl>
                                          </p:spTgt>
                                        </p:tgtEl>
                                        <p:attrNameLst>
                                          <p:attrName>style.visibility</p:attrName>
                                        </p:attrNameLst>
                                      </p:cBhvr>
                                      <p:to>
                                        <p:strVal val="visible"/>
                                      </p:to>
                                    </p:set>
                                    <p:animEffect filter="fade" transition="in">
                                      <p:cBhvr>
                                        <p:cTn dur="1000"/>
                                        <p:tgtEl>
                                          <p:spTgt spid="9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4" st="4"/>
                                            </p:txEl>
                                          </p:spTgt>
                                        </p:tgtEl>
                                        <p:attrNameLst>
                                          <p:attrName>style.visibility</p:attrName>
                                        </p:attrNameLst>
                                      </p:cBhvr>
                                      <p:to>
                                        <p:strVal val="visible"/>
                                      </p:to>
                                    </p:set>
                                    <p:animEffect filter="fade" transition="in">
                                      <p:cBhvr>
                                        <p:cTn dur="1000"/>
                                        <p:tgtEl>
                                          <p:spTgt spid="9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5" st="5"/>
                                            </p:txEl>
                                          </p:spTgt>
                                        </p:tgtEl>
                                        <p:attrNameLst>
                                          <p:attrName>style.visibility</p:attrName>
                                        </p:attrNameLst>
                                      </p:cBhvr>
                                      <p:to>
                                        <p:strVal val="visible"/>
                                      </p:to>
                                    </p:set>
                                    <p:animEffect filter="fade" transition="in">
                                      <p:cBhvr>
                                        <p:cTn dur="1000"/>
                                        <p:tgtEl>
                                          <p:spTgt spid="9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6" st="6"/>
                                            </p:txEl>
                                          </p:spTgt>
                                        </p:tgtEl>
                                        <p:attrNameLst>
                                          <p:attrName>style.visibility</p:attrName>
                                        </p:attrNameLst>
                                      </p:cBhvr>
                                      <p:to>
                                        <p:strVal val="visible"/>
                                      </p:to>
                                    </p:set>
                                    <p:animEffect filter="fade" transition="in">
                                      <p:cBhvr>
                                        <p:cTn dur="1000"/>
                                        <p:tgtEl>
                                          <p:spTgt spid="90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5"/>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3636"/>
              </a:lnSpc>
              <a:spcBef>
                <a:spcPts val="0"/>
              </a:spcBef>
              <a:spcAft>
                <a:spcPts val="0"/>
              </a:spcAft>
              <a:buNone/>
            </a:pPr>
            <a:r>
              <a:rPr lang="en" sz="1750">
                <a:solidFill>
                  <a:srgbClr val="222222"/>
                </a:solidFill>
              </a:rPr>
              <a:t>Single Inheritance:</a:t>
            </a:r>
            <a:endParaRPr sz="1750">
              <a:solidFill>
                <a:srgbClr val="222222"/>
              </a:solidFill>
            </a:endParaRPr>
          </a:p>
          <a:p>
            <a:pPr indent="0" lvl="0" marL="0" rtl="0" algn="l">
              <a:lnSpc>
                <a:spcPct val="115000"/>
              </a:lnSpc>
              <a:spcBef>
                <a:spcPts val="700"/>
              </a:spcBef>
              <a:spcAft>
                <a:spcPts val="0"/>
              </a:spcAft>
              <a:buNone/>
            </a:pPr>
            <a:r>
              <a:rPr b="0" lang="en" sz="1450">
                <a:solidFill>
                  <a:srgbClr val="222222"/>
                </a:solidFill>
              </a:rPr>
              <a:t>In Single Inheritance one class extends another class (one class only).</a:t>
            </a:r>
            <a:endParaRPr b="0" sz="1450">
              <a:solidFill>
                <a:srgbClr val="222222"/>
              </a:solidFill>
            </a:endParaRPr>
          </a:p>
          <a:p>
            <a:pPr indent="0" lvl="0" marL="0" rtl="0" algn="l">
              <a:lnSpc>
                <a:spcPct val="115000"/>
              </a:lnSpc>
              <a:spcBef>
                <a:spcPts val="1200"/>
              </a:spcBef>
              <a:spcAft>
                <a:spcPts val="2000"/>
              </a:spcAft>
              <a:buNone/>
            </a:pPr>
            <a:r>
              <a:t/>
            </a:r>
            <a:endParaRPr sz="1750">
              <a:solidFill>
                <a:srgbClr val="222222"/>
              </a:solidFill>
            </a:endParaRPr>
          </a:p>
        </p:txBody>
      </p:sp>
      <p:pic>
        <p:nvPicPr>
          <p:cNvPr id="909" name="Google Shape;909;p115"/>
          <p:cNvPicPr preferRelativeResize="0"/>
          <p:nvPr/>
        </p:nvPicPr>
        <p:blipFill>
          <a:blip r:embed="rId3">
            <a:alphaModFix/>
          </a:blip>
          <a:stretch>
            <a:fillRect/>
          </a:stretch>
        </p:blipFill>
        <p:spPr>
          <a:xfrm>
            <a:off x="3718175" y="1488925"/>
            <a:ext cx="2000250" cy="2962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6"/>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3636"/>
              </a:lnSpc>
              <a:spcBef>
                <a:spcPts val="0"/>
              </a:spcBef>
              <a:spcAft>
                <a:spcPts val="0"/>
              </a:spcAft>
              <a:buNone/>
            </a:pPr>
            <a:r>
              <a:rPr lang="en" sz="1850">
                <a:solidFill>
                  <a:srgbClr val="222222"/>
                </a:solidFill>
              </a:rPr>
              <a:t>Multiple Inheritance:</a:t>
            </a:r>
            <a:endParaRPr sz="1850">
              <a:solidFill>
                <a:srgbClr val="222222"/>
              </a:solidFill>
            </a:endParaRPr>
          </a:p>
          <a:p>
            <a:pPr indent="0" lvl="0" marL="0" rtl="0" algn="l">
              <a:lnSpc>
                <a:spcPct val="115000"/>
              </a:lnSpc>
              <a:spcBef>
                <a:spcPts val="700"/>
              </a:spcBef>
              <a:spcAft>
                <a:spcPts val="0"/>
              </a:spcAft>
              <a:buNone/>
            </a:pPr>
            <a:r>
              <a:rPr b="0" lang="en" sz="1350">
                <a:solidFill>
                  <a:srgbClr val="222222"/>
                </a:solidFill>
              </a:rPr>
              <a:t>Multiple Inheritance is one of the inheritance in OOP where one class extends more than one class. Java does not support multiple inheritance.</a:t>
            </a:r>
            <a:endParaRPr b="0" sz="1350">
              <a:solidFill>
                <a:srgbClr val="222222"/>
              </a:solidFill>
            </a:endParaRPr>
          </a:p>
          <a:p>
            <a:pPr indent="0" lvl="0" marL="0" rtl="0" algn="l">
              <a:lnSpc>
                <a:spcPct val="113636"/>
              </a:lnSpc>
              <a:spcBef>
                <a:spcPts val="0"/>
              </a:spcBef>
              <a:spcAft>
                <a:spcPts val="700"/>
              </a:spcAft>
              <a:buNone/>
            </a:pPr>
            <a:r>
              <a:t/>
            </a:r>
            <a:endParaRPr sz="1650">
              <a:solidFill>
                <a:srgbClr val="222222"/>
              </a:solidFill>
            </a:endParaRPr>
          </a:p>
        </p:txBody>
      </p:sp>
      <p:pic>
        <p:nvPicPr>
          <p:cNvPr id="915" name="Google Shape;915;p116"/>
          <p:cNvPicPr preferRelativeResize="0"/>
          <p:nvPr/>
        </p:nvPicPr>
        <p:blipFill>
          <a:blip r:embed="rId3">
            <a:alphaModFix/>
          </a:blip>
          <a:stretch>
            <a:fillRect/>
          </a:stretch>
        </p:blipFill>
        <p:spPr>
          <a:xfrm>
            <a:off x="1404741" y="1681788"/>
            <a:ext cx="6334500" cy="2962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7"/>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3636"/>
              </a:lnSpc>
              <a:spcBef>
                <a:spcPts val="0"/>
              </a:spcBef>
              <a:spcAft>
                <a:spcPts val="0"/>
              </a:spcAft>
              <a:buNone/>
            </a:pPr>
            <a:r>
              <a:rPr lang="en" sz="1650">
                <a:solidFill>
                  <a:srgbClr val="222222"/>
                </a:solidFill>
              </a:rPr>
              <a:t>Multilevel Inheritance:</a:t>
            </a:r>
            <a:endParaRPr sz="1650">
              <a:solidFill>
                <a:srgbClr val="222222"/>
              </a:solidFill>
            </a:endParaRPr>
          </a:p>
          <a:p>
            <a:pPr indent="0" lvl="0" marL="0" rtl="0" algn="l">
              <a:lnSpc>
                <a:spcPct val="115000"/>
              </a:lnSpc>
              <a:spcBef>
                <a:spcPts val="700"/>
              </a:spcBef>
              <a:spcAft>
                <a:spcPts val="0"/>
              </a:spcAft>
              <a:buNone/>
            </a:pPr>
            <a:r>
              <a:rPr b="0" lang="en" sz="1350">
                <a:solidFill>
                  <a:srgbClr val="222222"/>
                </a:solidFill>
              </a:rPr>
              <a:t>In Multilevel Inheritance, one class can inherit from a derived class. Hence, the derived class becomes the base class for the new class.</a:t>
            </a:r>
            <a:endParaRPr b="0" sz="1350">
              <a:solidFill>
                <a:srgbClr val="222222"/>
              </a:solidFill>
            </a:endParaRPr>
          </a:p>
          <a:p>
            <a:pPr indent="0" lvl="0" marL="0" rtl="0" algn="l">
              <a:lnSpc>
                <a:spcPct val="113636"/>
              </a:lnSpc>
              <a:spcBef>
                <a:spcPts val="0"/>
              </a:spcBef>
              <a:spcAft>
                <a:spcPts val="700"/>
              </a:spcAft>
              <a:buNone/>
            </a:pPr>
            <a:r>
              <a:t/>
            </a:r>
            <a:endParaRPr sz="1650">
              <a:solidFill>
                <a:srgbClr val="222222"/>
              </a:solidFill>
            </a:endParaRPr>
          </a:p>
        </p:txBody>
      </p:sp>
      <p:pic>
        <p:nvPicPr>
          <p:cNvPr id="921" name="Google Shape;921;p117"/>
          <p:cNvPicPr preferRelativeResize="0"/>
          <p:nvPr/>
        </p:nvPicPr>
        <p:blipFill>
          <a:blip r:embed="rId3">
            <a:alphaModFix/>
          </a:blip>
          <a:stretch>
            <a:fillRect/>
          </a:stretch>
        </p:blipFill>
        <p:spPr>
          <a:xfrm>
            <a:off x="3272450" y="1441000"/>
            <a:ext cx="2153150" cy="318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8"/>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3636"/>
              </a:lnSpc>
              <a:spcBef>
                <a:spcPts val="0"/>
              </a:spcBef>
              <a:spcAft>
                <a:spcPts val="0"/>
              </a:spcAft>
              <a:buNone/>
            </a:pPr>
            <a:r>
              <a:rPr lang="en" sz="1650">
                <a:solidFill>
                  <a:srgbClr val="222222"/>
                </a:solidFill>
              </a:rPr>
              <a:t>Hierarchical Inheritance:</a:t>
            </a:r>
            <a:endParaRPr sz="1650">
              <a:solidFill>
                <a:srgbClr val="222222"/>
              </a:solidFill>
            </a:endParaRPr>
          </a:p>
          <a:p>
            <a:pPr indent="0" lvl="0" marL="0" rtl="0" algn="l">
              <a:lnSpc>
                <a:spcPct val="115000"/>
              </a:lnSpc>
              <a:spcBef>
                <a:spcPts val="700"/>
              </a:spcBef>
              <a:spcAft>
                <a:spcPts val="0"/>
              </a:spcAft>
              <a:buNone/>
            </a:pPr>
            <a:r>
              <a:rPr b="0" lang="en" sz="1350">
                <a:solidFill>
                  <a:srgbClr val="222222"/>
                </a:solidFill>
              </a:rPr>
              <a:t>In Hierarchical Inheritance, one class is inherited by many sub classes.</a:t>
            </a:r>
            <a:endParaRPr b="0" sz="1350">
              <a:solidFill>
                <a:srgbClr val="222222"/>
              </a:solidFill>
            </a:endParaRPr>
          </a:p>
          <a:p>
            <a:pPr indent="0" lvl="0" marL="0" rtl="0" algn="l">
              <a:lnSpc>
                <a:spcPct val="113636"/>
              </a:lnSpc>
              <a:spcBef>
                <a:spcPts val="0"/>
              </a:spcBef>
              <a:spcAft>
                <a:spcPts val="700"/>
              </a:spcAft>
              <a:buNone/>
            </a:pPr>
            <a:r>
              <a:t/>
            </a:r>
            <a:endParaRPr sz="1650">
              <a:solidFill>
                <a:srgbClr val="222222"/>
              </a:solidFill>
            </a:endParaRPr>
          </a:p>
        </p:txBody>
      </p:sp>
      <p:pic>
        <p:nvPicPr>
          <p:cNvPr id="927" name="Google Shape;927;p118"/>
          <p:cNvPicPr preferRelativeResize="0"/>
          <p:nvPr/>
        </p:nvPicPr>
        <p:blipFill>
          <a:blip r:embed="rId3">
            <a:alphaModFix/>
          </a:blip>
          <a:stretch>
            <a:fillRect/>
          </a:stretch>
        </p:blipFill>
        <p:spPr>
          <a:xfrm>
            <a:off x="1350950" y="1293800"/>
            <a:ext cx="6754699" cy="337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19"/>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3636"/>
              </a:lnSpc>
              <a:spcBef>
                <a:spcPts val="0"/>
              </a:spcBef>
              <a:spcAft>
                <a:spcPts val="0"/>
              </a:spcAft>
              <a:buNone/>
            </a:pPr>
            <a:r>
              <a:rPr lang="en" sz="1650">
                <a:solidFill>
                  <a:srgbClr val="222222"/>
                </a:solidFill>
              </a:rPr>
              <a:t>Hybrid Inheritance:</a:t>
            </a:r>
            <a:endParaRPr sz="1650">
              <a:solidFill>
                <a:srgbClr val="222222"/>
              </a:solidFill>
            </a:endParaRPr>
          </a:p>
          <a:p>
            <a:pPr indent="0" lvl="0" marL="0" rtl="0" algn="l">
              <a:lnSpc>
                <a:spcPct val="115000"/>
              </a:lnSpc>
              <a:spcBef>
                <a:spcPts val="700"/>
              </a:spcBef>
              <a:spcAft>
                <a:spcPts val="0"/>
              </a:spcAft>
              <a:buNone/>
            </a:pPr>
            <a:r>
              <a:rPr b="0" lang="en" sz="1350">
                <a:solidFill>
                  <a:srgbClr val="222222"/>
                </a:solidFill>
              </a:rPr>
              <a:t>Hybrid inheritance is one of the inheritance types in OOP which is a combination of Single and Multiple inheritance.</a:t>
            </a:r>
            <a:endParaRPr b="0" sz="1350">
              <a:solidFill>
                <a:srgbClr val="222222"/>
              </a:solidFill>
            </a:endParaRPr>
          </a:p>
          <a:p>
            <a:pPr indent="0" lvl="0" marL="0" rtl="0" algn="l">
              <a:lnSpc>
                <a:spcPct val="113636"/>
              </a:lnSpc>
              <a:spcBef>
                <a:spcPts val="0"/>
              </a:spcBef>
              <a:spcAft>
                <a:spcPts val="700"/>
              </a:spcAft>
              <a:buNone/>
            </a:pPr>
            <a:r>
              <a:t/>
            </a:r>
            <a:endParaRPr sz="1650">
              <a:solidFill>
                <a:srgbClr val="222222"/>
              </a:solidFill>
            </a:endParaRPr>
          </a:p>
        </p:txBody>
      </p:sp>
      <p:pic>
        <p:nvPicPr>
          <p:cNvPr id="933" name="Google Shape;933;p119"/>
          <p:cNvPicPr preferRelativeResize="0"/>
          <p:nvPr/>
        </p:nvPicPr>
        <p:blipFill>
          <a:blip r:embed="rId3">
            <a:alphaModFix/>
          </a:blip>
          <a:stretch>
            <a:fillRect/>
          </a:stretch>
        </p:blipFill>
        <p:spPr>
          <a:xfrm>
            <a:off x="1404750" y="1402918"/>
            <a:ext cx="6791900" cy="3303425"/>
          </a:xfrm>
          <a:prstGeom prst="rect">
            <a:avLst/>
          </a:prstGeom>
          <a:noFill/>
          <a:ln cap="flat" cmpd="sng" w="19050">
            <a:solidFill>
              <a:schemeClr val="dk2"/>
            </a:solidFill>
            <a:prstDash val="solid"/>
            <a:round/>
            <a:headEnd len="sm" w="sm" type="none"/>
            <a:tailEnd len="sm" w="sm" type="none"/>
          </a:ln>
        </p:spPr>
      </p:pic>
      <p:cxnSp>
        <p:nvCxnSpPr>
          <p:cNvPr id="934" name="Google Shape;934;p119"/>
          <p:cNvCxnSpPr/>
          <p:nvPr/>
        </p:nvCxnSpPr>
        <p:spPr>
          <a:xfrm>
            <a:off x="2339075" y="1924725"/>
            <a:ext cx="0" cy="826800"/>
          </a:xfrm>
          <a:prstGeom prst="straightConnector1">
            <a:avLst/>
          </a:prstGeom>
          <a:noFill/>
          <a:ln cap="flat" cmpd="sng" w="9525">
            <a:solidFill>
              <a:srgbClr val="000000"/>
            </a:solidFill>
            <a:prstDash val="solid"/>
            <a:round/>
            <a:headEnd len="med" w="med" type="none"/>
            <a:tailEnd len="med" w="med" type="triangle"/>
          </a:ln>
        </p:spPr>
      </p:cxnSp>
      <p:cxnSp>
        <p:nvCxnSpPr>
          <p:cNvPr id="935" name="Google Shape;935;p119"/>
          <p:cNvCxnSpPr/>
          <p:nvPr/>
        </p:nvCxnSpPr>
        <p:spPr>
          <a:xfrm>
            <a:off x="7154650" y="1924725"/>
            <a:ext cx="0" cy="826800"/>
          </a:xfrm>
          <a:prstGeom prst="straightConnector1">
            <a:avLst/>
          </a:prstGeom>
          <a:noFill/>
          <a:ln cap="flat" cmpd="sng" w="9525">
            <a:solidFill>
              <a:srgbClr val="000000"/>
            </a:solidFill>
            <a:prstDash val="solid"/>
            <a:round/>
            <a:headEnd len="med" w="med" type="none"/>
            <a:tailEnd len="med" w="med" type="triangle"/>
          </a:ln>
        </p:spPr>
      </p:cxnSp>
      <p:cxnSp>
        <p:nvCxnSpPr>
          <p:cNvPr id="936" name="Google Shape;936;p119"/>
          <p:cNvCxnSpPr/>
          <p:nvPr/>
        </p:nvCxnSpPr>
        <p:spPr>
          <a:xfrm>
            <a:off x="7154650" y="1924725"/>
            <a:ext cx="0" cy="826800"/>
          </a:xfrm>
          <a:prstGeom prst="straightConnector1">
            <a:avLst/>
          </a:prstGeom>
          <a:noFill/>
          <a:ln cap="flat" cmpd="sng" w="9525">
            <a:solidFill>
              <a:srgbClr val="000000"/>
            </a:solidFill>
            <a:prstDash val="solid"/>
            <a:round/>
            <a:headEnd len="med" w="med" type="none"/>
            <a:tailEnd len="med" w="med" type="triangle"/>
          </a:ln>
        </p:spPr>
      </p:cxnSp>
      <p:cxnSp>
        <p:nvCxnSpPr>
          <p:cNvPr id="937" name="Google Shape;937;p119"/>
          <p:cNvCxnSpPr/>
          <p:nvPr/>
        </p:nvCxnSpPr>
        <p:spPr>
          <a:xfrm flipH="1" rot="10800000">
            <a:off x="3216725" y="4312800"/>
            <a:ext cx="795900" cy="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0"/>
          <p:cNvSpPr txBox="1"/>
          <p:nvPr/>
        </p:nvSpPr>
        <p:spPr>
          <a:xfrm>
            <a:off x="1441075" y="360825"/>
            <a:ext cx="613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Concert One"/>
                <a:ea typeface="Concert One"/>
                <a:cs typeface="Concert One"/>
                <a:sym typeface="Concert One"/>
              </a:rPr>
              <a:t>SYNTAX OF INHERITANCE IN JAVA</a:t>
            </a:r>
            <a:endParaRPr b="1" sz="1800">
              <a:solidFill>
                <a:srgbClr val="FF0000"/>
              </a:solidFill>
              <a:latin typeface="Concert One"/>
              <a:ea typeface="Concert One"/>
              <a:cs typeface="Concert One"/>
              <a:sym typeface="Concert One"/>
            </a:endParaRPr>
          </a:p>
          <a:p>
            <a:pPr indent="0" lvl="0" marL="0" rtl="0" algn="l">
              <a:spcBef>
                <a:spcPts val="0"/>
              </a:spcBef>
              <a:spcAft>
                <a:spcPts val="0"/>
              </a:spcAft>
              <a:buNone/>
            </a:pPr>
            <a:r>
              <a:t/>
            </a:r>
            <a:endParaRPr b="1" sz="1800">
              <a:solidFill>
                <a:srgbClr val="FF0000"/>
              </a:solidFill>
              <a:latin typeface="Concert One"/>
              <a:ea typeface="Concert One"/>
              <a:cs typeface="Concert One"/>
              <a:sym typeface="Concert One"/>
            </a:endParaRPr>
          </a:p>
        </p:txBody>
      </p:sp>
      <p:sp>
        <p:nvSpPr>
          <p:cNvPr id="943" name="Google Shape;943;p120"/>
          <p:cNvSpPr txBox="1"/>
          <p:nvPr/>
        </p:nvSpPr>
        <p:spPr>
          <a:xfrm>
            <a:off x="1441075" y="1006250"/>
            <a:ext cx="6732900" cy="35865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class &lt;class_name&gt;</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	</a:t>
            </a:r>
            <a:r>
              <a:rPr lang="en" sz="1700">
                <a:solidFill>
                  <a:srgbClr val="00FF00"/>
                </a:solidFill>
                <a:highlight>
                  <a:srgbClr val="2B2B2B"/>
                </a:highlight>
                <a:latin typeface="Courier New"/>
                <a:ea typeface="Courier New"/>
                <a:cs typeface="Courier New"/>
                <a:sym typeface="Courier New"/>
              </a:rPr>
              <a:t>//body of class</a:t>
            </a:r>
            <a:endParaRPr sz="17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c</a:t>
            </a:r>
            <a:r>
              <a:rPr lang="en" sz="1700">
                <a:solidFill>
                  <a:srgbClr val="CC7832"/>
                </a:solidFill>
                <a:highlight>
                  <a:srgbClr val="2B2B2B"/>
                </a:highlight>
                <a:latin typeface="Courier New"/>
                <a:ea typeface="Courier New"/>
                <a:cs typeface="Courier New"/>
                <a:sym typeface="Courier New"/>
              </a:rPr>
              <a:t>lass &lt;class_name&gt; </a:t>
            </a:r>
            <a:r>
              <a:rPr lang="en" sz="1700">
                <a:solidFill>
                  <a:srgbClr val="00FFFF"/>
                </a:solidFill>
                <a:highlight>
                  <a:srgbClr val="2B2B2B"/>
                </a:highlight>
                <a:latin typeface="Courier New"/>
                <a:ea typeface="Courier New"/>
                <a:cs typeface="Courier New"/>
                <a:sym typeface="Courier New"/>
              </a:rPr>
              <a:t>extends</a:t>
            </a:r>
            <a:r>
              <a:rPr lang="en" sz="1700">
                <a:solidFill>
                  <a:srgbClr val="CC7832"/>
                </a:solidFill>
                <a:highlight>
                  <a:srgbClr val="2B2B2B"/>
                </a:highlight>
                <a:latin typeface="Courier New"/>
                <a:ea typeface="Courier New"/>
                <a:cs typeface="Courier New"/>
                <a:sym typeface="Courier New"/>
              </a:rPr>
              <a:t> &lt;class_name&gt;</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		</a:t>
            </a:r>
            <a:r>
              <a:rPr lang="en" sz="1700">
                <a:solidFill>
                  <a:srgbClr val="00FF00"/>
                </a:solidFill>
                <a:highlight>
                  <a:srgbClr val="2B2B2B"/>
                </a:highlight>
                <a:latin typeface="Courier New"/>
                <a:ea typeface="Courier New"/>
                <a:cs typeface="Courier New"/>
                <a:sym typeface="Courier New"/>
              </a:rPr>
              <a:t>//body of class</a:t>
            </a:r>
            <a:endParaRPr sz="17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a:t>
            </a:r>
            <a:endParaRPr sz="17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121"/>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949" name="Google Shape;949;p121"/>
          <p:cNvGrpSpPr/>
          <p:nvPr/>
        </p:nvGrpSpPr>
        <p:grpSpPr>
          <a:xfrm rot="913793">
            <a:off x="3379787" y="770495"/>
            <a:ext cx="272896" cy="434101"/>
            <a:chOff x="1312450" y="4093350"/>
            <a:chExt cx="685350" cy="1090200"/>
          </a:xfrm>
        </p:grpSpPr>
        <p:sp>
          <p:nvSpPr>
            <p:cNvPr id="950" name="Google Shape;950;p121"/>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21"/>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21"/>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21"/>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121"/>
          <p:cNvSpPr txBox="1"/>
          <p:nvPr>
            <p:ph idx="4294967295" type="body"/>
          </p:nvPr>
        </p:nvSpPr>
        <p:spPr>
          <a:xfrm>
            <a:off x="549350" y="1825850"/>
            <a:ext cx="3759300" cy="29115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class Doctor {</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 public void qualification() {</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  System.out.println("Qual Details...");</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 }</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class Surgeon extends Doctor {</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 public void specialist() {</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  System.out.println("Surgeon Detail...");</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 }</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4A86E8"/>
                </a:solidFill>
                <a:latin typeface="Courier New"/>
                <a:ea typeface="Courier New"/>
                <a:cs typeface="Courier New"/>
                <a:sym typeface="Courier New"/>
              </a:rPr>
              <a:t>}</a:t>
            </a:r>
            <a:endParaRPr sz="1100">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4A86E8"/>
              </a:solidFill>
              <a:latin typeface="Courier New"/>
              <a:ea typeface="Courier New"/>
              <a:cs typeface="Courier New"/>
              <a:sym typeface="Courier New"/>
            </a:endParaRPr>
          </a:p>
          <a:p>
            <a:pPr indent="0" lvl="0" marL="215900" marR="215900" rtl="0" algn="l">
              <a:lnSpc>
                <a:spcPct val="160000"/>
              </a:lnSpc>
              <a:spcBef>
                <a:spcPts val="0"/>
              </a:spcBef>
              <a:spcAft>
                <a:spcPts val="0"/>
              </a:spcAft>
              <a:buNone/>
            </a:pPr>
            <a:r>
              <a:t/>
            </a:r>
            <a:endParaRPr sz="1100">
              <a:solidFill>
                <a:srgbClr val="4A86E8"/>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100">
              <a:solidFill>
                <a:srgbClr val="4A86E8"/>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4A86E8"/>
              </a:solidFill>
              <a:highlight>
                <a:srgbClr val="2B2B2B"/>
              </a:highlight>
              <a:latin typeface="Courier New"/>
              <a:ea typeface="Courier New"/>
              <a:cs typeface="Courier New"/>
              <a:sym typeface="Courier New"/>
            </a:endParaRPr>
          </a:p>
        </p:txBody>
      </p:sp>
      <p:sp>
        <p:nvSpPr>
          <p:cNvPr id="955" name="Google Shape;955;p121"/>
          <p:cNvSpPr txBox="1"/>
          <p:nvPr>
            <p:ph idx="4294967295" type="body"/>
          </p:nvPr>
        </p:nvSpPr>
        <p:spPr>
          <a:xfrm>
            <a:off x="4858625" y="960050"/>
            <a:ext cx="3838200" cy="37773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A86E8"/>
                </a:solidFill>
                <a:latin typeface="Courier New"/>
                <a:ea typeface="Courier New"/>
                <a:cs typeface="Courier New"/>
                <a:sym typeface="Courier New"/>
              </a:rPr>
              <a:t>public class Hospital {</a:t>
            </a:r>
            <a:endParaRPr sz="11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4A86E8"/>
                </a:solidFill>
                <a:latin typeface="Courier New"/>
                <a:ea typeface="Courier New"/>
                <a:cs typeface="Courier New"/>
                <a:sym typeface="Courier New"/>
              </a:rPr>
              <a:t> public static void main(String args[]) {</a:t>
            </a:r>
            <a:endParaRPr sz="11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4A86E8"/>
                </a:solidFill>
                <a:latin typeface="Courier New"/>
                <a:ea typeface="Courier New"/>
                <a:cs typeface="Courier New"/>
                <a:sym typeface="Courier New"/>
              </a:rPr>
              <a:t>  Surgeon s = new Surgeon();</a:t>
            </a:r>
            <a:endParaRPr sz="11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4A86E8"/>
                </a:solidFill>
                <a:latin typeface="Courier New"/>
                <a:ea typeface="Courier New"/>
                <a:cs typeface="Courier New"/>
                <a:sym typeface="Courier New"/>
              </a:rPr>
              <a:t>  s.qualification();</a:t>
            </a:r>
            <a:endParaRPr sz="11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4A86E8"/>
                </a:solidFill>
                <a:latin typeface="Courier New"/>
                <a:ea typeface="Courier New"/>
                <a:cs typeface="Courier New"/>
                <a:sym typeface="Courier New"/>
              </a:rPr>
              <a:t>  s.specialist();</a:t>
            </a:r>
            <a:endParaRPr sz="11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4A86E8"/>
                </a:solidFill>
                <a:latin typeface="Courier New"/>
                <a:ea typeface="Courier New"/>
                <a:cs typeface="Courier New"/>
                <a:sym typeface="Courier New"/>
              </a:rPr>
              <a:t> }</a:t>
            </a:r>
            <a:endParaRPr sz="1100">
              <a:solidFill>
                <a:srgbClr val="4A86E8"/>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p:txBody>
      </p:sp>
      <p:sp>
        <p:nvSpPr>
          <p:cNvPr id="956" name="Google Shape;956;p121"/>
          <p:cNvSpPr txBox="1"/>
          <p:nvPr>
            <p:ph idx="2" type="title"/>
          </p:nvPr>
        </p:nvSpPr>
        <p:spPr>
          <a:xfrm>
            <a:off x="591800" y="129110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957" name="Google Shape;957;p121"/>
          <p:cNvSpPr txBox="1"/>
          <p:nvPr>
            <p:ph idx="2" type="title"/>
          </p:nvPr>
        </p:nvSpPr>
        <p:spPr>
          <a:xfrm>
            <a:off x="4963125" y="52595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958" name="Google Shape;958;p121"/>
          <p:cNvSpPr txBox="1"/>
          <p:nvPr>
            <p:ph idx="8" type="title"/>
          </p:nvPr>
        </p:nvSpPr>
        <p:spPr>
          <a:xfrm>
            <a:off x="821150" y="2697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9"/>
          <p:cNvSpPr txBox="1"/>
          <p:nvPr>
            <p:ph idx="1" type="body"/>
          </p:nvPr>
        </p:nvSpPr>
        <p:spPr>
          <a:xfrm>
            <a:off x="1310976" y="1027685"/>
            <a:ext cx="7024800" cy="32520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chemeClr val="accent2"/>
              </a:buClr>
              <a:buSzPts val="1100"/>
              <a:buFont typeface="Concert One"/>
              <a:buAutoNum type="arabicPeriod"/>
            </a:pPr>
            <a:r>
              <a:rPr lang="en" sz="1400"/>
              <a:t>In programming </a:t>
            </a:r>
            <a:r>
              <a:rPr lang="en" sz="1400">
                <a:solidFill>
                  <a:schemeClr val="accent2"/>
                </a:solidFill>
              </a:rPr>
              <a:t>any real world entity</a:t>
            </a:r>
            <a:r>
              <a:rPr lang="en" sz="1400"/>
              <a:t> is an Object.</a:t>
            </a:r>
            <a:br>
              <a:rPr b="1" lang="en" sz="1200">
                <a:latin typeface="Roboto Mono"/>
                <a:ea typeface="Roboto Mono"/>
                <a:cs typeface="Roboto Mono"/>
                <a:sym typeface="Roboto Mono"/>
              </a:rPr>
            </a:br>
            <a:endParaRPr b="1" sz="1150">
              <a:latin typeface="Roboto Mono"/>
              <a:ea typeface="Roboto Mono"/>
              <a:cs typeface="Roboto Mono"/>
              <a:sym typeface="Roboto Mono"/>
            </a:endParaRPr>
          </a:p>
        </p:txBody>
      </p:sp>
      <p:sp>
        <p:nvSpPr>
          <p:cNvPr id="410" name="Google Shape;410;p59"/>
          <p:cNvSpPr txBox="1"/>
          <p:nvPr>
            <p:ph type="title"/>
          </p:nvPr>
        </p:nvSpPr>
        <p:spPr>
          <a:xfrm>
            <a:off x="1433200" y="302349"/>
            <a:ext cx="6251700" cy="79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200">
                <a:solidFill>
                  <a:srgbClr val="B44141"/>
                </a:solidFill>
              </a:rPr>
              <a:t>W</a:t>
            </a:r>
            <a:r>
              <a:rPr b="0" lang="en" sz="2400">
                <a:solidFill>
                  <a:srgbClr val="B44141"/>
                </a:solidFill>
              </a:rPr>
              <a:t>hat is an </a:t>
            </a:r>
            <a:r>
              <a:rPr lang="en" sz="2400">
                <a:solidFill>
                  <a:srgbClr val="B44141"/>
                </a:solidFill>
              </a:rPr>
              <a:t>Object ?</a:t>
            </a:r>
            <a:endParaRPr sz="2400">
              <a:solidFill>
                <a:srgbClr val="B44141"/>
              </a:solidFill>
            </a:endParaRPr>
          </a:p>
        </p:txBody>
      </p:sp>
      <p:pic>
        <p:nvPicPr>
          <p:cNvPr id="411" name="Google Shape;411;p59"/>
          <p:cNvPicPr preferRelativeResize="0"/>
          <p:nvPr/>
        </p:nvPicPr>
        <p:blipFill rotWithShape="1">
          <a:blip r:embed="rId3">
            <a:alphaModFix/>
          </a:blip>
          <a:srcRect b="0" l="0" r="14037" t="0"/>
          <a:stretch/>
        </p:blipFill>
        <p:spPr>
          <a:xfrm>
            <a:off x="1786863" y="1670125"/>
            <a:ext cx="4998776" cy="290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Effect filter="fade" transition="in">
                                      <p:cBhvr>
                                        <p:cTn dur="1000"/>
                                        <p:tgtEl>
                                          <p:spTgt spid="40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22"/>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964" name="Google Shape;964;p122"/>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Part-12</a:t>
            </a:r>
            <a:endParaRPr sz="4500"/>
          </a:p>
        </p:txBody>
      </p:sp>
      <p:pic>
        <p:nvPicPr>
          <p:cNvPr id="965" name="Google Shape;965;p122"/>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966" name="Google Shape;966;p122"/>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967" name="Google Shape;967;p122"/>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968" name="Google Shape;968;p122"/>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-12</a:t>
            </a:r>
            <a:endParaRPr b="1" sz="1400">
              <a:latin typeface="Roboto Mono"/>
              <a:ea typeface="Roboto Mono"/>
              <a:cs typeface="Roboto Mono"/>
              <a:sym typeface="Roboto Mono"/>
            </a:endParaRPr>
          </a:p>
        </p:txBody>
      </p:sp>
      <p:sp>
        <p:nvSpPr>
          <p:cNvPr id="969" name="Google Shape;969;p122"/>
          <p:cNvSpPr txBox="1"/>
          <p:nvPr>
            <p:ph idx="1" type="subTitle"/>
          </p:nvPr>
        </p:nvSpPr>
        <p:spPr>
          <a:xfrm>
            <a:off x="1129800" y="1875400"/>
            <a:ext cx="1392000" cy="42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rgbClr val="595959"/>
                </a:solidFill>
                <a:latin typeface="Roboto Mono"/>
                <a:ea typeface="Roboto Mono"/>
                <a:cs typeface="Roboto Mono"/>
                <a:sym typeface="Roboto Mono"/>
              </a:rPr>
              <a:t>super Keyword</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3"/>
          <p:cNvSpPr txBox="1"/>
          <p:nvPr>
            <p:ph idx="1" type="body"/>
          </p:nvPr>
        </p:nvSpPr>
        <p:spPr>
          <a:xfrm>
            <a:off x="1294725" y="1577700"/>
            <a:ext cx="6822900" cy="28371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t/>
            </a:r>
            <a:endParaRPr sz="2000">
              <a:solidFill>
                <a:srgbClr val="000000"/>
              </a:solidFill>
            </a:endParaRPr>
          </a:p>
          <a:p>
            <a:pPr indent="0" lvl="0" marL="457200" rtl="0" algn="l">
              <a:lnSpc>
                <a:spcPct val="150000"/>
              </a:lnSpc>
              <a:spcBef>
                <a:spcPts val="0"/>
              </a:spcBef>
              <a:spcAft>
                <a:spcPts val="0"/>
              </a:spcAft>
              <a:buNone/>
            </a:pPr>
            <a:r>
              <a:t/>
            </a:r>
            <a:endParaRPr sz="2000">
              <a:solidFill>
                <a:srgbClr val="000000"/>
              </a:solidFill>
            </a:endParaRPr>
          </a:p>
          <a:p>
            <a:pPr indent="-355600" lvl="0" marL="457200" rtl="0" algn="l">
              <a:lnSpc>
                <a:spcPct val="150000"/>
              </a:lnSpc>
              <a:spcBef>
                <a:spcPts val="0"/>
              </a:spcBef>
              <a:spcAft>
                <a:spcPts val="0"/>
              </a:spcAft>
              <a:buSzPts val="2000"/>
              <a:buChar char="➔"/>
            </a:pPr>
            <a:r>
              <a:rPr lang="en" sz="2000">
                <a:solidFill>
                  <a:srgbClr val="000000"/>
                </a:solidFill>
              </a:rPr>
              <a:t>In Java, the keyword “super” is used by a CHILD CLASS for EXPLICITLY </a:t>
            </a:r>
            <a:r>
              <a:rPr lang="en" sz="2000">
                <a:solidFill>
                  <a:srgbClr val="000000"/>
                </a:solidFill>
              </a:rPr>
              <a:t>referring (Using dot operator) the members of its PARENT CLASS.</a:t>
            </a:r>
            <a:endParaRPr sz="2000">
              <a:solidFill>
                <a:srgbClr val="000000"/>
              </a:solidFill>
            </a:endParaRPr>
          </a:p>
          <a:p>
            <a:pPr indent="0" lvl="0" marL="0" rtl="0" algn="l">
              <a:lnSpc>
                <a:spcPct val="150000"/>
              </a:lnSpc>
              <a:spcBef>
                <a:spcPts val="0"/>
              </a:spcBef>
              <a:spcAft>
                <a:spcPts val="0"/>
              </a:spcAft>
              <a:buNone/>
            </a:pPr>
            <a:r>
              <a:t/>
            </a:r>
            <a:endParaRPr sz="2000">
              <a:solidFill>
                <a:srgbClr val="000000"/>
              </a:solidFill>
            </a:endParaRPr>
          </a:p>
          <a:p>
            <a:pPr indent="0" lvl="0" marL="0" rtl="0" algn="l">
              <a:lnSpc>
                <a:spcPct val="150000"/>
              </a:lnSpc>
              <a:spcBef>
                <a:spcPts val="0"/>
              </a:spcBef>
              <a:spcAft>
                <a:spcPts val="0"/>
              </a:spcAft>
              <a:buNone/>
            </a:pPr>
            <a:r>
              <a:t/>
            </a:r>
            <a:endParaRPr sz="2000">
              <a:solidFill>
                <a:srgbClr val="000000"/>
              </a:solidFill>
            </a:endParaRPr>
          </a:p>
          <a:p>
            <a:pPr indent="0" lvl="0" marL="0" rtl="0" algn="l">
              <a:lnSpc>
                <a:spcPct val="150000"/>
              </a:lnSpc>
              <a:spcBef>
                <a:spcPts val="0"/>
              </a:spcBef>
              <a:spcAft>
                <a:spcPts val="0"/>
              </a:spcAft>
              <a:buNone/>
            </a:pPr>
            <a:r>
              <a:t/>
            </a:r>
            <a:endParaRPr sz="2000">
              <a:solidFill>
                <a:srgbClr val="000000"/>
              </a:solidFill>
            </a:endParaRPr>
          </a:p>
        </p:txBody>
      </p:sp>
      <p:sp>
        <p:nvSpPr>
          <p:cNvPr id="975" name="Google Shape;975;p123"/>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What </a:t>
            </a:r>
            <a:r>
              <a:rPr lang="en" sz="2600">
                <a:solidFill>
                  <a:srgbClr val="FF0000"/>
                </a:solidFill>
              </a:rPr>
              <a:t>I</a:t>
            </a:r>
            <a:r>
              <a:rPr lang="en" sz="3000">
                <a:solidFill>
                  <a:srgbClr val="FF0000"/>
                </a:solidFill>
              </a:rPr>
              <a:t>s </a:t>
            </a:r>
            <a:r>
              <a:rPr lang="en" sz="3000">
                <a:solidFill>
                  <a:srgbClr val="FF0000"/>
                </a:solidFill>
              </a:rPr>
              <a:t>“super”</a:t>
            </a:r>
            <a:r>
              <a:rPr lang="en" sz="3000">
                <a:solidFill>
                  <a:srgbClr val="FF0000"/>
                </a:solidFill>
              </a:rPr>
              <a:t>?</a:t>
            </a:r>
            <a:endParaRPr sz="2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0" st="0"/>
                                            </p:txEl>
                                          </p:spTgt>
                                        </p:tgtEl>
                                        <p:attrNameLst>
                                          <p:attrName>style.visibility</p:attrName>
                                        </p:attrNameLst>
                                      </p:cBhvr>
                                      <p:to>
                                        <p:strVal val="visible"/>
                                      </p:to>
                                    </p:set>
                                    <p:animEffect filter="fade" transition="in">
                                      <p:cBhvr>
                                        <p:cTn dur="1000"/>
                                        <p:tgtEl>
                                          <p:spTgt spid="9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1" st="1"/>
                                            </p:txEl>
                                          </p:spTgt>
                                        </p:tgtEl>
                                        <p:attrNameLst>
                                          <p:attrName>style.visibility</p:attrName>
                                        </p:attrNameLst>
                                      </p:cBhvr>
                                      <p:to>
                                        <p:strVal val="visible"/>
                                      </p:to>
                                    </p:set>
                                    <p:animEffect filter="fade" transition="in">
                                      <p:cBhvr>
                                        <p:cTn dur="1000"/>
                                        <p:tgtEl>
                                          <p:spTgt spid="9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2" st="2"/>
                                            </p:txEl>
                                          </p:spTgt>
                                        </p:tgtEl>
                                        <p:attrNameLst>
                                          <p:attrName>style.visibility</p:attrName>
                                        </p:attrNameLst>
                                      </p:cBhvr>
                                      <p:to>
                                        <p:strVal val="visible"/>
                                      </p:to>
                                    </p:set>
                                    <p:animEffect filter="fade" transition="in">
                                      <p:cBhvr>
                                        <p:cTn dur="1000"/>
                                        <p:tgtEl>
                                          <p:spTgt spid="9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3" st="3"/>
                                            </p:txEl>
                                          </p:spTgt>
                                        </p:tgtEl>
                                        <p:attrNameLst>
                                          <p:attrName>style.visibility</p:attrName>
                                        </p:attrNameLst>
                                      </p:cBhvr>
                                      <p:to>
                                        <p:strVal val="visible"/>
                                      </p:to>
                                    </p:set>
                                    <p:animEffect filter="fade" transition="in">
                                      <p:cBhvr>
                                        <p:cTn dur="1000"/>
                                        <p:tgtEl>
                                          <p:spTgt spid="9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4" st="4"/>
                                            </p:txEl>
                                          </p:spTgt>
                                        </p:tgtEl>
                                        <p:attrNameLst>
                                          <p:attrName>style.visibility</p:attrName>
                                        </p:attrNameLst>
                                      </p:cBhvr>
                                      <p:to>
                                        <p:strVal val="visible"/>
                                      </p:to>
                                    </p:set>
                                    <p:animEffect filter="fade" transition="in">
                                      <p:cBhvr>
                                        <p:cTn dur="1000"/>
                                        <p:tgtEl>
                                          <p:spTgt spid="9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5" st="5"/>
                                            </p:txEl>
                                          </p:spTgt>
                                        </p:tgtEl>
                                        <p:attrNameLst>
                                          <p:attrName>style.visibility</p:attrName>
                                        </p:attrNameLst>
                                      </p:cBhvr>
                                      <p:to>
                                        <p:strVal val="visible"/>
                                      </p:to>
                                    </p:set>
                                    <p:animEffect filter="fade" transition="in">
                                      <p:cBhvr>
                                        <p:cTn dur="1000"/>
                                        <p:tgtEl>
                                          <p:spTgt spid="97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124"/>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981" name="Google Shape;981;p124"/>
          <p:cNvGrpSpPr/>
          <p:nvPr/>
        </p:nvGrpSpPr>
        <p:grpSpPr>
          <a:xfrm rot="913793">
            <a:off x="3379787" y="770495"/>
            <a:ext cx="272896" cy="434101"/>
            <a:chOff x="1312450" y="4093350"/>
            <a:chExt cx="685350" cy="1090200"/>
          </a:xfrm>
        </p:grpSpPr>
        <p:sp>
          <p:nvSpPr>
            <p:cNvPr id="982" name="Google Shape;982;p124"/>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24"/>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24"/>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24"/>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124"/>
          <p:cNvSpPr txBox="1"/>
          <p:nvPr>
            <p:ph idx="4294967295" type="body"/>
          </p:nvPr>
        </p:nvSpPr>
        <p:spPr>
          <a:xfrm>
            <a:off x="549350" y="1825850"/>
            <a:ext cx="3759300" cy="2911500"/>
          </a:xfrm>
          <a:prstGeom prst="rect">
            <a:avLst/>
          </a:prstGeom>
          <a:solidFill>
            <a:srgbClr val="2B2B2B"/>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900">
                <a:solidFill>
                  <a:srgbClr val="A9B7C6"/>
                </a:solidFill>
                <a:highlight>
                  <a:srgbClr val="2B2B2B"/>
                </a:highlight>
                <a:latin typeface="Courier New"/>
                <a:ea typeface="Courier New"/>
                <a:cs typeface="Courier New"/>
                <a:sym typeface="Courier New"/>
              </a:rPr>
              <a:t>B </a:t>
            </a:r>
            <a:r>
              <a:rPr lang="en" sz="2900">
                <a:solidFill>
                  <a:srgbClr val="9876AA"/>
                </a:solidFill>
                <a:highlight>
                  <a:srgbClr val="2B2B2B"/>
                </a:highlight>
                <a:latin typeface="Courier New"/>
                <a:ea typeface="Courier New"/>
                <a:cs typeface="Courier New"/>
                <a:sym typeface="Courier New"/>
              </a:rPr>
              <a:t>obj</a:t>
            </a:r>
            <a:r>
              <a:rPr lang="en" sz="2900">
                <a:solidFill>
                  <a:srgbClr val="A9B7C6"/>
                </a:solidFill>
                <a:highlight>
                  <a:srgbClr val="2B2B2B"/>
                </a:highlight>
                <a:latin typeface="Courier New"/>
                <a:ea typeface="Courier New"/>
                <a:cs typeface="Courier New"/>
                <a:sym typeface="Courier New"/>
              </a:rPr>
              <a:t>=</a:t>
            </a:r>
            <a:r>
              <a:rPr lang="en" sz="2900">
                <a:solidFill>
                  <a:srgbClr val="CC7832"/>
                </a:solidFill>
                <a:highlight>
                  <a:srgbClr val="2B2B2B"/>
                </a:highlight>
                <a:latin typeface="Courier New"/>
                <a:ea typeface="Courier New"/>
                <a:cs typeface="Courier New"/>
                <a:sym typeface="Courier New"/>
              </a:rPr>
              <a:t>new </a:t>
            </a:r>
            <a:r>
              <a:rPr lang="en" sz="2900">
                <a:solidFill>
                  <a:srgbClr val="A9B7C6"/>
                </a:solidFill>
                <a:highlight>
                  <a:srgbClr val="2B2B2B"/>
                </a:highlight>
                <a:latin typeface="Courier New"/>
                <a:ea typeface="Courier New"/>
                <a:cs typeface="Courier New"/>
                <a:sym typeface="Courier New"/>
              </a:rPr>
              <a:t>B()</a:t>
            </a:r>
            <a:r>
              <a:rPr lang="en" sz="2900">
                <a:solidFill>
                  <a:srgbClr val="CC7832"/>
                </a:solidFill>
                <a:highlight>
                  <a:srgbClr val="2B2B2B"/>
                </a:highlight>
                <a:latin typeface="Courier New"/>
                <a:ea typeface="Courier New"/>
                <a:cs typeface="Courier New"/>
                <a:sym typeface="Courier New"/>
              </a:rPr>
              <a:t>;</a:t>
            </a:r>
            <a:endParaRPr sz="29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2900">
                <a:solidFill>
                  <a:srgbClr val="A9B7C6"/>
                </a:solidFill>
                <a:highlight>
                  <a:srgbClr val="2B2B2B"/>
                </a:highlight>
                <a:latin typeface="Courier New"/>
                <a:ea typeface="Courier New"/>
                <a:cs typeface="Courier New"/>
                <a:sym typeface="Courier New"/>
              </a:rPr>
              <a:t>obj.show()</a:t>
            </a:r>
            <a:r>
              <a:rPr lang="en" sz="2900">
                <a:solidFill>
                  <a:srgbClr val="CC7832"/>
                </a:solidFill>
                <a:highlight>
                  <a:srgbClr val="2B2B2B"/>
                </a:highlight>
                <a:latin typeface="Courier New"/>
                <a:ea typeface="Courier New"/>
                <a:cs typeface="Courier New"/>
                <a:sym typeface="Courier New"/>
              </a:rPr>
              <a:t>;</a:t>
            </a:r>
            <a:endParaRPr sz="29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900">
              <a:solidFill>
                <a:srgbClr val="CC7832"/>
              </a:solidFill>
              <a:highlight>
                <a:srgbClr val="2B2B2B"/>
              </a:highlight>
              <a:latin typeface="Courier New"/>
              <a:ea typeface="Courier New"/>
              <a:cs typeface="Courier New"/>
              <a:sym typeface="Courier New"/>
            </a:endParaRPr>
          </a:p>
        </p:txBody>
      </p:sp>
      <p:sp>
        <p:nvSpPr>
          <p:cNvPr id="987" name="Google Shape;987;p124"/>
          <p:cNvSpPr txBox="1"/>
          <p:nvPr>
            <p:ph idx="4294967295" type="body"/>
          </p:nvPr>
        </p:nvSpPr>
        <p:spPr>
          <a:xfrm>
            <a:off x="4858625" y="960050"/>
            <a:ext cx="3838200" cy="37773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A</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public void </a:t>
            </a:r>
            <a:r>
              <a:rPr lang="en" sz="1300">
                <a:solidFill>
                  <a:srgbClr val="FFC66D"/>
                </a:solidFill>
                <a:highlight>
                  <a:srgbClr val="2B2B2B"/>
                </a:highlight>
                <a:latin typeface="Courier New"/>
                <a:ea typeface="Courier New"/>
                <a:cs typeface="Courier New"/>
                <a:sym typeface="Courier New"/>
              </a:rPr>
              <a:t>display</a:t>
            </a: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public void </a:t>
            </a:r>
            <a:r>
              <a:rPr lang="en" sz="1300">
                <a:solidFill>
                  <a:srgbClr val="FFC66D"/>
                </a:solidFill>
                <a:highlight>
                  <a:srgbClr val="2B2B2B"/>
                </a:highlight>
                <a:latin typeface="Courier New"/>
                <a:ea typeface="Courier New"/>
                <a:cs typeface="Courier New"/>
                <a:sym typeface="Courier New"/>
              </a:rPr>
              <a:t>print</a:t>
            </a: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B </a:t>
            </a:r>
            <a:r>
              <a:rPr lang="en" sz="1300">
                <a:solidFill>
                  <a:srgbClr val="CC7832"/>
                </a:solidFill>
                <a:highlight>
                  <a:srgbClr val="2B2B2B"/>
                </a:highlight>
                <a:latin typeface="Courier New"/>
                <a:ea typeface="Courier New"/>
                <a:cs typeface="Courier New"/>
                <a:sym typeface="Courier New"/>
              </a:rPr>
              <a:t>extends </a:t>
            </a:r>
            <a:r>
              <a:rPr lang="en" sz="1300">
                <a:solidFill>
                  <a:srgbClr val="A9B7C6"/>
                </a:solidFill>
                <a:highlight>
                  <a:srgbClr val="2B2B2B"/>
                </a:highlight>
                <a:latin typeface="Courier New"/>
                <a:ea typeface="Courier New"/>
                <a:cs typeface="Courier New"/>
                <a:sym typeface="Courier New"/>
              </a:rPr>
              <a:t>A</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public void </a:t>
            </a:r>
            <a:r>
              <a:rPr lang="en" sz="1300">
                <a:solidFill>
                  <a:srgbClr val="FFC66D"/>
                </a:solidFill>
                <a:highlight>
                  <a:srgbClr val="2B2B2B"/>
                </a:highlight>
                <a:latin typeface="Courier New"/>
                <a:ea typeface="Courier New"/>
                <a:cs typeface="Courier New"/>
                <a:sym typeface="Courier New"/>
              </a:rPr>
              <a:t>show</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display()</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print()</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400">
              <a:solidFill>
                <a:srgbClr val="4A86E8"/>
              </a:solidFill>
              <a:latin typeface="Courier New"/>
              <a:ea typeface="Courier New"/>
              <a:cs typeface="Courier New"/>
              <a:sym typeface="Courier New"/>
            </a:endParaRPr>
          </a:p>
          <a:p>
            <a:pPr indent="0" lvl="0" marL="0" rtl="0" algn="l">
              <a:spcBef>
                <a:spcPts val="0"/>
              </a:spcBef>
              <a:spcAft>
                <a:spcPts val="0"/>
              </a:spcAft>
              <a:buNone/>
            </a:pPr>
            <a:r>
              <a:t/>
            </a:r>
            <a:endParaRPr sz="1400">
              <a:solidFill>
                <a:srgbClr val="4A86E8"/>
              </a:solidFill>
              <a:latin typeface="Courier New"/>
              <a:ea typeface="Courier New"/>
              <a:cs typeface="Courier New"/>
              <a:sym typeface="Courier New"/>
            </a:endParaRPr>
          </a:p>
        </p:txBody>
      </p:sp>
      <p:sp>
        <p:nvSpPr>
          <p:cNvPr id="988" name="Google Shape;988;p124"/>
          <p:cNvSpPr txBox="1"/>
          <p:nvPr>
            <p:ph idx="2" type="title"/>
          </p:nvPr>
        </p:nvSpPr>
        <p:spPr>
          <a:xfrm>
            <a:off x="5103200" y="44975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989" name="Google Shape;989;p124"/>
          <p:cNvSpPr txBox="1"/>
          <p:nvPr>
            <p:ph idx="2" type="title"/>
          </p:nvPr>
        </p:nvSpPr>
        <p:spPr>
          <a:xfrm>
            <a:off x="699600" y="122780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990" name="Google Shape;990;p124"/>
          <p:cNvSpPr txBox="1"/>
          <p:nvPr>
            <p:ph idx="8" type="title"/>
          </p:nvPr>
        </p:nvSpPr>
        <p:spPr>
          <a:xfrm>
            <a:off x="821150" y="2697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5"/>
          <p:cNvSpPr txBox="1"/>
          <p:nvPr/>
        </p:nvSpPr>
        <p:spPr>
          <a:xfrm>
            <a:off x="1441075" y="360825"/>
            <a:ext cx="61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FF0000"/>
                </a:solidFill>
                <a:latin typeface="Concert One"/>
                <a:ea typeface="Concert One"/>
                <a:cs typeface="Concert One"/>
                <a:sym typeface="Concert One"/>
              </a:rPr>
              <a:t>Uses of “super”</a:t>
            </a:r>
            <a:endParaRPr b="1" sz="4000">
              <a:solidFill>
                <a:srgbClr val="FF0000"/>
              </a:solidFill>
              <a:latin typeface="Concert One"/>
              <a:ea typeface="Concert One"/>
              <a:cs typeface="Concert One"/>
              <a:sym typeface="Concert One"/>
            </a:endParaRPr>
          </a:p>
        </p:txBody>
      </p:sp>
      <p:sp>
        <p:nvSpPr>
          <p:cNvPr id="996" name="Google Shape;996;p125"/>
          <p:cNvSpPr txBox="1"/>
          <p:nvPr/>
        </p:nvSpPr>
        <p:spPr>
          <a:xfrm>
            <a:off x="1441075" y="1227000"/>
            <a:ext cx="70398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latin typeface="Roboto Mono Medium"/>
              <a:ea typeface="Roboto Mono Medium"/>
              <a:cs typeface="Roboto Mono Medium"/>
              <a:sym typeface="Roboto Mono Medium"/>
            </a:endParaRPr>
          </a:p>
          <a:p>
            <a:pPr indent="-387350" lvl="0" marL="457200" rtl="0" algn="l">
              <a:spcBef>
                <a:spcPts val="0"/>
              </a:spcBef>
              <a:spcAft>
                <a:spcPts val="0"/>
              </a:spcAft>
              <a:buSzPts val="2500"/>
              <a:buFont typeface="Roboto Mono Medium"/>
              <a:buChar char="➔"/>
            </a:pPr>
            <a:r>
              <a:rPr lang="en" sz="2500">
                <a:latin typeface="Roboto Mono Medium"/>
                <a:ea typeface="Roboto Mono Medium"/>
                <a:cs typeface="Roboto Mono Medium"/>
                <a:sym typeface="Roboto Mono Medium"/>
              </a:rPr>
              <a:t>For calling constructor of PARENT class from CHILD class</a:t>
            </a:r>
            <a:endParaRPr sz="2500">
              <a:latin typeface="Roboto Mono Medium"/>
              <a:ea typeface="Roboto Mono Medium"/>
              <a:cs typeface="Roboto Mono Medium"/>
              <a:sym typeface="Roboto Mono Medium"/>
            </a:endParaRPr>
          </a:p>
          <a:p>
            <a:pPr indent="0" lvl="0" marL="0" rtl="0" algn="l">
              <a:spcBef>
                <a:spcPts val="0"/>
              </a:spcBef>
              <a:spcAft>
                <a:spcPts val="0"/>
              </a:spcAft>
              <a:buNone/>
            </a:pPr>
            <a:r>
              <a:t/>
            </a:r>
            <a:endParaRPr sz="2500">
              <a:latin typeface="Roboto Mono Medium"/>
              <a:ea typeface="Roboto Mono Medium"/>
              <a:cs typeface="Roboto Mono Medium"/>
              <a:sym typeface="Roboto Mono Medium"/>
            </a:endParaRPr>
          </a:p>
          <a:p>
            <a:pPr indent="0" lvl="0" marL="0" rtl="0" algn="l">
              <a:spcBef>
                <a:spcPts val="0"/>
              </a:spcBef>
              <a:spcAft>
                <a:spcPts val="0"/>
              </a:spcAft>
              <a:buNone/>
            </a:pPr>
            <a:r>
              <a:t/>
            </a:r>
            <a:endParaRPr sz="2500">
              <a:latin typeface="Roboto Mono Medium"/>
              <a:ea typeface="Roboto Mono Medium"/>
              <a:cs typeface="Roboto Mono Medium"/>
              <a:sym typeface="Roboto Mono Medium"/>
            </a:endParaRPr>
          </a:p>
          <a:p>
            <a:pPr indent="0" lvl="0" marL="0" rtl="0" algn="l">
              <a:spcBef>
                <a:spcPts val="0"/>
              </a:spcBef>
              <a:spcAft>
                <a:spcPts val="0"/>
              </a:spcAft>
              <a:buNone/>
            </a:pPr>
            <a:r>
              <a:t/>
            </a:r>
            <a:endParaRPr sz="2500">
              <a:latin typeface="Roboto Mono Medium"/>
              <a:ea typeface="Roboto Mono Medium"/>
              <a:cs typeface="Roboto Mono Medium"/>
              <a:sym typeface="Roboto Mono Medium"/>
            </a:endParaRPr>
          </a:p>
          <a:p>
            <a:pPr indent="-387350" lvl="0" marL="457200" rtl="0" algn="l">
              <a:spcBef>
                <a:spcPts val="0"/>
              </a:spcBef>
              <a:spcAft>
                <a:spcPts val="0"/>
              </a:spcAft>
              <a:buSzPts val="2500"/>
              <a:buFont typeface="Roboto Mono Medium"/>
              <a:buChar char="➔"/>
            </a:pPr>
            <a:r>
              <a:rPr lang="en" sz="2500">
                <a:latin typeface="Roboto Mono Medium"/>
                <a:ea typeface="Roboto Mono Medium"/>
                <a:cs typeface="Roboto Mono Medium"/>
                <a:sym typeface="Roboto Mono Medium"/>
              </a:rPr>
              <a:t>For </a:t>
            </a:r>
            <a:r>
              <a:rPr lang="en" sz="2500">
                <a:latin typeface="Roboto Mono Medium"/>
                <a:ea typeface="Roboto Mono Medium"/>
                <a:cs typeface="Roboto Mono Medium"/>
                <a:sym typeface="Roboto Mono Medium"/>
              </a:rPr>
              <a:t>resolving</a:t>
            </a:r>
            <a:r>
              <a:rPr lang="en" sz="2500">
                <a:latin typeface="Roboto Mono Medium"/>
                <a:ea typeface="Roboto Mono Medium"/>
                <a:cs typeface="Roboto Mono Medium"/>
                <a:sym typeface="Roboto Mono Medium"/>
              </a:rPr>
              <a:t> method overriding </a:t>
            </a:r>
            <a:endParaRPr sz="2500">
              <a:latin typeface="Roboto Mono Medium"/>
              <a:ea typeface="Roboto Mono Medium"/>
              <a:cs typeface="Roboto Mono Medium"/>
              <a:sym typeface="Roboto Mono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26"/>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002" name="Google Shape;1002;p126"/>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Part-13</a:t>
            </a:r>
            <a:endParaRPr sz="4500"/>
          </a:p>
        </p:txBody>
      </p:sp>
      <p:pic>
        <p:nvPicPr>
          <p:cNvPr id="1003" name="Google Shape;1003;p126"/>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004" name="Google Shape;1004;p126"/>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1005" name="Google Shape;1005;p126"/>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1006" name="Google Shape;1006;p126"/>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-13</a:t>
            </a:r>
            <a:endParaRPr b="1" sz="1400">
              <a:latin typeface="Roboto Mono"/>
              <a:ea typeface="Roboto Mono"/>
              <a:cs typeface="Roboto Mono"/>
              <a:sym typeface="Roboto Mono"/>
            </a:endParaRPr>
          </a:p>
        </p:txBody>
      </p:sp>
      <p:sp>
        <p:nvSpPr>
          <p:cNvPr id="1007" name="Google Shape;1007;p126"/>
          <p:cNvSpPr txBox="1"/>
          <p:nvPr>
            <p:ph idx="1" type="subTitle"/>
          </p:nvPr>
        </p:nvSpPr>
        <p:spPr>
          <a:xfrm>
            <a:off x="1129800" y="1875400"/>
            <a:ext cx="1392000" cy="42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rgbClr val="595959"/>
                </a:solidFill>
                <a:latin typeface="Roboto Mono"/>
                <a:ea typeface="Roboto Mono"/>
                <a:cs typeface="Roboto Mono"/>
                <a:sym typeface="Roboto Mono"/>
              </a:rPr>
              <a:t>Method</a:t>
            </a:r>
            <a:endParaRPr b="1" sz="1400">
              <a:solidFill>
                <a:srgbClr val="595959"/>
              </a:solidFill>
              <a:latin typeface="Roboto Mono"/>
              <a:ea typeface="Roboto Mono"/>
              <a:cs typeface="Roboto Mono"/>
              <a:sym typeface="Roboto Mono"/>
            </a:endParaRPr>
          </a:p>
          <a:p>
            <a:pPr indent="0" lvl="0" marL="0" rtl="0" algn="ctr">
              <a:lnSpc>
                <a:spcPct val="100000"/>
              </a:lnSpc>
              <a:spcBef>
                <a:spcPts val="0"/>
              </a:spcBef>
              <a:spcAft>
                <a:spcPts val="0"/>
              </a:spcAft>
              <a:buNone/>
            </a:pPr>
            <a:r>
              <a:rPr b="1" lang="en" sz="1400">
                <a:solidFill>
                  <a:srgbClr val="595959"/>
                </a:solidFill>
                <a:latin typeface="Roboto Mono"/>
                <a:ea typeface="Roboto Mono"/>
                <a:cs typeface="Roboto Mono"/>
                <a:sym typeface="Roboto Mono"/>
              </a:rPr>
              <a:t>Overriding</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27"/>
          <p:cNvSpPr txBox="1"/>
          <p:nvPr>
            <p:ph idx="1" type="body"/>
          </p:nvPr>
        </p:nvSpPr>
        <p:spPr>
          <a:xfrm>
            <a:off x="1308875" y="1202750"/>
            <a:ext cx="6822900" cy="3565800"/>
          </a:xfrm>
          <a:prstGeom prst="rect">
            <a:avLst/>
          </a:prstGeom>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Char char="❖"/>
            </a:pPr>
            <a:r>
              <a:rPr lang="en" sz="2000">
                <a:solidFill>
                  <a:srgbClr val="000000"/>
                </a:solidFill>
              </a:rPr>
              <a:t>Whenever a child class contains a method with the same </a:t>
            </a:r>
            <a:r>
              <a:rPr lang="en" sz="2000">
                <a:solidFill>
                  <a:srgbClr val="9900FF"/>
                </a:solidFill>
              </a:rPr>
              <a:t>prototype </a:t>
            </a:r>
            <a:r>
              <a:rPr lang="en" sz="2000">
                <a:solidFill>
                  <a:srgbClr val="000000"/>
                </a:solidFill>
              </a:rPr>
              <a:t>as the parent class, then we say that the method of child class has </a:t>
            </a:r>
            <a:r>
              <a:rPr lang="en" sz="2000">
                <a:solidFill>
                  <a:srgbClr val="FF00FF"/>
                </a:solidFill>
              </a:rPr>
              <a:t>OVERRIDDEN </a:t>
            </a:r>
            <a:r>
              <a:rPr lang="en" sz="2000">
                <a:solidFill>
                  <a:srgbClr val="000000"/>
                </a:solidFill>
              </a:rPr>
              <a:t>the method of parent class</a:t>
            </a:r>
            <a:endParaRPr sz="2000">
              <a:solidFill>
                <a:srgbClr val="000000"/>
              </a:solidFill>
            </a:endParaRPr>
          </a:p>
        </p:txBody>
      </p:sp>
      <p:sp>
        <p:nvSpPr>
          <p:cNvPr id="1013" name="Google Shape;1013;p127"/>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3000">
                <a:solidFill>
                  <a:srgbClr val="FF0000"/>
                </a:solidFill>
              </a:rPr>
              <a:t>What is Method Overriding </a:t>
            </a:r>
            <a:endParaRPr sz="22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id="1018" name="Google Shape;1018;p128"/>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1019" name="Google Shape;1019;p128"/>
          <p:cNvGrpSpPr/>
          <p:nvPr/>
        </p:nvGrpSpPr>
        <p:grpSpPr>
          <a:xfrm rot="913793">
            <a:off x="3379787" y="770495"/>
            <a:ext cx="272896" cy="434101"/>
            <a:chOff x="1312450" y="4093350"/>
            <a:chExt cx="685350" cy="1090200"/>
          </a:xfrm>
        </p:grpSpPr>
        <p:sp>
          <p:nvSpPr>
            <p:cNvPr id="1020" name="Google Shape;1020;p128"/>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28"/>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28"/>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28"/>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 name="Google Shape;1024;p128"/>
          <p:cNvSpPr txBox="1"/>
          <p:nvPr>
            <p:ph idx="4294967295" type="body"/>
          </p:nvPr>
        </p:nvSpPr>
        <p:spPr>
          <a:xfrm>
            <a:off x="549344" y="1749647"/>
            <a:ext cx="3679200" cy="2911500"/>
          </a:xfrm>
          <a:prstGeom prst="rect">
            <a:avLst/>
          </a:prstGeom>
          <a:solidFill>
            <a:srgbClr val="2B2B2B"/>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CC7832"/>
                </a:solidFill>
                <a:highlight>
                  <a:srgbClr val="2B2B2B"/>
                </a:highlight>
                <a:latin typeface="Consolas"/>
                <a:ea typeface="Consolas"/>
                <a:cs typeface="Consolas"/>
                <a:sym typeface="Consolas"/>
              </a:rPr>
              <a:t>class </a:t>
            </a:r>
            <a:r>
              <a:rPr lang="en" sz="1500">
                <a:solidFill>
                  <a:srgbClr val="A9B7C6"/>
                </a:solidFill>
                <a:highlight>
                  <a:srgbClr val="2B2B2B"/>
                </a:highlight>
                <a:latin typeface="Consolas"/>
                <a:ea typeface="Consolas"/>
                <a:cs typeface="Consolas"/>
                <a:sym typeface="Consolas"/>
              </a:rPr>
              <a:t>UseDemo </a:t>
            </a:r>
            <a:r>
              <a:rPr lang="en" sz="1500">
                <a:solidFill>
                  <a:srgbClr val="A9B7C6"/>
                </a:solidFill>
                <a:highlight>
                  <a:srgbClr val="2B2B2B"/>
                </a:highlight>
                <a:latin typeface="Consolas"/>
                <a:ea typeface="Consolas"/>
                <a:cs typeface="Consolas"/>
                <a:sym typeface="Consolas"/>
              </a:rPr>
              <a:t>{</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500">
                <a:solidFill>
                  <a:srgbClr val="A9B7C6"/>
                </a:solidFill>
                <a:highlight>
                  <a:srgbClr val="2B2B2B"/>
                </a:highlight>
                <a:latin typeface="Consolas"/>
                <a:ea typeface="Consolas"/>
                <a:cs typeface="Consolas"/>
                <a:sym typeface="Consolas"/>
              </a:rPr>
              <a:t>  </a:t>
            </a:r>
            <a:r>
              <a:rPr lang="en" sz="1300">
                <a:solidFill>
                  <a:srgbClr val="CC7832"/>
                </a:solidFill>
                <a:highlight>
                  <a:srgbClr val="2B2B2B"/>
                </a:highlight>
                <a:latin typeface="Consolas"/>
                <a:ea typeface="Consolas"/>
                <a:cs typeface="Consolas"/>
                <a:sym typeface="Consolas"/>
              </a:rPr>
              <a:t>public static void </a:t>
            </a:r>
            <a:r>
              <a:rPr lang="en" sz="1300">
                <a:solidFill>
                  <a:srgbClr val="FFC66D"/>
                </a:solidFill>
                <a:highlight>
                  <a:srgbClr val="2B2B2B"/>
                </a:highlight>
                <a:latin typeface="Consolas"/>
                <a:ea typeface="Consolas"/>
                <a:cs typeface="Consolas"/>
                <a:sym typeface="Consolas"/>
              </a:rPr>
              <a:t>main</a:t>
            </a:r>
            <a:r>
              <a:rPr lang="en" sz="1300">
                <a:solidFill>
                  <a:srgbClr val="A9B7C6"/>
                </a:solidFill>
                <a:highlight>
                  <a:srgbClr val="2B2B2B"/>
                </a:highlight>
                <a:latin typeface="Consolas"/>
                <a:ea typeface="Consolas"/>
                <a:cs typeface="Consolas"/>
                <a:sym typeface="Consolas"/>
              </a:rPr>
              <a:t>(String []args)</a:t>
            </a:r>
            <a:r>
              <a:rPr lang="en" sz="1500">
                <a:solidFill>
                  <a:srgbClr val="A9B7C6"/>
                </a:solidFill>
                <a:highlight>
                  <a:srgbClr val="2B2B2B"/>
                </a:highlight>
                <a:latin typeface="Consolas"/>
                <a:ea typeface="Consolas"/>
                <a:cs typeface="Consolas"/>
                <a:sym typeface="Consolas"/>
              </a:rPr>
              <a:t>{</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500">
                <a:solidFill>
                  <a:srgbClr val="A9B7C6"/>
                </a:solidFill>
                <a:highlight>
                  <a:srgbClr val="2B2B2B"/>
                </a:highlight>
                <a:latin typeface="Consolas"/>
                <a:ea typeface="Consolas"/>
                <a:cs typeface="Consolas"/>
                <a:sym typeface="Consolas"/>
              </a:rPr>
              <a:t>      DemoB obj=new DemoB();</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500">
                <a:solidFill>
                  <a:srgbClr val="A9B7C6"/>
                </a:solidFill>
                <a:highlight>
                  <a:srgbClr val="2B2B2B"/>
                </a:highlight>
                <a:latin typeface="Consolas"/>
                <a:ea typeface="Consolas"/>
                <a:cs typeface="Consolas"/>
                <a:sym typeface="Consolas"/>
              </a:rPr>
              <a:t>	  obj.show();</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500">
                <a:solidFill>
                  <a:srgbClr val="CC7832"/>
                </a:solidFill>
                <a:highlight>
                  <a:srgbClr val="2B2B2B"/>
                </a:highlight>
                <a:latin typeface="Consolas"/>
                <a:ea typeface="Consolas"/>
                <a:cs typeface="Consolas"/>
                <a:sym typeface="Consolas"/>
              </a:rPr>
              <a:t>   </a:t>
            </a:r>
            <a:r>
              <a:rPr lang="en" sz="1500">
                <a:solidFill>
                  <a:srgbClr val="A9B7C6"/>
                </a:solidFill>
                <a:highlight>
                  <a:srgbClr val="2B2B2B"/>
                </a:highlight>
                <a:latin typeface="Consolas"/>
                <a:ea typeface="Consolas"/>
                <a:cs typeface="Consolas"/>
                <a:sym typeface="Consolas"/>
              </a:rPr>
              <a:t>}</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500">
                <a:solidFill>
                  <a:srgbClr val="A9B7C6"/>
                </a:solidFill>
                <a:highlight>
                  <a:srgbClr val="2B2B2B"/>
                </a:highlight>
                <a:latin typeface="Consolas"/>
                <a:ea typeface="Consolas"/>
                <a:cs typeface="Consolas"/>
                <a:sym typeface="Consolas"/>
              </a:rPr>
              <a:t>}</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5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t/>
            </a:r>
            <a:endParaRPr sz="2100">
              <a:solidFill>
                <a:srgbClr val="CC7832"/>
              </a:solidFill>
              <a:highlight>
                <a:srgbClr val="2B2B2B"/>
              </a:highlight>
              <a:latin typeface="Consolas"/>
              <a:ea typeface="Consolas"/>
              <a:cs typeface="Consolas"/>
              <a:sym typeface="Consolas"/>
            </a:endParaRPr>
          </a:p>
        </p:txBody>
      </p:sp>
      <p:sp>
        <p:nvSpPr>
          <p:cNvPr id="1025" name="Google Shape;1025;p128"/>
          <p:cNvSpPr txBox="1"/>
          <p:nvPr>
            <p:ph idx="4294967295" type="body"/>
          </p:nvPr>
        </p:nvSpPr>
        <p:spPr>
          <a:xfrm>
            <a:off x="4977150" y="812150"/>
            <a:ext cx="3618300" cy="3849300"/>
          </a:xfrm>
          <a:prstGeom prst="rect">
            <a:avLst/>
          </a:prstGeom>
          <a:solidFill>
            <a:srgbClr val="2B2B2B"/>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CC7832"/>
                </a:solidFill>
                <a:highlight>
                  <a:srgbClr val="2B2B2B"/>
                </a:highlight>
                <a:latin typeface="Courier New"/>
                <a:ea typeface="Courier New"/>
                <a:cs typeface="Courier New"/>
                <a:sym typeface="Courier New"/>
              </a:rPr>
              <a:t>class </a:t>
            </a:r>
            <a:r>
              <a:rPr lang="en" sz="1600">
                <a:solidFill>
                  <a:srgbClr val="A9B7C6"/>
                </a:solidFill>
                <a:highlight>
                  <a:srgbClr val="2B2B2B"/>
                </a:highlight>
                <a:latin typeface="Courier New"/>
                <a:ea typeface="Courier New"/>
                <a:cs typeface="Courier New"/>
                <a:sym typeface="Courier New"/>
              </a:rPr>
              <a:t>DemoA </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r>
              <a:rPr lang="en" sz="1600">
                <a:solidFill>
                  <a:srgbClr val="CC7832"/>
                </a:solidFill>
                <a:highlight>
                  <a:srgbClr val="2B2B2B"/>
                </a:highlight>
                <a:latin typeface="Courier New"/>
                <a:ea typeface="Courier New"/>
                <a:cs typeface="Courier New"/>
                <a:sym typeface="Courier New"/>
              </a:rPr>
              <a:t>public void </a:t>
            </a:r>
            <a:r>
              <a:rPr lang="en" sz="1600">
                <a:solidFill>
                  <a:srgbClr val="FFC66D"/>
                </a:solidFill>
                <a:highlight>
                  <a:srgbClr val="2B2B2B"/>
                </a:highlight>
                <a:latin typeface="Courier New"/>
                <a:ea typeface="Courier New"/>
                <a:cs typeface="Courier New"/>
                <a:sym typeface="Courier New"/>
              </a:rPr>
              <a:t>show</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r>
              <a:rPr b="1" lang="en" sz="1500">
                <a:solidFill>
                  <a:srgbClr val="B4A7D6"/>
                </a:solidFill>
                <a:highlight>
                  <a:srgbClr val="2B2B2B"/>
                </a:highlight>
                <a:latin typeface="Courier New"/>
                <a:ea typeface="Courier New"/>
                <a:cs typeface="Courier New"/>
                <a:sym typeface="Courier New"/>
              </a:rPr>
              <a:t>//Some code</a:t>
            </a:r>
            <a:endParaRPr b="1" sz="1500">
              <a:solidFill>
                <a:srgbClr val="B4A7D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600">
                <a:solidFill>
                  <a:srgbClr val="CC7832"/>
                </a:solidFill>
                <a:highlight>
                  <a:srgbClr val="2B2B2B"/>
                </a:highlight>
                <a:latin typeface="Courier New"/>
                <a:ea typeface="Courier New"/>
                <a:cs typeface="Courier New"/>
                <a:sym typeface="Courier New"/>
              </a:rPr>
              <a:t>   </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endParaRPr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600">
                <a:solidFill>
                  <a:srgbClr val="CC7832"/>
                </a:solidFill>
                <a:highlight>
                  <a:srgbClr val="2B2B2B"/>
                </a:highlight>
                <a:latin typeface="Courier New"/>
                <a:ea typeface="Courier New"/>
                <a:cs typeface="Courier New"/>
                <a:sym typeface="Courier New"/>
              </a:rPr>
              <a:t>class </a:t>
            </a:r>
            <a:r>
              <a:rPr lang="en" sz="1600">
                <a:solidFill>
                  <a:srgbClr val="A9B7C6"/>
                </a:solidFill>
                <a:highlight>
                  <a:srgbClr val="2B2B2B"/>
                </a:highlight>
                <a:latin typeface="Courier New"/>
                <a:ea typeface="Courier New"/>
                <a:cs typeface="Courier New"/>
                <a:sym typeface="Courier New"/>
              </a:rPr>
              <a:t>DemoB</a:t>
            </a:r>
            <a:r>
              <a:rPr lang="en" sz="1600">
                <a:solidFill>
                  <a:srgbClr val="A9B7C6"/>
                </a:solidFill>
                <a:highlight>
                  <a:srgbClr val="2B2B2B"/>
                </a:highlight>
                <a:latin typeface="Courier New"/>
                <a:ea typeface="Courier New"/>
                <a:cs typeface="Courier New"/>
                <a:sym typeface="Courier New"/>
              </a:rPr>
              <a:t> </a:t>
            </a:r>
            <a:r>
              <a:rPr lang="en" sz="1600">
                <a:solidFill>
                  <a:srgbClr val="CC7832"/>
                </a:solidFill>
                <a:highlight>
                  <a:srgbClr val="2B2B2B"/>
                </a:highlight>
                <a:latin typeface="Courier New"/>
                <a:ea typeface="Courier New"/>
                <a:cs typeface="Courier New"/>
                <a:sym typeface="Courier New"/>
              </a:rPr>
              <a:t>extends </a:t>
            </a:r>
            <a:r>
              <a:rPr lang="en" sz="1600">
                <a:solidFill>
                  <a:srgbClr val="A9B7C6"/>
                </a:solidFill>
                <a:highlight>
                  <a:srgbClr val="2B2B2B"/>
                </a:highlight>
                <a:latin typeface="Courier New"/>
                <a:ea typeface="Courier New"/>
                <a:cs typeface="Courier New"/>
                <a:sym typeface="Courier New"/>
              </a:rPr>
              <a:t>DemoA </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r>
              <a:rPr lang="en" sz="1600">
                <a:solidFill>
                  <a:srgbClr val="CC7832"/>
                </a:solidFill>
                <a:highlight>
                  <a:srgbClr val="2B2B2B"/>
                </a:highlight>
                <a:latin typeface="Courier New"/>
                <a:ea typeface="Courier New"/>
                <a:cs typeface="Courier New"/>
                <a:sym typeface="Courier New"/>
              </a:rPr>
              <a:t>public void </a:t>
            </a:r>
            <a:r>
              <a:rPr lang="en" sz="1600">
                <a:solidFill>
                  <a:srgbClr val="FFC66D"/>
                </a:solidFill>
                <a:highlight>
                  <a:srgbClr val="2B2B2B"/>
                </a:highlight>
                <a:latin typeface="Courier New"/>
                <a:ea typeface="Courier New"/>
                <a:cs typeface="Courier New"/>
                <a:sym typeface="Courier New"/>
              </a:rPr>
              <a:t>show</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indent="457200" lvl="0" marL="0" rtl="0" algn="l">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r>
              <a:rPr b="1" lang="en" sz="1500">
                <a:solidFill>
                  <a:srgbClr val="A9B7C6"/>
                </a:solidFill>
                <a:highlight>
                  <a:srgbClr val="2B2B2B"/>
                </a:highlight>
                <a:latin typeface="Courier New"/>
                <a:ea typeface="Courier New"/>
                <a:cs typeface="Courier New"/>
                <a:sym typeface="Courier New"/>
              </a:rPr>
              <a:t>/</a:t>
            </a:r>
            <a:r>
              <a:rPr b="1" lang="en" sz="1500">
                <a:solidFill>
                  <a:srgbClr val="93C47D"/>
                </a:solidFill>
                <a:highlight>
                  <a:srgbClr val="2B2B2B"/>
                </a:highlight>
                <a:latin typeface="Courier New"/>
                <a:ea typeface="Courier New"/>
                <a:cs typeface="Courier New"/>
                <a:sym typeface="Courier New"/>
              </a:rPr>
              <a:t>/Some other code</a:t>
            </a:r>
            <a:endParaRPr b="1" sz="1500">
              <a:solidFill>
                <a:srgbClr val="93C47D"/>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600">
                <a:solidFill>
                  <a:srgbClr val="CC7832"/>
                </a:solidFill>
                <a:highlight>
                  <a:srgbClr val="2B2B2B"/>
                </a:highlight>
                <a:latin typeface="Courier New"/>
                <a:ea typeface="Courier New"/>
                <a:cs typeface="Courier New"/>
                <a:sym typeface="Courier New"/>
              </a:rPr>
              <a:t>    </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a:t>
            </a:r>
            <a:endParaRPr sz="1900">
              <a:solidFill>
                <a:srgbClr val="CC7832"/>
              </a:solidFill>
              <a:highlight>
                <a:srgbClr val="2B2B2B"/>
              </a:highlight>
              <a:latin typeface="Consolas"/>
              <a:ea typeface="Consolas"/>
              <a:cs typeface="Consolas"/>
              <a:sym typeface="Consolas"/>
            </a:endParaRPr>
          </a:p>
        </p:txBody>
      </p:sp>
      <p:sp>
        <p:nvSpPr>
          <p:cNvPr id="1026" name="Google Shape;1026;p128"/>
          <p:cNvSpPr txBox="1"/>
          <p:nvPr>
            <p:ph idx="2" type="title"/>
          </p:nvPr>
        </p:nvSpPr>
        <p:spPr>
          <a:xfrm>
            <a:off x="5103200" y="37355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1027" name="Google Shape;1027;p128"/>
          <p:cNvSpPr txBox="1"/>
          <p:nvPr>
            <p:ph idx="2" type="title"/>
          </p:nvPr>
        </p:nvSpPr>
        <p:spPr>
          <a:xfrm>
            <a:off x="699600" y="122780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1028" name="Google Shape;1028;p128"/>
          <p:cNvSpPr txBox="1"/>
          <p:nvPr>
            <p:ph idx="8" type="title"/>
          </p:nvPr>
        </p:nvSpPr>
        <p:spPr>
          <a:xfrm>
            <a:off x="821150" y="2697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9"/>
          <p:cNvSpPr txBox="1"/>
          <p:nvPr>
            <p:ph idx="1" type="body"/>
          </p:nvPr>
        </p:nvSpPr>
        <p:spPr>
          <a:xfrm>
            <a:off x="1308875" y="1458975"/>
            <a:ext cx="3893700" cy="29823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700" u="sng">
                <a:solidFill>
                  <a:srgbClr val="000000"/>
                </a:solidFill>
                <a:latin typeface="Concert One"/>
                <a:ea typeface="Concert One"/>
                <a:cs typeface="Concert One"/>
                <a:sym typeface="Concert One"/>
              </a:rPr>
              <a:t>Answer :-</a:t>
            </a:r>
            <a:br>
              <a:rPr lang="en" sz="1500">
                <a:solidFill>
                  <a:srgbClr val="000000"/>
                </a:solidFill>
              </a:rPr>
            </a:br>
            <a:r>
              <a:rPr lang="en" sz="1400">
                <a:solidFill>
                  <a:srgbClr val="000000"/>
                </a:solidFill>
              </a:rPr>
              <a:t>To provide better/correct implementation of that method in child class</a:t>
            </a:r>
            <a:endParaRPr sz="1400">
              <a:solidFill>
                <a:srgbClr val="000000"/>
              </a:solidFill>
            </a:endParaRPr>
          </a:p>
          <a:p>
            <a:pPr indent="0" lvl="0" marL="0" rtl="0" algn="l">
              <a:lnSpc>
                <a:spcPct val="150000"/>
              </a:lnSpc>
              <a:spcBef>
                <a:spcPts val="0"/>
              </a:spcBef>
              <a:spcAft>
                <a:spcPts val="0"/>
              </a:spcAft>
              <a:buNone/>
            </a:pPr>
            <a:r>
              <a:t/>
            </a:r>
            <a:endParaRPr sz="1400">
              <a:solidFill>
                <a:srgbClr val="000000"/>
              </a:solidFill>
            </a:endParaRPr>
          </a:p>
          <a:p>
            <a:pPr indent="0" lvl="0" marL="0" rtl="0" algn="l">
              <a:lnSpc>
                <a:spcPct val="150000"/>
              </a:lnSpc>
              <a:spcBef>
                <a:spcPts val="0"/>
              </a:spcBef>
              <a:spcAft>
                <a:spcPts val="0"/>
              </a:spcAft>
              <a:buNone/>
            </a:pPr>
            <a:r>
              <a:rPr lang="en" sz="1400">
                <a:solidFill>
                  <a:srgbClr val="000000"/>
                </a:solidFill>
              </a:rPr>
              <a:t>Let us understand this with an example</a:t>
            </a:r>
            <a:endParaRPr sz="1500">
              <a:solidFill>
                <a:srgbClr val="000000"/>
              </a:solidFill>
            </a:endParaRPr>
          </a:p>
        </p:txBody>
      </p:sp>
      <p:pic>
        <p:nvPicPr>
          <p:cNvPr id="1034" name="Google Shape;1034;p129"/>
          <p:cNvPicPr preferRelativeResize="0"/>
          <p:nvPr/>
        </p:nvPicPr>
        <p:blipFill rotWithShape="1">
          <a:blip r:embed="rId3">
            <a:alphaModFix/>
          </a:blip>
          <a:srcRect b="19157" l="7002" r="8122" t="13412"/>
          <a:stretch/>
        </p:blipFill>
        <p:spPr>
          <a:xfrm>
            <a:off x="5279475" y="1531900"/>
            <a:ext cx="2985600" cy="2561876"/>
          </a:xfrm>
          <a:prstGeom prst="rect">
            <a:avLst/>
          </a:prstGeom>
          <a:noFill/>
          <a:ln>
            <a:noFill/>
          </a:ln>
        </p:spPr>
      </p:pic>
      <p:sp>
        <p:nvSpPr>
          <p:cNvPr id="1035" name="Google Shape;1035;p129"/>
          <p:cNvSpPr txBox="1"/>
          <p:nvPr/>
        </p:nvSpPr>
        <p:spPr>
          <a:xfrm>
            <a:off x="3731825" y="313350"/>
            <a:ext cx="17637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400" u="sng">
                <a:latin typeface="Concert One"/>
                <a:ea typeface="Concert One"/>
                <a:cs typeface="Concert One"/>
                <a:sym typeface="Concert One"/>
              </a:rPr>
              <a:t>Question ?</a:t>
            </a:r>
            <a:endParaRPr sz="2900">
              <a:latin typeface="Roboto Mono Medium"/>
              <a:ea typeface="Roboto Mono Medium"/>
              <a:cs typeface="Roboto Mono Medium"/>
              <a:sym typeface="Roboto Mono Medium"/>
            </a:endParaRPr>
          </a:p>
        </p:txBody>
      </p:sp>
      <p:sp>
        <p:nvSpPr>
          <p:cNvPr id="1036" name="Google Shape;1036;p129"/>
          <p:cNvSpPr txBox="1"/>
          <p:nvPr/>
        </p:nvSpPr>
        <p:spPr>
          <a:xfrm>
            <a:off x="1349925" y="772200"/>
            <a:ext cx="6562200" cy="415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500">
                <a:highlight>
                  <a:srgbClr val="00FF00"/>
                </a:highlight>
                <a:latin typeface="Roboto Mono"/>
                <a:ea typeface="Roboto Mono"/>
                <a:cs typeface="Roboto Mono"/>
                <a:sym typeface="Roboto Mono"/>
              </a:rPr>
              <a:t>Why we override a super class method ?</a:t>
            </a:r>
            <a:endParaRPr>
              <a:highlight>
                <a:srgbClr val="00FF00"/>
              </a:highlight>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130"/>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rotWithShape="0" algn="bl" dir="5400000" dist="19050">
              <a:srgbClr val="000000">
                <a:alpha val="50000"/>
              </a:srgbClr>
            </a:outerShdw>
          </a:effectLst>
        </p:spPr>
      </p:pic>
      <p:grpSp>
        <p:nvGrpSpPr>
          <p:cNvPr id="1042" name="Google Shape;1042;p130"/>
          <p:cNvGrpSpPr/>
          <p:nvPr/>
        </p:nvGrpSpPr>
        <p:grpSpPr>
          <a:xfrm rot="913793">
            <a:off x="3379787" y="770495"/>
            <a:ext cx="272896" cy="434101"/>
            <a:chOff x="1312450" y="4093350"/>
            <a:chExt cx="685350" cy="1090200"/>
          </a:xfrm>
        </p:grpSpPr>
        <p:sp>
          <p:nvSpPr>
            <p:cNvPr id="1043" name="Google Shape;1043;p130"/>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0"/>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0"/>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0"/>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130"/>
          <p:cNvSpPr txBox="1"/>
          <p:nvPr>
            <p:ph idx="4294967295" type="body"/>
          </p:nvPr>
        </p:nvSpPr>
        <p:spPr>
          <a:xfrm>
            <a:off x="549350" y="1825850"/>
            <a:ext cx="3759300" cy="2911500"/>
          </a:xfrm>
          <a:prstGeom prst="rect">
            <a:avLst/>
          </a:prstGeom>
          <a:solidFill>
            <a:srgbClr val="2B2B2B"/>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CC7832"/>
                </a:solidFill>
                <a:highlight>
                  <a:srgbClr val="2B2B2B"/>
                </a:highlight>
                <a:latin typeface="Consolas"/>
                <a:ea typeface="Consolas"/>
                <a:cs typeface="Consolas"/>
                <a:sym typeface="Consolas"/>
              </a:rPr>
              <a:t>class </a:t>
            </a:r>
            <a:r>
              <a:rPr lang="en" sz="1300">
                <a:solidFill>
                  <a:srgbClr val="A9B7C6"/>
                </a:solidFill>
                <a:highlight>
                  <a:srgbClr val="2B2B2B"/>
                </a:highlight>
                <a:latin typeface="Consolas"/>
                <a:ea typeface="Consolas"/>
                <a:cs typeface="Consolas"/>
                <a:sym typeface="Consolas"/>
              </a:rPr>
              <a:t>UseFruit{</a:t>
            </a:r>
            <a:endParaRPr sz="13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A9B7C6"/>
                </a:solidFill>
                <a:highlight>
                  <a:srgbClr val="2B2B2B"/>
                </a:highlight>
                <a:latin typeface="Consolas"/>
                <a:ea typeface="Consolas"/>
                <a:cs typeface="Consolas"/>
                <a:sym typeface="Consolas"/>
              </a:rPr>
              <a:t>  </a:t>
            </a:r>
            <a:r>
              <a:rPr lang="en" sz="1200">
                <a:solidFill>
                  <a:srgbClr val="CC7832"/>
                </a:solidFill>
                <a:highlight>
                  <a:srgbClr val="2B2B2B"/>
                </a:highlight>
                <a:latin typeface="Consolas"/>
                <a:ea typeface="Consolas"/>
                <a:cs typeface="Consolas"/>
                <a:sym typeface="Consolas"/>
              </a:rPr>
              <a:t>public static void </a:t>
            </a:r>
            <a:r>
              <a:rPr lang="en" sz="1200">
                <a:solidFill>
                  <a:srgbClr val="FFC66D"/>
                </a:solidFill>
                <a:highlight>
                  <a:srgbClr val="2B2B2B"/>
                </a:highlight>
                <a:latin typeface="Consolas"/>
                <a:ea typeface="Consolas"/>
                <a:cs typeface="Consolas"/>
                <a:sym typeface="Consolas"/>
              </a:rPr>
              <a:t>main</a:t>
            </a:r>
            <a:r>
              <a:rPr lang="en" sz="1200">
                <a:solidFill>
                  <a:srgbClr val="A9B7C6"/>
                </a:solidFill>
                <a:highlight>
                  <a:srgbClr val="2B2B2B"/>
                </a:highlight>
                <a:latin typeface="Consolas"/>
                <a:ea typeface="Consolas"/>
                <a:cs typeface="Consolas"/>
                <a:sym typeface="Consolas"/>
              </a:rPr>
              <a:t>(String []args){</a:t>
            </a:r>
            <a:endParaRPr sz="12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A9B7C6"/>
                </a:solidFill>
                <a:highlight>
                  <a:srgbClr val="2B2B2B"/>
                </a:highlight>
                <a:latin typeface="Consolas"/>
                <a:ea typeface="Consolas"/>
                <a:cs typeface="Consolas"/>
                <a:sym typeface="Consolas"/>
              </a:rPr>
              <a:t>       Grapes G=</a:t>
            </a:r>
            <a:r>
              <a:rPr lang="en" sz="1300">
                <a:solidFill>
                  <a:srgbClr val="CC7832"/>
                </a:solidFill>
                <a:highlight>
                  <a:srgbClr val="2B2B2B"/>
                </a:highlight>
                <a:latin typeface="Consolas"/>
                <a:ea typeface="Consolas"/>
                <a:cs typeface="Consolas"/>
                <a:sym typeface="Consolas"/>
              </a:rPr>
              <a:t>new </a:t>
            </a:r>
            <a:r>
              <a:rPr lang="en" sz="1300">
                <a:solidFill>
                  <a:srgbClr val="A9B7C6"/>
                </a:solidFill>
                <a:highlight>
                  <a:srgbClr val="2B2B2B"/>
                </a:highlight>
                <a:latin typeface="Consolas"/>
                <a:ea typeface="Consolas"/>
                <a:cs typeface="Consolas"/>
                <a:sym typeface="Consolas"/>
              </a:rPr>
              <a:t>Grapes()</a:t>
            </a:r>
            <a:r>
              <a:rPr lang="en" sz="1300">
                <a:solidFill>
                  <a:srgbClr val="CC7832"/>
                </a:solidFill>
                <a:highlight>
                  <a:srgbClr val="2B2B2B"/>
                </a:highlight>
                <a:latin typeface="Consolas"/>
                <a:ea typeface="Consolas"/>
                <a:cs typeface="Consolas"/>
                <a:sym typeface="Consolas"/>
              </a:rPr>
              <a:t>;</a:t>
            </a:r>
            <a:endParaRPr sz="1300">
              <a:solidFill>
                <a:srgbClr val="CC7832"/>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CC7832"/>
                </a:solidFill>
                <a:highlight>
                  <a:srgbClr val="2B2B2B"/>
                </a:highlight>
                <a:latin typeface="Consolas"/>
                <a:ea typeface="Consolas"/>
                <a:cs typeface="Consolas"/>
                <a:sym typeface="Consolas"/>
              </a:rPr>
              <a:t>       </a:t>
            </a:r>
            <a:r>
              <a:rPr lang="en" sz="1300">
                <a:solidFill>
                  <a:srgbClr val="A9B7C6"/>
                </a:solidFill>
                <a:highlight>
                  <a:srgbClr val="2B2B2B"/>
                </a:highlight>
                <a:latin typeface="Consolas"/>
                <a:ea typeface="Consolas"/>
                <a:cs typeface="Consolas"/>
                <a:sym typeface="Consolas"/>
              </a:rPr>
              <a:t>G.taste()</a:t>
            </a:r>
            <a:r>
              <a:rPr lang="en" sz="1300">
                <a:solidFill>
                  <a:srgbClr val="CC7832"/>
                </a:solidFill>
                <a:highlight>
                  <a:srgbClr val="2B2B2B"/>
                </a:highlight>
                <a:latin typeface="Consolas"/>
                <a:ea typeface="Consolas"/>
                <a:cs typeface="Consolas"/>
                <a:sym typeface="Consolas"/>
              </a:rPr>
              <a:t>;</a:t>
            </a:r>
            <a:endParaRPr sz="1300">
              <a:solidFill>
                <a:srgbClr val="CC7832"/>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CC7832"/>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CC7832"/>
                </a:solidFill>
                <a:highlight>
                  <a:srgbClr val="2B2B2B"/>
                </a:highlight>
                <a:latin typeface="Consolas"/>
                <a:ea typeface="Consolas"/>
                <a:cs typeface="Consolas"/>
                <a:sym typeface="Consolas"/>
              </a:rPr>
              <a:t>   </a:t>
            </a:r>
            <a:r>
              <a:rPr lang="en" sz="1300">
                <a:solidFill>
                  <a:srgbClr val="A9B7C6"/>
                </a:solidFill>
                <a:highlight>
                  <a:srgbClr val="2B2B2B"/>
                </a:highlight>
                <a:latin typeface="Consolas"/>
                <a:ea typeface="Consolas"/>
                <a:cs typeface="Consolas"/>
                <a:sym typeface="Consolas"/>
              </a:rPr>
              <a:t>}</a:t>
            </a:r>
            <a:endParaRPr sz="1300">
              <a:solidFill>
                <a:srgbClr val="A9B7C6"/>
              </a:solidFill>
              <a:highlight>
                <a:srgbClr val="2B2B2B"/>
              </a:highlight>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A9B7C6"/>
                </a:solidFill>
                <a:highlight>
                  <a:srgbClr val="2B2B2B"/>
                </a:highlight>
                <a:latin typeface="Consolas"/>
                <a:ea typeface="Consolas"/>
                <a:cs typeface="Consolas"/>
                <a:sym typeface="Consolas"/>
              </a:rPr>
              <a:t>}  </a:t>
            </a:r>
            <a:endParaRPr sz="2100">
              <a:solidFill>
                <a:srgbClr val="CC7832"/>
              </a:solidFill>
              <a:highlight>
                <a:srgbClr val="2B2B2B"/>
              </a:highlight>
              <a:latin typeface="Consolas"/>
              <a:ea typeface="Consolas"/>
              <a:cs typeface="Consolas"/>
              <a:sym typeface="Consolas"/>
            </a:endParaRPr>
          </a:p>
        </p:txBody>
      </p:sp>
      <p:sp>
        <p:nvSpPr>
          <p:cNvPr id="1048" name="Google Shape;1048;p130"/>
          <p:cNvSpPr txBox="1"/>
          <p:nvPr>
            <p:ph idx="4294967295" type="body"/>
          </p:nvPr>
        </p:nvSpPr>
        <p:spPr>
          <a:xfrm>
            <a:off x="4900950" y="926225"/>
            <a:ext cx="3838200" cy="38115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CC7832"/>
                </a:solidFill>
                <a:highlight>
                  <a:srgbClr val="2B2B2B"/>
                </a:highlight>
                <a:latin typeface="Courier New"/>
                <a:ea typeface="Courier New"/>
                <a:cs typeface="Courier New"/>
                <a:sym typeface="Courier New"/>
              </a:rPr>
              <a:t>class </a:t>
            </a:r>
            <a:r>
              <a:rPr lang="en" sz="1400">
                <a:solidFill>
                  <a:srgbClr val="A9B7C6"/>
                </a:solidFill>
                <a:highlight>
                  <a:srgbClr val="2B2B2B"/>
                </a:highlight>
                <a:latin typeface="Courier New"/>
                <a:ea typeface="Courier New"/>
                <a:cs typeface="Courier New"/>
                <a:sym typeface="Courier New"/>
              </a:rPr>
              <a:t>Fruit{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   </a:t>
            </a:r>
            <a:r>
              <a:rPr lang="en" sz="1400">
                <a:solidFill>
                  <a:srgbClr val="CC7832"/>
                </a:solidFill>
                <a:highlight>
                  <a:srgbClr val="2B2B2B"/>
                </a:highlight>
                <a:latin typeface="Courier New"/>
                <a:ea typeface="Courier New"/>
                <a:cs typeface="Courier New"/>
                <a:sym typeface="Courier New"/>
              </a:rPr>
              <a:t>public void </a:t>
            </a:r>
            <a:r>
              <a:rPr lang="en" sz="1400">
                <a:solidFill>
                  <a:srgbClr val="FFC66D"/>
                </a:solidFill>
                <a:highlight>
                  <a:srgbClr val="2B2B2B"/>
                </a:highlight>
                <a:latin typeface="Courier New"/>
                <a:ea typeface="Courier New"/>
                <a:cs typeface="Courier New"/>
                <a:sym typeface="Courier New"/>
              </a:rPr>
              <a:t>taste</a:t>
            </a: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   </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System.</a:t>
            </a:r>
            <a:r>
              <a:rPr i="1" lang="en" sz="1300">
                <a:solidFill>
                  <a:srgbClr val="9876AA"/>
                </a:solidFill>
                <a:highlight>
                  <a:srgbClr val="2B2B2B"/>
                </a:highlight>
                <a:latin typeface="Courier New"/>
                <a:ea typeface="Courier New"/>
                <a:cs typeface="Courier New"/>
                <a:sym typeface="Courier New"/>
              </a:rPr>
              <a:t>out</a:t>
            </a:r>
            <a:r>
              <a:rPr lang="en" sz="1300">
                <a:solidFill>
                  <a:srgbClr val="A9B7C6"/>
                </a:solidFill>
                <a:highlight>
                  <a:srgbClr val="2B2B2B"/>
                </a:highlight>
                <a:latin typeface="Courier New"/>
                <a:ea typeface="Courier New"/>
                <a:cs typeface="Courier New"/>
                <a:sym typeface="Courier New"/>
              </a:rPr>
              <a:t>.println(“Sweet”)</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CC7832"/>
                </a:solidFill>
                <a:highlight>
                  <a:srgbClr val="2B2B2B"/>
                </a:highlight>
                <a:latin typeface="Courier New"/>
                <a:ea typeface="Courier New"/>
                <a:cs typeface="Courier New"/>
                <a:sym typeface="Courier New"/>
              </a:rPr>
              <a:t>   </a:t>
            </a: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CC7832"/>
                </a:solidFill>
                <a:highlight>
                  <a:srgbClr val="2B2B2B"/>
                </a:highlight>
                <a:latin typeface="Courier New"/>
                <a:ea typeface="Courier New"/>
                <a:cs typeface="Courier New"/>
                <a:sym typeface="Courier New"/>
              </a:rPr>
              <a:t>class </a:t>
            </a:r>
            <a:r>
              <a:rPr lang="en" sz="1400">
                <a:solidFill>
                  <a:srgbClr val="A9B7C6"/>
                </a:solidFill>
                <a:highlight>
                  <a:srgbClr val="2B2B2B"/>
                </a:highlight>
                <a:latin typeface="Courier New"/>
                <a:ea typeface="Courier New"/>
                <a:cs typeface="Courier New"/>
                <a:sym typeface="Courier New"/>
              </a:rPr>
              <a:t>Grapes </a:t>
            </a:r>
            <a:r>
              <a:rPr lang="en" sz="1400">
                <a:solidFill>
                  <a:srgbClr val="CC7832"/>
                </a:solidFill>
                <a:highlight>
                  <a:srgbClr val="2B2B2B"/>
                </a:highlight>
                <a:latin typeface="Courier New"/>
                <a:ea typeface="Courier New"/>
                <a:cs typeface="Courier New"/>
                <a:sym typeface="Courier New"/>
              </a:rPr>
              <a:t>extends </a:t>
            </a:r>
            <a:r>
              <a:rPr lang="en" sz="1400">
                <a:solidFill>
                  <a:srgbClr val="A9B7C6"/>
                </a:solidFill>
                <a:highlight>
                  <a:srgbClr val="2B2B2B"/>
                </a:highlight>
                <a:latin typeface="Courier New"/>
                <a:ea typeface="Courier New"/>
                <a:cs typeface="Courier New"/>
                <a:sym typeface="Courier New"/>
              </a:rPr>
              <a:t>Fruits{</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    </a:t>
            </a:r>
            <a:r>
              <a:rPr lang="en" sz="1400">
                <a:solidFill>
                  <a:srgbClr val="CC7832"/>
                </a:solidFill>
                <a:highlight>
                  <a:srgbClr val="2B2B2B"/>
                </a:highlight>
                <a:latin typeface="Courier New"/>
                <a:ea typeface="Courier New"/>
                <a:cs typeface="Courier New"/>
                <a:sym typeface="Courier New"/>
              </a:rPr>
              <a:t>public void </a:t>
            </a:r>
            <a:r>
              <a:rPr lang="en" sz="1400">
                <a:solidFill>
                  <a:srgbClr val="FFC66D"/>
                </a:solidFill>
                <a:highlight>
                  <a:srgbClr val="2B2B2B"/>
                </a:highlight>
                <a:latin typeface="Courier New"/>
                <a:ea typeface="Courier New"/>
                <a:cs typeface="Courier New"/>
                <a:sym typeface="Courier New"/>
              </a:rPr>
              <a:t>taste</a:t>
            </a: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400">
              <a:solidFill>
                <a:srgbClr val="A9B7C6"/>
              </a:solidFill>
              <a:highlight>
                <a:srgbClr val="2B2B2B"/>
              </a:highlight>
              <a:latin typeface="Courier New"/>
              <a:ea typeface="Courier New"/>
              <a:cs typeface="Courier New"/>
              <a:sym typeface="Courier New"/>
            </a:endParaRPr>
          </a:p>
          <a:p>
            <a:pPr indent="45720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System.</a:t>
            </a:r>
            <a:r>
              <a:rPr i="1" lang="en" sz="1300">
                <a:solidFill>
                  <a:srgbClr val="9876AA"/>
                </a:solidFill>
                <a:highlight>
                  <a:srgbClr val="2B2B2B"/>
                </a:highlight>
                <a:latin typeface="Courier New"/>
                <a:ea typeface="Courier New"/>
                <a:cs typeface="Courier New"/>
                <a:sym typeface="Courier New"/>
              </a:rPr>
              <a:t>out</a:t>
            </a:r>
            <a:r>
              <a:rPr lang="en" sz="1300">
                <a:solidFill>
                  <a:srgbClr val="A9B7C6"/>
                </a:solidFill>
                <a:highlight>
                  <a:srgbClr val="2B2B2B"/>
                </a:highlight>
                <a:latin typeface="Courier New"/>
                <a:ea typeface="Courier New"/>
                <a:cs typeface="Courier New"/>
                <a:sym typeface="Courier New"/>
              </a:rPr>
              <a:t>.println(“Citrus”)</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CC7832"/>
                </a:solidFill>
                <a:highlight>
                  <a:srgbClr val="2B2B2B"/>
                </a:highlight>
                <a:latin typeface="Courier New"/>
                <a:ea typeface="Courier New"/>
                <a:cs typeface="Courier New"/>
                <a:sym typeface="Courier New"/>
              </a:rPr>
              <a:t>    </a:t>
            </a: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CC7832"/>
              </a:solidFill>
              <a:highlight>
                <a:srgbClr val="2B2B2B"/>
              </a:highlight>
              <a:latin typeface="Consolas"/>
              <a:ea typeface="Consolas"/>
              <a:cs typeface="Consolas"/>
              <a:sym typeface="Consolas"/>
            </a:endParaRPr>
          </a:p>
        </p:txBody>
      </p:sp>
      <p:sp>
        <p:nvSpPr>
          <p:cNvPr id="1049" name="Google Shape;1049;p130"/>
          <p:cNvSpPr txBox="1"/>
          <p:nvPr>
            <p:ph idx="2" type="title"/>
          </p:nvPr>
        </p:nvSpPr>
        <p:spPr>
          <a:xfrm>
            <a:off x="5027000" y="525950"/>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1050" name="Google Shape;1050;p130"/>
          <p:cNvSpPr txBox="1"/>
          <p:nvPr>
            <p:ph idx="2" type="title"/>
          </p:nvPr>
        </p:nvSpPr>
        <p:spPr>
          <a:xfrm>
            <a:off x="699600" y="1380200"/>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1051" name="Google Shape;1051;p130"/>
          <p:cNvSpPr txBox="1"/>
          <p:nvPr>
            <p:ph idx="8" type="title"/>
          </p:nvPr>
        </p:nvSpPr>
        <p:spPr>
          <a:xfrm>
            <a:off x="821150" y="269750"/>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1"/>
          <p:cNvSpPr txBox="1"/>
          <p:nvPr>
            <p:ph idx="1" type="body"/>
          </p:nvPr>
        </p:nvSpPr>
        <p:spPr>
          <a:xfrm>
            <a:off x="1308875" y="821750"/>
            <a:ext cx="6822900" cy="4015200"/>
          </a:xfrm>
          <a:prstGeom prst="rect">
            <a:avLst/>
          </a:prstGeom>
        </p:spPr>
        <p:txBody>
          <a:bodyPr anchorCtr="0" anchor="ctr" bIns="91425" lIns="91425" spcFirstLastPara="1" rIns="91425" wrap="square" tIns="91425">
            <a:noAutofit/>
          </a:bodyPr>
          <a:lstStyle/>
          <a:p>
            <a:pPr indent="-323850" lvl="0" marL="457200" rtl="0" algn="l">
              <a:lnSpc>
                <a:spcPct val="150000"/>
              </a:lnSpc>
              <a:spcBef>
                <a:spcPts val="0"/>
              </a:spcBef>
              <a:spcAft>
                <a:spcPts val="0"/>
              </a:spcAft>
              <a:buClr>
                <a:srgbClr val="000000"/>
              </a:buClr>
              <a:buSzPts val="1500"/>
              <a:buChar char="➔"/>
            </a:pPr>
            <a:r>
              <a:rPr lang="en" sz="1500">
                <a:solidFill>
                  <a:srgbClr val="000000"/>
                </a:solidFill>
              </a:rPr>
              <a:t>If the child class has </a:t>
            </a:r>
            <a:r>
              <a:rPr lang="en" sz="1500">
                <a:solidFill>
                  <a:srgbClr val="000000"/>
                </a:solidFill>
              </a:rPr>
              <a:t>overriding</a:t>
            </a:r>
            <a:r>
              <a:rPr lang="en" sz="1500">
                <a:solidFill>
                  <a:srgbClr val="000000"/>
                </a:solidFill>
              </a:rPr>
              <a:t> a method of parent class, but due to some reason now the </a:t>
            </a:r>
            <a:r>
              <a:rPr lang="en" sz="1500">
                <a:solidFill>
                  <a:srgbClr val="000000"/>
                </a:solidFill>
              </a:rPr>
              <a:t>programmer</a:t>
            </a:r>
            <a:r>
              <a:rPr lang="en" sz="1500">
                <a:solidFill>
                  <a:srgbClr val="000000"/>
                </a:solidFill>
              </a:rPr>
              <a:t> of child class also wants to execute the version of parent class of the </a:t>
            </a:r>
            <a:r>
              <a:rPr lang="en" sz="1500">
                <a:solidFill>
                  <a:srgbClr val="000000"/>
                </a:solidFill>
              </a:rPr>
              <a:t>overridden</a:t>
            </a:r>
            <a:r>
              <a:rPr lang="en" sz="1500">
                <a:solidFill>
                  <a:srgbClr val="000000"/>
                </a:solidFill>
              </a:rPr>
              <a:t> method.</a:t>
            </a:r>
            <a:endParaRPr sz="1500">
              <a:solidFill>
                <a:srgbClr val="000000"/>
              </a:solidFill>
            </a:endParaRPr>
          </a:p>
          <a:p>
            <a:pPr indent="0" lvl="0" marL="457200" rtl="0" algn="l">
              <a:lnSpc>
                <a:spcPct val="150000"/>
              </a:lnSpc>
              <a:spcBef>
                <a:spcPts val="0"/>
              </a:spcBef>
              <a:spcAft>
                <a:spcPts val="0"/>
              </a:spcAft>
              <a:buNone/>
            </a:pPr>
            <a:r>
              <a:t/>
            </a:r>
            <a:endParaRPr sz="1500">
              <a:solidFill>
                <a:srgbClr val="000000"/>
              </a:solidFill>
            </a:endParaRPr>
          </a:p>
          <a:p>
            <a:pPr indent="-323850" lvl="0" marL="457200" rtl="0" algn="l">
              <a:lnSpc>
                <a:spcPct val="150000"/>
              </a:lnSpc>
              <a:spcBef>
                <a:spcPts val="0"/>
              </a:spcBef>
              <a:spcAft>
                <a:spcPts val="0"/>
              </a:spcAft>
              <a:buClr>
                <a:srgbClr val="000000"/>
              </a:buClr>
              <a:buSzPts val="1500"/>
              <a:buChar char="➔"/>
            </a:pPr>
            <a:r>
              <a:rPr lang="en" sz="1500">
                <a:solidFill>
                  <a:srgbClr val="000000"/>
                </a:solidFill>
              </a:rPr>
              <a:t>In this case he will use super and the syntax will be:</a:t>
            </a:r>
            <a:endParaRPr sz="1500">
              <a:solidFill>
                <a:srgbClr val="000000"/>
              </a:solidFill>
            </a:endParaRPr>
          </a:p>
          <a:p>
            <a:pPr indent="0" lvl="0" marL="457200" rtl="0" algn="l">
              <a:lnSpc>
                <a:spcPct val="150000"/>
              </a:lnSpc>
              <a:spcBef>
                <a:spcPts val="0"/>
              </a:spcBef>
              <a:spcAft>
                <a:spcPts val="0"/>
              </a:spcAft>
              <a:buNone/>
            </a:pPr>
            <a:r>
              <a:t/>
            </a:r>
            <a:endParaRPr sz="1500">
              <a:solidFill>
                <a:srgbClr val="000000"/>
              </a:solidFill>
            </a:endParaRPr>
          </a:p>
          <a:p>
            <a:pPr indent="-323850" lvl="0" marL="457200" rtl="0" algn="l">
              <a:lnSpc>
                <a:spcPct val="150000"/>
              </a:lnSpc>
              <a:spcBef>
                <a:spcPts val="0"/>
              </a:spcBef>
              <a:spcAft>
                <a:spcPts val="0"/>
              </a:spcAft>
              <a:buClr>
                <a:srgbClr val="000000"/>
              </a:buClr>
              <a:buSzPts val="1500"/>
              <a:buChar char="➔"/>
            </a:pPr>
            <a:r>
              <a:rPr lang="en" sz="1500">
                <a:solidFill>
                  <a:srgbClr val="000000"/>
                </a:solidFill>
              </a:rPr>
              <a:t>super.&lt;method_name&gt;(&lt;list_of_arg&gt;);</a:t>
            </a:r>
            <a:endParaRPr sz="1500">
              <a:solidFill>
                <a:srgbClr val="000000"/>
              </a:solidFill>
            </a:endParaRPr>
          </a:p>
        </p:txBody>
      </p:sp>
      <p:sp>
        <p:nvSpPr>
          <p:cNvPr id="1057" name="Google Shape;1057;p131"/>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lang="en" sz="2700">
                <a:solidFill>
                  <a:srgbClr val="FF0000"/>
                </a:solidFill>
              </a:rPr>
              <a:t>Role of super in Overriding</a:t>
            </a:r>
            <a:endParaRPr sz="19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0" st="0"/>
                                            </p:txEl>
                                          </p:spTgt>
                                        </p:tgtEl>
                                        <p:attrNameLst>
                                          <p:attrName>style.visibility</p:attrName>
                                        </p:attrNameLst>
                                      </p:cBhvr>
                                      <p:to>
                                        <p:strVal val="visible"/>
                                      </p:to>
                                    </p:set>
                                    <p:animEffect filter="fade" transition="in">
                                      <p:cBhvr>
                                        <p:cTn dur="1000"/>
                                        <p:tgtEl>
                                          <p:spTgt spid="10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1" st="1"/>
                                            </p:txEl>
                                          </p:spTgt>
                                        </p:tgtEl>
                                        <p:attrNameLst>
                                          <p:attrName>style.visibility</p:attrName>
                                        </p:attrNameLst>
                                      </p:cBhvr>
                                      <p:to>
                                        <p:strVal val="visible"/>
                                      </p:to>
                                    </p:set>
                                    <p:animEffect filter="fade" transition="in">
                                      <p:cBhvr>
                                        <p:cTn dur="1000"/>
                                        <p:tgtEl>
                                          <p:spTgt spid="10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2" st="2"/>
                                            </p:txEl>
                                          </p:spTgt>
                                        </p:tgtEl>
                                        <p:attrNameLst>
                                          <p:attrName>style.visibility</p:attrName>
                                        </p:attrNameLst>
                                      </p:cBhvr>
                                      <p:to>
                                        <p:strVal val="visible"/>
                                      </p:to>
                                    </p:set>
                                    <p:animEffect filter="fade" transition="in">
                                      <p:cBhvr>
                                        <p:cTn dur="1000"/>
                                        <p:tgtEl>
                                          <p:spTgt spid="10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3" st="3"/>
                                            </p:txEl>
                                          </p:spTgt>
                                        </p:tgtEl>
                                        <p:attrNameLst>
                                          <p:attrName>style.visibility</p:attrName>
                                        </p:attrNameLst>
                                      </p:cBhvr>
                                      <p:to>
                                        <p:strVal val="visible"/>
                                      </p:to>
                                    </p:set>
                                    <p:animEffect filter="fade" transition="in">
                                      <p:cBhvr>
                                        <p:cTn dur="1000"/>
                                        <p:tgtEl>
                                          <p:spTgt spid="10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4" st="4"/>
                                            </p:txEl>
                                          </p:spTgt>
                                        </p:tgtEl>
                                        <p:attrNameLst>
                                          <p:attrName>style.visibility</p:attrName>
                                        </p:attrNameLst>
                                      </p:cBhvr>
                                      <p:to>
                                        <p:strVal val="visible"/>
                                      </p:to>
                                    </p:set>
                                    <p:animEffect filter="fade" transition="in">
                                      <p:cBhvr>
                                        <p:cTn dur="1000"/>
                                        <p:tgtEl>
                                          <p:spTgt spid="10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0"/>
          <p:cNvSpPr txBox="1"/>
          <p:nvPr>
            <p:ph idx="1" type="body"/>
          </p:nvPr>
        </p:nvSpPr>
        <p:spPr>
          <a:xfrm>
            <a:off x="1310976" y="1027685"/>
            <a:ext cx="7024800" cy="32520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chemeClr val="accent2"/>
              </a:buClr>
              <a:buSzPts val="1200"/>
              <a:buFont typeface="Concert One"/>
              <a:buAutoNum type="arabicPeriod"/>
            </a:pPr>
            <a:r>
              <a:rPr lang="en" sz="1300"/>
              <a:t>Every Object has two main components :- Property and Behaviours</a:t>
            </a:r>
            <a:endParaRPr sz="1300"/>
          </a:p>
          <a:p>
            <a:pPr indent="0" lvl="0" marL="457200" rtl="0" algn="l">
              <a:lnSpc>
                <a:spcPct val="150000"/>
              </a:lnSpc>
              <a:spcBef>
                <a:spcPts val="2000"/>
              </a:spcBef>
              <a:spcAft>
                <a:spcPts val="0"/>
              </a:spcAft>
              <a:buNone/>
            </a:pPr>
            <a:r>
              <a:t/>
            </a:r>
            <a:endParaRPr sz="1250"/>
          </a:p>
        </p:txBody>
      </p:sp>
      <p:sp>
        <p:nvSpPr>
          <p:cNvPr id="417" name="Google Shape;417;p60"/>
          <p:cNvSpPr txBox="1"/>
          <p:nvPr>
            <p:ph type="title"/>
          </p:nvPr>
        </p:nvSpPr>
        <p:spPr>
          <a:xfrm>
            <a:off x="1433200" y="302349"/>
            <a:ext cx="6251700" cy="79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200">
                <a:solidFill>
                  <a:srgbClr val="B44141"/>
                </a:solidFill>
              </a:rPr>
              <a:t>Components of an</a:t>
            </a:r>
            <a:r>
              <a:rPr b="0" lang="en" sz="2400">
                <a:solidFill>
                  <a:srgbClr val="B44141"/>
                </a:solidFill>
              </a:rPr>
              <a:t> </a:t>
            </a:r>
            <a:r>
              <a:rPr lang="en" sz="2400">
                <a:solidFill>
                  <a:srgbClr val="B44141"/>
                </a:solidFill>
              </a:rPr>
              <a:t>Object ?</a:t>
            </a:r>
            <a:endParaRPr sz="2400">
              <a:solidFill>
                <a:srgbClr val="B44141"/>
              </a:solidFill>
            </a:endParaRPr>
          </a:p>
        </p:txBody>
      </p:sp>
      <p:pic>
        <p:nvPicPr>
          <p:cNvPr id="418" name="Google Shape;418;p60"/>
          <p:cNvPicPr preferRelativeResize="0"/>
          <p:nvPr/>
        </p:nvPicPr>
        <p:blipFill rotWithShape="1">
          <a:blip r:embed="rId3">
            <a:alphaModFix/>
          </a:blip>
          <a:srcRect b="17759" l="9622" r="4385" t="19017"/>
          <a:stretch/>
        </p:blipFill>
        <p:spPr>
          <a:xfrm>
            <a:off x="2514274" y="1701075"/>
            <a:ext cx="4618199" cy="2913525"/>
          </a:xfrm>
          <a:prstGeom prst="rect">
            <a:avLst/>
          </a:prstGeom>
          <a:noFill/>
          <a:ln>
            <a:noFill/>
          </a:ln>
        </p:spPr>
      </p:pic>
      <p:sp>
        <p:nvSpPr>
          <p:cNvPr id="419" name="Google Shape;419;p60"/>
          <p:cNvSpPr/>
          <p:nvPr/>
        </p:nvSpPr>
        <p:spPr>
          <a:xfrm>
            <a:off x="2975050" y="4224625"/>
            <a:ext cx="875100" cy="252900"/>
          </a:xfrm>
          <a:prstGeom prst="rect">
            <a:avLst/>
          </a:prstGeom>
          <a:solidFill>
            <a:srgbClr val="F8FA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0"/>
          <p:cNvSpPr txBox="1"/>
          <p:nvPr/>
        </p:nvSpPr>
        <p:spPr>
          <a:xfrm>
            <a:off x="2987925" y="4153375"/>
            <a:ext cx="9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Object</a:t>
            </a:r>
            <a:endParaRPr>
              <a:latin typeface="Roboto Mono Medium"/>
              <a:ea typeface="Roboto Mono Medium"/>
              <a:cs typeface="Roboto Mono Medium"/>
              <a:sym typeface="Roboto Mono Medium"/>
            </a:endParaRPr>
          </a:p>
        </p:txBody>
      </p:sp>
      <p:sp>
        <p:nvSpPr>
          <p:cNvPr id="421" name="Google Shape;421;p60"/>
          <p:cNvSpPr/>
          <p:nvPr/>
        </p:nvSpPr>
        <p:spPr>
          <a:xfrm>
            <a:off x="5815850" y="1860175"/>
            <a:ext cx="582600" cy="136800"/>
          </a:xfrm>
          <a:prstGeom prst="roundRect">
            <a:avLst>
              <a:gd fmla="val 16667" name="adj"/>
            </a:avLst>
          </a:prstGeom>
          <a:solidFill>
            <a:srgbClr val="2EA1FF"/>
          </a:solidFill>
          <a:ln cap="flat" cmpd="sng" w="9525">
            <a:solidFill>
              <a:srgbClr val="2EA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0"/>
          <p:cNvSpPr txBox="1"/>
          <p:nvPr/>
        </p:nvSpPr>
        <p:spPr>
          <a:xfrm>
            <a:off x="5822575" y="1748125"/>
            <a:ext cx="67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8FAFB"/>
                </a:solidFill>
              </a:rPr>
              <a:t>Breed</a:t>
            </a:r>
            <a:endParaRPr sz="1100">
              <a:solidFill>
                <a:srgbClr val="F8FAFB"/>
              </a:solidFill>
            </a:endParaRPr>
          </a:p>
        </p:txBody>
      </p:sp>
      <p:sp>
        <p:nvSpPr>
          <p:cNvPr id="423" name="Google Shape;423;p60"/>
          <p:cNvSpPr/>
          <p:nvPr/>
        </p:nvSpPr>
        <p:spPr>
          <a:xfrm>
            <a:off x="5815850" y="2102125"/>
            <a:ext cx="582600" cy="136800"/>
          </a:xfrm>
          <a:prstGeom prst="roundRect">
            <a:avLst>
              <a:gd fmla="val 16667" name="adj"/>
            </a:avLst>
          </a:prstGeom>
          <a:solidFill>
            <a:srgbClr val="038CFB"/>
          </a:solidFill>
          <a:ln cap="flat" cmpd="sng" w="9525">
            <a:solidFill>
              <a:srgbClr val="038C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0"/>
          <p:cNvSpPr txBox="1"/>
          <p:nvPr/>
        </p:nvSpPr>
        <p:spPr>
          <a:xfrm>
            <a:off x="5822575" y="1996975"/>
            <a:ext cx="67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8FAFB"/>
                </a:solidFill>
              </a:rPr>
              <a:t>Weight</a:t>
            </a:r>
            <a:endParaRPr sz="1100">
              <a:solidFill>
                <a:srgbClr val="F8FAF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animEffect filter="fade" transition="in">
                                      <p:cBhvr>
                                        <p:cTn dur="1000"/>
                                        <p:tgtEl>
                                          <p:spTgt spid="4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animEffect filter="fade" transition="in">
                                      <p:cBhvr>
                                        <p:cTn dur="1000"/>
                                        <p:tgtEl>
                                          <p:spTgt spid="41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32"/>
          <p:cNvSpPr txBox="1"/>
          <p:nvPr/>
        </p:nvSpPr>
        <p:spPr>
          <a:xfrm>
            <a:off x="424500" y="353750"/>
            <a:ext cx="8256600" cy="477000"/>
          </a:xfrm>
          <a:prstGeom prst="rect">
            <a:avLst/>
          </a:prstGeom>
          <a:solidFill>
            <a:srgbClr val="00FF00"/>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900">
                <a:latin typeface="Roboto Mono Medium"/>
                <a:ea typeface="Roboto Mono Medium"/>
                <a:cs typeface="Roboto Mono Medium"/>
                <a:sym typeface="Roboto Mono Medium"/>
              </a:rPr>
              <a:t>Method </a:t>
            </a:r>
            <a:r>
              <a:rPr lang="en" sz="1900">
                <a:latin typeface="Roboto Mono Medium"/>
                <a:ea typeface="Roboto Mono Medium"/>
                <a:cs typeface="Roboto Mono Medium"/>
                <a:sym typeface="Roboto Mono Medium"/>
              </a:rPr>
              <a:t>Overriding</a:t>
            </a:r>
            <a:r>
              <a:rPr lang="en" sz="1900">
                <a:latin typeface="Roboto Mono Medium"/>
                <a:ea typeface="Roboto Mono Medium"/>
                <a:cs typeface="Roboto Mono Medium"/>
                <a:sym typeface="Roboto Mono Medium"/>
              </a:rPr>
              <a:t> V/s Method Overloading</a:t>
            </a:r>
            <a:endParaRPr sz="1900">
              <a:latin typeface="Roboto Mono Medium"/>
              <a:ea typeface="Roboto Mono Medium"/>
              <a:cs typeface="Roboto Mono Medium"/>
              <a:sym typeface="Roboto Mono Medium"/>
            </a:endParaRPr>
          </a:p>
        </p:txBody>
      </p:sp>
      <p:sp>
        <p:nvSpPr>
          <p:cNvPr id="1063" name="Google Shape;1063;p132"/>
          <p:cNvSpPr txBox="1"/>
          <p:nvPr/>
        </p:nvSpPr>
        <p:spPr>
          <a:xfrm>
            <a:off x="818000" y="1053475"/>
            <a:ext cx="3222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highlight>
                  <a:srgbClr val="FFE599"/>
                </a:highlight>
                <a:latin typeface="Roboto Mono"/>
                <a:ea typeface="Roboto Mono"/>
                <a:cs typeface="Roboto Mono"/>
                <a:sym typeface="Roboto Mono"/>
              </a:rPr>
              <a:t>Method Overloading </a:t>
            </a:r>
            <a:endParaRPr b="1" sz="1700" u="sng">
              <a:highlight>
                <a:srgbClr val="FFE599"/>
              </a:highlight>
              <a:latin typeface="Roboto Mono"/>
              <a:ea typeface="Roboto Mono"/>
              <a:cs typeface="Roboto Mono"/>
              <a:sym typeface="Roboto Mono"/>
            </a:endParaRPr>
          </a:p>
        </p:txBody>
      </p:sp>
      <p:sp>
        <p:nvSpPr>
          <p:cNvPr id="1064" name="Google Shape;1064;p132"/>
          <p:cNvSpPr txBox="1"/>
          <p:nvPr/>
        </p:nvSpPr>
        <p:spPr>
          <a:xfrm>
            <a:off x="5093900" y="1053475"/>
            <a:ext cx="3222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highlight>
                  <a:srgbClr val="FFE599"/>
                </a:highlight>
                <a:latin typeface="Roboto Mono"/>
                <a:ea typeface="Roboto Mono"/>
                <a:cs typeface="Roboto Mono"/>
                <a:sym typeface="Roboto Mono"/>
              </a:rPr>
              <a:t>Method </a:t>
            </a:r>
            <a:r>
              <a:rPr b="1" lang="en" sz="1700" u="sng">
                <a:highlight>
                  <a:srgbClr val="FFE599"/>
                </a:highlight>
                <a:latin typeface="Roboto Mono"/>
                <a:ea typeface="Roboto Mono"/>
                <a:cs typeface="Roboto Mono"/>
                <a:sym typeface="Roboto Mono"/>
              </a:rPr>
              <a:t>Overriding</a:t>
            </a:r>
            <a:endParaRPr b="1" sz="1700" u="sng">
              <a:highlight>
                <a:srgbClr val="FFE599"/>
              </a:highlight>
              <a:latin typeface="Roboto Mono"/>
              <a:ea typeface="Roboto Mono"/>
              <a:cs typeface="Roboto Mono"/>
              <a:sym typeface="Roboto Mono"/>
            </a:endParaRPr>
          </a:p>
        </p:txBody>
      </p:sp>
      <p:sp>
        <p:nvSpPr>
          <p:cNvPr id="1065" name="Google Shape;1065;p132"/>
          <p:cNvSpPr txBox="1"/>
          <p:nvPr/>
        </p:nvSpPr>
        <p:spPr>
          <a:xfrm>
            <a:off x="777450" y="1676400"/>
            <a:ext cx="3408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Mono Medium"/>
              <a:buChar char="➔"/>
            </a:pPr>
            <a:r>
              <a:rPr lang="en">
                <a:latin typeface="Roboto Mono Medium"/>
                <a:ea typeface="Roboto Mono Medium"/>
                <a:cs typeface="Roboto Mono Medium"/>
                <a:sym typeface="Roboto Mono Medium"/>
              </a:rPr>
              <a:t>Overloading can be done either within the same or between methods of PARENT &amp; CHILD class</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p:txBody>
      </p:sp>
      <p:sp>
        <p:nvSpPr>
          <p:cNvPr id="1066" name="Google Shape;1066;p132"/>
          <p:cNvSpPr txBox="1"/>
          <p:nvPr/>
        </p:nvSpPr>
        <p:spPr>
          <a:xfrm>
            <a:off x="5093900" y="1646575"/>
            <a:ext cx="354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Overriding can never be done within a single class and it always requires </a:t>
            </a:r>
            <a:r>
              <a:rPr lang="en">
                <a:latin typeface="Roboto Mono Medium"/>
                <a:ea typeface="Roboto Mono Medium"/>
                <a:cs typeface="Roboto Mono Medium"/>
                <a:sym typeface="Roboto Mono Medium"/>
              </a:rPr>
              <a:t>INHERITANCE</a:t>
            </a:r>
            <a:r>
              <a:rPr lang="en">
                <a:latin typeface="Roboto Mono Medium"/>
                <a:ea typeface="Roboto Mono Medium"/>
                <a:cs typeface="Roboto Mono Medium"/>
                <a:sym typeface="Roboto Mono Medium"/>
              </a:rPr>
              <a:t> i.e</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latin typeface="Roboto Mono Medium"/>
                <a:ea typeface="Roboto Mono Medium"/>
                <a:cs typeface="Roboto Mono Medium"/>
                <a:sym typeface="Roboto Mono Medium"/>
              </a:rPr>
              <a:t>overriding can be done between between of PARENT &amp; CHILD only</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p:txBody>
      </p:sp>
      <p:sp>
        <p:nvSpPr>
          <p:cNvPr id="1067" name="Google Shape;1067;p132"/>
          <p:cNvSpPr txBox="1"/>
          <p:nvPr/>
        </p:nvSpPr>
        <p:spPr>
          <a:xfrm>
            <a:off x="768200" y="3124075"/>
            <a:ext cx="3321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Mono Medium"/>
              <a:buChar char="➔"/>
            </a:pPr>
            <a:r>
              <a:rPr lang="en">
                <a:latin typeface="Roboto Mono Medium"/>
                <a:ea typeface="Roboto Mono Medium"/>
                <a:cs typeface="Roboto Mono Medium"/>
                <a:sym typeface="Roboto Mono Medium"/>
              </a:rPr>
              <a:t>Overloading says methods must have same, but COMPULSORILY different arguments</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p:txBody>
      </p:sp>
      <p:sp>
        <p:nvSpPr>
          <p:cNvPr id="1068" name="Google Shape;1068;p132"/>
          <p:cNvSpPr txBox="1"/>
          <p:nvPr/>
        </p:nvSpPr>
        <p:spPr>
          <a:xfrm>
            <a:off x="5093900" y="3124075"/>
            <a:ext cx="3544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Overriding says methods MUST COMPULSORILY have exactly same prototype. Although overriding allows CO-VARIANT return types</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par>
                                <p:cTn fill="hold" nodeType="with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33"/>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074" name="Google Shape;1074;p133"/>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Part-16</a:t>
            </a:r>
            <a:endParaRPr sz="4500"/>
          </a:p>
        </p:txBody>
      </p:sp>
      <p:pic>
        <p:nvPicPr>
          <p:cNvPr id="1075" name="Google Shape;1075;p133"/>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076" name="Google Shape;1076;p133"/>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1077" name="Google Shape;1077;p133"/>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1078" name="Google Shape;1078;p133"/>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-16</a:t>
            </a:r>
            <a:endParaRPr b="1" sz="1400">
              <a:latin typeface="Roboto Mono"/>
              <a:ea typeface="Roboto Mono"/>
              <a:cs typeface="Roboto Mono"/>
              <a:sym typeface="Roboto Mono"/>
            </a:endParaRPr>
          </a:p>
        </p:txBody>
      </p:sp>
      <p:sp>
        <p:nvSpPr>
          <p:cNvPr id="1079" name="Google Shape;1079;p133"/>
          <p:cNvSpPr txBox="1"/>
          <p:nvPr>
            <p:ph idx="1" type="subTitle"/>
          </p:nvPr>
        </p:nvSpPr>
        <p:spPr>
          <a:xfrm>
            <a:off x="1129800" y="1875400"/>
            <a:ext cx="1392000" cy="42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rgbClr val="595959"/>
                </a:solidFill>
                <a:latin typeface="Roboto Mono"/>
                <a:ea typeface="Roboto Mono"/>
                <a:cs typeface="Roboto Mono"/>
                <a:sym typeface="Roboto Mono"/>
              </a:rPr>
              <a:t>final keyword</a:t>
            </a:r>
            <a:endParaRPr b="1" sz="1400">
              <a:solidFill>
                <a:srgbClr val="595959"/>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300">
                <a:solidFill>
                  <a:srgbClr val="FF0000"/>
                </a:solidFill>
              </a:rPr>
              <a:t>What is “final” keyword in java</a:t>
            </a:r>
            <a:endParaRPr sz="2300">
              <a:solidFill>
                <a:srgbClr val="FF0000"/>
              </a:solidFill>
            </a:endParaRPr>
          </a:p>
        </p:txBody>
      </p:sp>
      <p:sp>
        <p:nvSpPr>
          <p:cNvPr id="1085" name="Google Shape;1085;p134"/>
          <p:cNvSpPr txBox="1"/>
          <p:nvPr/>
        </p:nvSpPr>
        <p:spPr>
          <a:xfrm>
            <a:off x="1494000" y="1205075"/>
            <a:ext cx="71175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Roboto Mono Medium"/>
              <a:buChar char="➔"/>
            </a:pPr>
            <a:r>
              <a:rPr lang="en" sz="2200">
                <a:latin typeface="Roboto Mono Medium"/>
                <a:ea typeface="Roboto Mono Medium"/>
                <a:cs typeface="Roboto Mono Medium"/>
                <a:sym typeface="Roboto Mono Medium"/>
              </a:rPr>
              <a:t>final is a non access modifier in java and can be used in three ways</a:t>
            </a:r>
            <a:endParaRPr sz="2200">
              <a:latin typeface="Roboto Mono Medium"/>
              <a:ea typeface="Roboto Mono Medium"/>
              <a:cs typeface="Roboto Mono Medium"/>
              <a:sym typeface="Roboto Mono Medium"/>
            </a:endParaRPr>
          </a:p>
        </p:txBody>
      </p:sp>
      <p:sp>
        <p:nvSpPr>
          <p:cNvPr id="1086" name="Google Shape;1086;p134"/>
          <p:cNvSpPr/>
          <p:nvPr/>
        </p:nvSpPr>
        <p:spPr>
          <a:xfrm>
            <a:off x="3650543" y="2898650"/>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Mono Medium"/>
                <a:ea typeface="Roboto Mono Medium"/>
                <a:cs typeface="Roboto Mono Medium"/>
                <a:sym typeface="Roboto Mono Medium"/>
              </a:rPr>
              <a:t>final</a:t>
            </a:r>
            <a:endParaRPr sz="2000">
              <a:solidFill>
                <a:srgbClr val="FFFFFF"/>
              </a:solidFill>
              <a:latin typeface="Roboto Mono Medium"/>
              <a:ea typeface="Roboto Mono Medium"/>
              <a:cs typeface="Roboto Mono Medium"/>
              <a:sym typeface="Roboto Mono Medium"/>
            </a:endParaRPr>
          </a:p>
        </p:txBody>
      </p:sp>
      <p:sp>
        <p:nvSpPr>
          <p:cNvPr id="1087" name="Google Shape;1087;p134"/>
          <p:cNvSpPr/>
          <p:nvPr/>
        </p:nvSpPr>
        <p:spPr>
          <a:xfrm>
            <a:off x="5420840" y="37983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class</a:t>
            </a:r>
            <a:endParaRPr sz="2000">
              <a:solidFill>
                <a:srgbClr val="FFFFFF"/>
              </a:solidFill>
            </a:endParaRPr>
          </a:p>
        </p:txBody>
      </p:sp>
      <p:sp>
        <p:nvSpPr>
          <p:cNvPr id="1088" name="Google Shape;1088;p134"/>
          <p:cNvSpPr/>
          <p:nvPr/>
        </p:nvSpPr>
        <p:spPr>
          <a:xfrm>
            <a:off x="1880247" y="37983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variable</a:t>
            </a:r>
            <a:endParaRPr sz="2000">
              <a:solidFill>
                <a:srgbClr val="FFFFFF"/>
              </a:solidFill>
            </a:endParaRPr>
          </a:p>
        </p:txBody>
      </p:sp>
      <p:cxnSp>
        <p:nvCxnSpPr>
          <p:cNvPr id="1089" name="Google Shape;1089;p134"/>
          <p:cNvCxnSpPr>
            <a:stCxn id="1086" idx="2"/>
            <a:endCxn id="1087" idx="0"/>
          </p:cNvCxnSpPr>
          <p:nvPr/>
        </p:nvCxnSpPr>
        <p:spPr>
          <a:xfrm flipH="1" rot="-5400000">
            <a:off x="5076143" y="268460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90" name="Google Shape;1090;p134"/>
          <p:cNvCxnSpPr>
            <a:stCxn id="1088" idx="0"/>
            <a:endCxn id="1086" idx="2"/>
          </p:cNvCxnSpPr>
          <p:nvPr/>
        </p:nvCxnSpPr>
        <p:spPr>
          <a:xfrm rot="-5400000">
            <a:off x="3305847" y="2684601"/>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91" name="Google Shape;1091;p134"/>
          <p:cNvSpPr/>
          <p:nvPr/>
        </p:nvSpPr>
        <p:spPr>
          <a:xfrm>
            <a:off x="3631590" y="37983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method</a:t>
            </a:r>
            <a:endParaRPr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par>
                                <p:cTn fill="hold" nodeType="with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1000"/>
                                        <p:tgtEl>
                                          <p:spTgt spid="1088"/>
                                        </p:tgtEl>
                                      </p:cBhvr>
                                    </p:animEffect>
                                  </p:childTnLst>
                                </p:cTn>
                              </p:par>
                              <p:par>
                                <p:cTn fill="hold" nodeType="with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par>
                                <p:cTn fill="hold" nodeType="with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1000"/>
                                        <p:tgtEl>
                                          <p:spTgt spid="10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35"/>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000">
                <a:solidFill>
                  <a:srgbClr val="FF0000"/>
                </a:solidFill>
              </a:rPr>
              <a:t>“final” variable</a:t>
            </a:r>
            <a:endParaRPr sz="3000">
              <a:solidFill>
                <a:srgbClr val="FF0000"/>
              </a:solidFill>
            </a:endParaRPr>
          </a:p>
        </p:txBody>
      </p:sp>
      <p:sp>
        <p:nvSpPr>
          <p:cNvPr id="1097" name="Google Shape;1097;p135"/>
          <p:cNvSpPr txBox="1"/>
          <p:nvPr/>
        </p:nvSpPr>
        <p:spPr>
          <a:xfrm>
            <a:off x="1307075" y="1344450"/>
            <a:ext cx="6670200" cy="19998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Mono Medium"/>
              <a:buChar char="➔"/>
            </a:pPr>
            <a:r>
              <a:rPr b="1" lang="en" sz="1500">
                <a:highlight>
                  <a:srgbClr val="D9EAD3"/>
                </a:highlight>
                <a:latin typeface="Roboto Mono"/>
                <a:ea typeface="Roboto Mono"/>
                <a:cs typeface="Roboto Mono"/>
                <a:sym typeface="Roboto Mono"/>
              </a:rPr>
              <a:t>final variable</a:t>
            </a:r>
            <a:r>
              <a:rPr lang="en" sz="1500">
                <a:highlight>
                  <a:srgbClr val="D9EAD3"/>
                </a:highlight>
                <a:latin typeface="Roboto Mono Medium"/>
                <a:ea typeface="Roboto Mono Medium"/>
                <a:cs typeface="Roboto Mono Medium"/>
                <a:sym typeface="Roboto Mono Medium"/>
              </a:rPr>
              <a:t>:</a:t>
            </a:r>
            <a:r>
              <a:rPr lang="en" sz="1500">
                <a:latin typeface="Roboto Mono Medium"/>
                <a:ea typeface="Roboto Mono Medium"/>
                <a:cs typeface="Roboto Mono Medium"/>
                <a:sym typeface="Roboto Mono Medium"/>
              </a:rPr>
              <a:t> Once we declare a variable as a final we can’t perform re-assignment.</a:t>
            </a:r>
            <a:endParaRPr sz="1500">
              <a:latin typeface="Roboto Mono Medium"/>
              <a:ea typeface="Roboto Mono Medium"/>
              <a:cs typeface="Roboto Mono Medium"/>
              <a:sym typeface="Roboto Mono Medium"/>
            </a:endParaRPr>
          </a:p>
          <a:p>
            <a:pPr indent="0" lvl="0" marL="0" rtl="0" algn="l">
              <a:spcBef>
                <a:spcPts val="0"/>
              </a:spcBef>
              <a:spcAft>
                <a:spcPts val="0"/>
              </a:spcAft>
              <a:buNone/>
            </a:pPr>
            <a:r>
              <a:t/>
            </a:r>
            <a:endParaRPr sz="1500">
              <a:latin typeface="Roboto Mono Medium"/>
              <a:ea typeface="Roboto Mono Medium"/>
              <a:cs typeface="Roboto Mono Medium"/>
              <a:sym typeface="Roboto Mono Medium"/>
            </a:endParaRPr>
          </a:p>
          <a:p>
            <a:pPr indent="0" lvl="0" marL="0" rtl="0" algn="l">
              <a:spcBef>
                <a:spcPts val="0"/>
              </a:spcBef>
              <a:spcAft>
                <a:spcPts val="0"/>
              </a:spcAft>
              <a:buNone/>
            </a:pPr>
            <a:r>
              <a:t/>
            </a:r>
            <a:endParaRPr sz="1500">
              <a:latin typeface="Roboto Mono Medium"/>
              <a:ea typeface="Roboto Mono Medium"/>
              <a:cs typeface="Roboto Mono Medium"/>
              <a:sym typeface="Roboto Mono Medium"/>
            </a:endParaRPr>
          </a:p>
          <a:p>
            <a:pPr indent="0" lvl="0" marL="457200" rtl="0" algn="l">
              <a:lnSpc>
                <a:spcPct val="115000"/>
              </a:lnSpc>
              <a:spcBef>
                <a:spcPts val="1200"/>
              </a:spcBef>
              <a:spcAft>
                <a:spcPts val="0"/>
              </a:spcAft>
              <a:buNone/>
            </a:pPr>
            <a:r>
              <a:t/>
            </a:r>
            <a:endParaRPr sz="1500">
              <a:latin typeface="Roboto Mono Medium"/>
              <a:ea typeface="Roboto Mono Medium"/>
              <a:cs typeface="Roboto Mono Medium"/>
              <a:sym typeface="Roboto Mono Medium"/>
            </a:endParaRPr>
          </a:p>
          <a:p>
            <a:pPr indent="0" lvl="0" marL="457200" rtl="0" algn="l">
              <a:spcBef>
                <a:spcPts val="2000"/>
              </a:spcBef>
              <a:spcAft>
                <a:spcPts val="0"/>
              </a:spcAft>
              <a:buNone/>
            </a:pPr>
            <a:r>
              <a:t/>
            </a:r>
            <a:endParaRPr>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36"/>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a:p>
            <a:pPr indent="0" lvl="0" marL="0" rtl="0" algn="l">
              <a:lnSpc>
                <a:spcPct val="115000"/>
              </a:lnSpc>
              <a:spcBef>
                <a:spcPts val="2000"/>
              </a:spcBef>
              <a:spcAft>
                <a:spcPts val="2000"/>
              </a:spcAft>
              <a:buNone/>
            </a:pPr>
            <a:r>
              <a:t/>
            </a:r>
            <a:endParaRPr b="0" sz="3000">
              <a:solidFill>
                <a:srgbClr val="FF0000"/>
              </a:solidFill>
            </a:endParaRPr>
          </a:p>
        </p:txBody>
      </p:sp>
      <p:sp>
        <p:nvSpPr>
          <p:cNvPr id="1103" name="Google Shape;1103;p136"/>
          <p:cNvSpPr txBox="1"/>
          <p:nvPr/>
        </p:nvSpPr>
        <p:spPr>
          <a:xfrm>
            <a:off x="1494000" y="1480250"/>
            <a:ext cx="6742500" cy="21240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class Circle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private int radius;</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private final double pi = 3.14; </a:t>
            </a:r>
            <a:r>
              <a:rPr lang="en">
                <a:solidFill>
                  <a:srgbClr val="FFE599"/>
                </a:solidFill>
                <a:highlight>
                  <a:srgbClr val="2B2B2B"/>
                </a:highlight>
                <a:latin typeface="Courier New"/>
                <a:ea typeface="Courier New"/>
                <a:cs typeface="Courier New"/>
                <a:sym typeface="Courier New"/>
              </a:rPr>
              <a:t>//Now this value is fixed</a:t>
            </a:r>
            <a:endParaRPr>
              <a:solidFill>
                <a:srgbClr val="FFE59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public Circle(int radius)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this.radius = radius;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37"/>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2000">
                <a:solidFill>
                  <a:srgbClr val="0000FF"/>
                </a:solidFill>
              </a:rPr>
              <a:t>Another Way To Initialize</a:t>
            </a:r>
            <a:r>
              <a:rPr b="0" lang="en" sz="2000">
                <a:solidFill>
                  <a:srgbClr val="274E13"/>
                </a:solidFill>
              </a:rPr>
              <a:t> </a:t>
            </a:r>
            <a:r>
              <a:rPr b="0" lang="en" sz="2000">
                <a:solidFill>
                  <a:srgbClr val="FF00FF"/>
                </a:solidFill>
              </a:rPr>
              <a:t>final Data</a:t>
            </a:r>
            <a:endParaRPr sz="1800">
              <a:solidFill>
                <a:srgbClr val="FF00FF"/>
              </a:solidFill>
            </a:endParaRPr>
          </a:p>
          <a:p>
            <a:pPr indent="0" lvl="0" marL="0" rtl="0" algn="l">
              <a:lnSpc>
                <a:spcPct val="115000"/>
              </a:lnSpc>
              <a:spcBef>
                <a:spcPts val="2000"/>
              </a:spcBef>
              <a:spcAft>
                <a:spcPts val="2000"/>
              </a:spcAft>
              <a:buNone/>
            </a:pPr>
            <a:r>
              <a:t/>
            </a:r>
            <a:endParaRPr b="0" sz="3000">
              <a:solidFill>
                <a:srgbClr val="FF0000"/>
              </a:solidFill>
            </a:endParaRPr>
          </a:p>
        </p:txBody>
      </p:sp>
      <p:sp>
        <p:nvSpPr>
          <p:cNvPr id="1109" name="Google Shape;1109;p137"/>
          <p:cNvSpPr txBox="1"/>
          <p:nvPr/>
        </p:nvSpPr>
        <p:spPr>
          <a:xfrm>
            <a:off x="1494000" y="1480250"/>
            <a:ext cx="6742500" cy="21240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class Circle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private int radius;</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private final double pi;</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public Circle(int radius)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this.radius = radius;</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pi = 3.14; </a:t>
            </a:r>
            <a:r>
              <a:rPr lang="en">
                <a:solidFill>
                  <a:srgbClr val="FFF2CC"/>
                </a:solidFill>
                <a:highlight>
                  <a:srgbClr val="2B2B2B"/>
                </a:highlight>
                <a:latin typeface="Courier New"/>
                <a:ea typeface="Courier New"/>
                <a:cs typeface="Courier New"/>
                <a:sym typeface="Courier New"/>
              </a:rPr>
              <a:t>//Now this value is fixed</a:t>
            </a:r>
            <a:endParaRPr>
              <a:solidFill>
                <a:srgbClr val="FFF2CC"/>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38"/>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2000">
                <a:solidFill>
                  <a:srgbClr val="FF4000"/>
                </a:solidFill>
              </a:rPr>
              <a:t>Let’s </a:t>
            </a:r>
            <a:r>
              <a:rPr b="0" lang="en" sz="2000">
                <a:solidFill>
                  <a:srgbClr val="FF0000"/>
                </a:solidFill>
              </a:rPr>
              <a:t>Understand </a:t>
            </a:r>
            <a:r>
              <a:rPr b="0" lang="en" sz="2000">
                <a:solidFill>
                  <a:srgbClr val="274E13"/>
                </a:solidFill>
              </a:rPr>
              <a:t>With </a:t>
            </a:r>
            <a:r>
              <a:rPr b="0" lang="en" sz="2000">
                <a:solidFill>
                  <a:srgbClr val="FF00FF"/>
                </a:solidFill>
              </a:rPr>
              <a:t>Example</a:t>
            </a:r>
            <a:endParaRPr sz="1800">
              <a:solidFill>
                <a:srgbClr val="FF00FF"/>
              </a:solidFill>
            </a:endParaRPr>
          </a:p>
          <a:p>
            <a:pPr indent="0" lvl="0" marL="0" rtl="0" algn="l">
              <a:lnSpc>
                <a:spcPct val="115000"/>
              </a:lnSpc>
              <a:spcBef>
                <a:spcPts val="2000"/>
              </a:spcBef>
              <a:spcAft>
                <a:spcPts val="2000"/>
              </a:spcAft>
              <a:buNone/>
            </a:pPr>
            <a:r>
              <a:t/>
            </a:r>
            <a:endParaRPr b="0" sz="3000">
              <a:solidFill>
                <a:srgbClr val="FF0000"/>
              </a:solidFill>
            </a:endParaRPr>
          </a:p>
        </p:txBody>
      </p:sp>
      <p:sp>
        <p:nvSpPr>
          <p:cNvPr id="1115" name="Google Shape;1115;p138"/>
          <p:cNvSpPr txBox="1"/>
          <p:nvPr/>
        </p:nvSpPr>
        <p:spPr>
          <a:xfrm>
            <a:off x="1494000" y="1480250"/>
            <a:ext cx="6742500" cy="25551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class Circle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private int radius;</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private final double pi = 3.14;</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public Circle(int radius)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this.radius = radius;</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pi = 5.0; </a:t>
            </a:r>
            <a:r>
              <a:rPr b="1" lang="en">
                <a:solidFill>
                  <a:srgbClr val="00FFFF"/>
                </a:solidFill>
                <a:highlight>
                  <a:srgbClr val="2B2B2B"/>
                </a:highlight>
                <a:latin typeface="Courier New"/>
                <a:ea typeface="Courier New"/>
                <a:cs typeface="Courier New"/>
                <a:sym typeface="Courier New"/>
              </a:rPr>
              <a:t>//Error: final cannot be changed</a:t>
            </a:r>
            <a:endParaRPr b="1">
              <a:solidFill>
                <a:srgbClr val="00FFFF"/>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39"/>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500">
                <a:solidFill>
                  <a:srgbClr val="FF0000"/>
                </a:solidFill>
              </a:rPr>
              <a:t>“final” method</a:t>
            </a:r>
            <a:endParaRPr sz="3500">
              <a:solidFill>
                <a:srgbClr val="FF0000"/>
              </a:solidFill>
            </a:endParaRPr>
          </a:p>
        </p:txBody>
      </p:sp>
      <p:sp>
        <p:nvSpPr>
          <p:cNvPr id="1121" name="Google Shape;1121;p139"/>
          <p:cNvSpPr txBox="1"/>
          <p:nvPr/>
        </p:nvSpPr>
        <p:spPr>
          <a:xfrm>
            <a:off x="1397650" y="1742700"/>
            <a:ext cx="7117500" cy="2339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Roboto Mono Medium"/>
              <a:buChar char="➔"/>
            </a:pPr>
            <a:r>
              <a:rPr lang="en" sz="2200">
                <a:latin typeface="Roboto Mono Medium"/>
                <a:ea typeface="Roboto Mono Medium"/>
                <a:cs typeface="Roboto Mono Medium"/>
                <a:sym typeface="Roboto Mono Medium"/>
              </a:rPr>
              <a:t>final method: Whenever we declare a method as a final it can’t be overridden in the child class.</a:t>
            </a:r>
            <a:endParaRPr sz="22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2200">
              <a:latin typeface="Roboto Mono Medium"/>
              <a:ea typeface="Roboto Mono Medium"/>
              <a:cs typeface="Roboto Mono Medium"/>
              <a:sym typeface="Roboto Mono Medium"/>
            </a:endParaRPr>
          </a:p>
          <a:p>
            <a:pPr indent="-368300" lvl="0" marL="457200" rtl="0" algn="l">
              <a:spcBef>
                <a:spcPts val="0"/>
              </a:spcBef>
              <a:spcAft>
                <a:spcPts val="0"/>
              </a:spcAft>
              <a:buSzPts val="2200"/>
              <a:buFont typeface="Roboto Mono Medium"/>
              <a:buChar char="➔"/>
            </a:pPr>
            <a:r>
              <a:rPr lang="en" sz="2200">
                <a:latin typeface="Roboto Mono Medium"/>
                <a:ea typeface="Roboto Mono Medium"/>
                <a:cs typeface="Roboto Mono Medium"/>
                <a:sym typeface="Roboto Mono Medium"/>
              </a:rPr>
              <a:t>Let us understand with an Example</a:t>
            </a:r>
            <a:endParaRPr sz="2200">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30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1">
                                            <p:txEl>
                                              <p:pRg end="0" st="0"/>
                                            </p:txEl>
                                          </p:spTgt>
                                        </p:tgtEl>
                                        <p:attrNameLst>
                                          <p:attrName>style.visibility</p:attrName>
                                        </p:attrNameLst>
                                      </p:cBhvr>
                                      <p:to>
                                        <p:strVal val="visible"/>
                                      </p:to>
                                    </p:set>
                                    <p:animEffect filter="fade" transition="in">
                                      <p:cBhvr>
                                        <p:cTn dur="1000"/>
                                        <p:tgtEl>
                                          <p:spTgt spid="1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1">
                                            <p:txEl>
                                              <p:pRg end="1" st="1"/>
                                            </p:txEl>
                                          </p:spTgt>
                                        </p:tgtEl>
                                        <p:attrNameLst>
                                          <p:attrName>style.visibility</p:attrName>
                                        </p:attrNameLst>
                                      </p:cBhvr>
                                      <p:to>
                                        <p:strVal val="visible"/>
                                      </p:to>
                                    </p:set>
                                    <p:animEffect filter="fade" transition="in">
                                      <p:cBhvr>
                                        <p:cTn dur="1000"/>
                                        <p:tgtEl>
                                          <p:spTgt spid="1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1">
                                            <p:txEl>
                                              <p:pRg end="2" st="2"/>
                                            </p:txEl>
                                          </p:spTgt>
                                        </p:tgtEl>
                                        <p:attrNameLst>
                                          <p:attrName>style.visibility</p:attrName>
                                        </p:attrNameLst>
                                      </p:cBhvr>
                                      <p:to>
                                        <p:strVal val="visible"/>
                                      </p:to>
                                    </p:set>
                                    <p:animEffect filter="fade" transition="in">
                                      <p:cBhvr>
                                        <p:cTn dur="1000"/>
                                        <p:tgtEl>
                                          <p:spTgt spid="1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1">
                                            <p:txEl>
                                              <p:pRg end="3" st="3"/>
                                            </p:txEl>
                                          </p:spTgt>
                                        </p:tgtEl>
                                        <p:attrNameLst>
                                          <p:attrName>style.visibility</p:attrName>
                                        </p:attrNameLst>
                                      </p:cBhvr>
                                      <p:to>
                                        <p:strVal val="visible"/>
                                      </p:to>
                                    </p:set>
                                    <p:animEffect filter="fade" transition="in">
                                      <p:cBhvr>
                                        <p:cTn dur="1000"/>
                                        <p:tgtEl>
                                          <p:spTgt spid="11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grpSp>
        <p:nvGrpSpPr>
          <p:cNvPr id="1126" name="Google Shape;1126;p140"/>
          <p:cNvGrpSpPr/>
          <p:nvPr/>
        </p:nvGrpSpPr>
        <p:grpSpPr>
          <a:xfrm rot="913793">
            <a:off x="3379787" y="770495"/>
            <a:ext cx="272896" cy="434101"/>
            <a:chOff x="1312450" y="4093350"/>
            <a:chExt cx="685350" cy="1090200"/>
          </a:xfrm>
        </p:grpSpPr>
        <p:sp>
          <p:nvSpPr>
            <p:cNvPr id="1127" name="Google Shape;1127;p140"/>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0"/>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0"/>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0"/>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140"/>
          <p:cNvSpPr txBox="1"/>
          <p:nvPr>
            <p:ph idx="4294967295" type="body"/>
          </p:nvPr>
        </p:nvSpPr>
        <p:spPr>
          <a:xfrm>
            <a:off x="1492575" y="344125"/>
            <a:ext cx="5570400" cy="44244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2CC"/>
                </a:solidFill>
                <a:highlight>
                  <a:srgbClr val="2B2B2B"/>
                </a:highlight>
                <a:latin typeface="Courier New"/>
                <a:ea typeface="Courier New"/>
                <a:cs typeface="Courier New"/>
                <a:sym typeface="Courier New"/>
              </a:rPr>
              <a:t>//Entity Class</a:t>
            </a:r>
            <a:endParaRPr sz="1300">
              <a:solidFill>
                <a:srgbClr val="FFF2CC"/>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Bike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final public void </a:t>
            </a:r>
            <a:r>
              <a:rPr lang="en" sz="1300">
                <a:solidFill>
                  <a:srgbClr val="FFC66D"/>
                </a:solidFill>
                <a:highlight>
                  <a:srgbClr val="2B2B2B"/>
                </a:highlight>
                <a:latin typeface="Courier New"/>
                <a:ea typeface="Courier New"/>
                <a:cs typeface="Courier New"/>
                <a:sym typeface="Courier New"/>
              </a:rPr>
              <a:t>run</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System.</a:t>
            </a:r>
            <a:r>
              <a:rPr i="1" lang="en" sz="1300">
                <a:solidFill>
                  <a:srgbClr val="9876AA"/>
                </a:solidFill>
                <a:highlight>
                  <a:srgbClr val="2B2B2B"/>
                </a:highlight>
                <a:latin typeface="Courier New"/>
                <a:ea typeface="Courier New"/>
                <a:cs typeface="Courier New"/>
                <a:sym typeface="Courier New"/>
              </a:rPr>
              <a:t>out</a:t>
            </a:r>
            <a:r>
              <a:rPr lang="en" sz="1300">
                <a:solidFill>
                  <a:srgbClr val="A9B7C6"/>
                </a:solidFill>
                <a:highlight>
                  <a:srgbClr val="2B2B2B"/>
                </a:highlight>
                <a:latin typeface="Courier New"/>
                <a:ea typeface="Courier New"/>
                <a:cs typeface="Courier New"/>
                <a:sym typeface="Courier New"/>
              </a:rPr>
              <a:t>.println(</a:t>
            </a:r>
            <a:r>
              <a:rPr lang="en" sz="1300">
                <a:solidFill>
                  <a:srgbClr val="6A8759"/>
                </a:solidFill>
                <a:highlight>
                  <a:srgbClr val="2B2B2B"/>
                </a:highlight>
                <a:latin typeface="Courier New"/>
                <a:ea typeface="Courier New"/>
                <a:cs typeface="Courier New"/>
                <a:sym typeface="Courier New"/>
              </a:rPr>
              <a:t>"running"</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Honda </a:t>
            </a:r>
            <a:r>
              <a:rPr lang="en" sz="1300">
                <a:solidFill>
                  <a:srgbClr val="CC7832"/>
                </a:solidFill>
                <a:highlight>
                  <a:srgbClr val="2B2B2B"/>
                </a:highlight>
                <a:latin typeface="Courier New"/>
                <a:ea typeface="Courier New"/>
                <a:cs typeface="Courier New"/>
                <a:sym typeface="Courier New"/>
              </a:rPr>
              <a:t>extends </a:t>
            </a:r>
            <a:r>
              <a:rPr lang="en" sz="1300">
                <a:solidFill>
                  <a:srgbClr val="A9B7C6"/>
                </a:solidFill>
                <a:highlight>
                  <a:srgbClr val="2B2B2B"/>
                </a:highlight>
                <a:latin typeface="Courier New"/>
                <a:ea typeface="Courier New"/>
                <a:cs typeface="Courier New"/>
                <a:sym typeface="Courier New"/>
              </a:rPr>
              <a:t>Bike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public </a:t>
            </a:r>
            <a:r>
              <a:rPr lang="en" sz="1300">
                <a:solidFill>
                  <a:srgbClr val="CC7832"/>
                </a:solidFill>
                <a:highlight>
                  <a:srgbClr val="2B2B2B"/>
                </a:highlight>
                <a:latin typeface="Courier New"/>
                <a:ea typeface="Courier New"/>
                <a:cs typeface="Courier New"/>
                <a:sym typeface="Courier New"/>
              </a:rPr>
              <a:t>void </a:t>
            </a:r>
            <a:r>
              <a:rPr lang="en" sz="1300">
                <a:solidFill>
                  <a:srgbClr val="FFC66D"/>
                </a:solidFill>
                <a:highlight>
                  <a:srgbClr val="2B2B2B"/>
                </a:highlight>
                <a:latin typeface="Courier New"/>
                <a:ea typeface="Courier New"/>
                <a:cs typeface="Courier New"/>
                <a:sym typeface="Courier New"/>
              </a:rPr>
              <a:t>run</a:t>
            </a: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System.</a:t>
            </a:r>
            <a:r>
              <a:rPr i="1" lang="en" sz="1200">
                <a:solidFill>
                  <a:srgbClr val="9876AA"/>
                </a:solidFill>
                <a:highlight>
                  <a:srgbClr val="2B2B2B"/>
                </a:highlight>
                <a:latin typeface="Courier New"/>
                <a:ea typeface="Courier New"/>
                <a:cs typeface="Courier New"/>
                <a:sym typeface="Courier New"/>
              </a:rPr>
              <a:t>out</a:t>
            </a:r>
            <a:r>
              <a:rPr lang="en" sz="1200">
                <a:solidFill>
                  <a:srgbClr val="A9B7C6"/>
                </a:solidFill>
                <a:highlight>
                  <a:srgbClr val="2B2B2B"/>
                </a:highlight>
                <a:latin typeface="Courier New"/>
                <a:ea typeface="Courier New"/>
                <a:cs typeface="Courier New"/>
                <a:sym typeface="Courier New"/>
              </a:rPr>
              <a:t>.println(</a:t>
            </a:r>
            <a:r>
              <a:rPr lang="en" sz="1200">
                <a:solidFill>
                  <a:srgbClr val="6A8759"/>
                </a:solidFill>
                <a:highlight>
                  <a:srgbClr val="2B2B2B"/>
                </a:highlight>
                <a:latin typeface="Courier New"/>
                <a:ea typeface="Courier New"/>
                <a:cs typeface="Courier New"/>
                <a:sym typeface="Courier New"/>
              </a:rPr>
              <a:t>"running safely with 100kmph"</a:t>
            </a:r>
            <a:r>
              <a:rPr lang="en" sz="1200">
                <a:solidFill>
                  <a:srgbClr val="A9B7C6"/>
                </a:solidFill>
                <a:highlight>
                  <a:srgbClr val="2B2B2B"/>
                </a:highlight>
                <a:latin typeface="Courier New"/>
                <a:ea typeface="Courier New"/>
                <a:cs typeface="Courier New"/>
                <a:sym typeface="Courier New"/>
              </a:rPr>
              <a: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400">
                <a:solidFill>
                  <a:srgbClr val="FFF2CC"/>
                </a:solidFill>
                <a:highlight>
                  <a:srgbClr val="2B2B2B"/>
                </a:highlight>
                <a:latin typeface="Courier New"/>
                <a:ea typeface="Courier New"/>
                <a:cs typeface="Courier New"/>
                <a:sym typeface="Courier New"/>
              </a:rPr>
              <a:t>// Driver Class</a:t>
            </a:r>
            <a:endParaRPr sz="1400">
              <a:solidFill>
                <a:srgbClr val="FFF2CC"/>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UseBike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public static void </a:t>
            </a:r>
            <a:r>
              <a:rPr lang="en" sz="1200">
                <a:solidFill>
                  <a:srgbClr val="FFC66D"/>
                </a:solidFill>
                <a:highlight>
                  <a:srgbClr val="2B2B2B"/>
                </a:highlight>
                <a:latin typeface="Courier New"/>
                <a:ea typeface="Courier New"/>
                <a:cs typeface="Courier New"/>
                <a:sym typeface="Courier New"/>
              </a:rPr>
              <a:t>main</a:t>
            </a:r>
            <a:r>
              <a:rPr lang="en" sz="1200">
                <a:solidFill>
                  <a:srgbClr val="A9B7C6"/>
                </a:solidFill>
                <a:highlight>
                  <a:srgbClr val="2B2B2B"/>
                </a:highlight>
                <a:latin typeface="Courier New"/>
                <a:ea typeface="Courier New"/>
                <a:cs typeface="Courier New"/>
                <a:sym typeface="Courier New"/>
              </a:rPr>
              <a:t>(String args[]){</a:t>
            </a:r>
            <a:endParaRPr sz="12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Honda honda= </a:t>
            </a:r>
            <a:r>
              <a:rPr lang="en" sz="1300">
                <a:solidFill>
                  <a:srgbClr val="CC7832"/>
                </a:solidFill>
                <a:highlight>
                  <a:srgbClr val="2B2B2B"/>
                </a:highlight>
                <a:latin typeface="Courier New"/>
                <a:ea typeface="Courier New"/>
                <a:cs typeface="Courier New"/>
                <a:sym typeface="Courier New"/>
              </a:rPr>
              <a:t>new </a:t>
            </a:r>
            <a:r>
              <a:rPr lang="en" sz="1300">
                <a:solidFill>
                  <a:srgbClr val="A9B7C6"/>
                </a:solidFill>
                <a:highlight>
                  <a:srgbClr val="2B2B2B"/>
                </a:highlight>
                <a:latin typeface="Courier New"/>
                <a:ea typeface="Courier New"/>
                <a:cs typeface="Courier New"/>
                <a:sym typeface="Courier New"/>
              </a:rPr>
              <a:t>Honda()</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honda.run()</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b="1">
              <a:solidFill>
                <a:srgbClr val="00FF00"/>
              </a:solidFill>
              <a:latin typeface="Roboto"/>
              <a:ea typeface="Roboto"/>
              <a:cs typeface="Roboto"/>
              <a:sym typeface="Roboto"/>
            </a:endParaRPr>
          </a:p>
        </p:txBody>
      </p:sp>
      <p:sp>
        <p:nvSpPr>
          <p:cNvPr id="1132" name="Google Shape;1132;p140"/>
          <p:cNvSpPr/>
          <p:nvPr/>
        </p:nvSpPr>
        <p:spPr>
          <a:xfrm>
            <a:off x="5672411" y="991391"/>
            <a:ext cx="2130300" cy="999600"/>
          </a:xfrm>
          <a:prstGeom prst="wedgeEllipseCallout">
            <a:avLst>
              <a:gd fmla="val -107424" name="adj1"/>
              <a:gd fmla="val 5492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Error: Overriding a final method is not allowed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41"/>
          <p:cNvSpPr txBox="1"/>
          <p:nvPr>
            <p:ph type="title"/>
          </p:nvPr>
        </p:nvSpPr>
        <p:spPr>
          <a:xfrm>
            <a:off x="14047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3500">
                <a:solidFill>
                  <a:srgbClr val="FF0000"/>
                </a:solidFill>
              </a:rPr>
              <a:t>“final” class</a:t>
            </a:r>
            <a:endParaRPr sz="3500">
              <a:solidFill>
                <a:srgbClr val="FF0000"/>
              </a:solidFill>
            </a:endParaRPr>
          </a:p>
        </p:txBody>
      </p:sp>
      <p:sp>
        <p:nvSpPr>
          <p:cNvPr id="1138" name="Google Shape;1138;p141"/>
          <p:cNvSpPr txBox="1"/>
          <p:nvPr/>
        </p:nvSpPr>
        <p:spPr>
          <a:xfrm>
            <a:off x="1473850" y="1514100"/>
            <a:ext cx="6621300" cy="18471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SzPts val="2700"/>
              <a:buFont typeface="Roboto Mono Medium"/>
              <a:buChar char="➔"/>
            </a:pPr>
            <a:r>
              <a:rPr lang="en" sz="2700">
                <a:latin typeface="Roboto Mono Medium"/>
                <a:ea typeface="Roboto Mono Medium"/>
                <a:cs typeface="Roboto Mono Medium"/>
                <a:sym typeface="Roboto Mono Medium"/>
              </a:rPr>
              <a:t>final class: Whenever we declare a class as final it can’t be extended or inherited by sub classes.</a:t>
            </a:r>
            <a:endParaRPr sz="27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1"/>
          <p:cNvSpPr txBox="1"/>
          <p:nvPr>
            <p:ph idx="1" type="body"/>
          </p:nvPr>
        </p:nvSpPr>
        <p:spPr>
          <a:xfrm>
            <a:off x="780850" y="1900525"/>
            <a:ext cx="3556200" cy="2283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000000"/>
                </a:solidFill>
                <a:latin typeface="Roboto Mono"/>
                <a:ea typeface="Roboto Mono"/>
                <a:cs typeface="Roboto Mono"/>
                <a:sym typeface="Roboto Mono"/>
              </a:rPr>
              <a:t>Yes,we humans are objects because:</a:t>
            </a:r>
            <a:endParaRPr sz="1200">
              <a:solidFill>
                <a:srgbClr val="000000"/>
              </a:solidFill>
              <a:latin typeface="Roboto Mono"/>
              <a:ea typeface="Roboto Mono"/>
              <a:cs typeface="Roboto Mono"/>
              <a:sym typeface="Roboto Mono"/>
            </a:endParaRPr>
          </a:p>
          <a:p>
            <a:pPr indent="0" lvl="0" marL="0" rtl="0" algn="l">
              <a:lnSpc>
                <a:spcPct val="115000"/>
              </a:lnSpc>
              <a:spcBef>
                <a:spcPts val="2000"/>
              </a:spcBef>
              <a:spcAft>
                <a:spcPts val="0"/>
              </a:spcAft>
              <a:buNone/>
            </a:pPr>
            <a:r>
              <a:rPr lang="en" sz="1200">
                <a:solidFill>
                  <a:srgbClr val="000000"/>
                </a:solidFill>
                <a:latin typeface="Roboto Mono"/>
                <a:ea typeface="Roboto Mono"/>
                <a:cs typeface="Roboto Mono"/>
                <a:sym typeface="Roboto Mono"/>
              </a:rPr>
              <a:t>We have attributes as </a:t>
            </a:r>
            <a:r>
              <a:rPr lang="en" sz="1200">
                <a:solidFill>
                  <a:schemeClr val="accent2"/>
                </a:solidFill>
                <a:latin typeface="Roboto Mono"/>
                <a:ea typeface="Roboto Mono"/>
                <a:cs typeface="Roboto Mono"/>
                <a:sym typeface="Roboto Mono"/>
              </a:rPr>
              <a:t>name</a:t>
            </a:r>
            <a:r>
              <a:rPr lang="en" sz="1200">
                <a:solidFill>
                  <a:srgbClr val="000000"/>
                </a:solidFill>
                <a:latin typeface="Roboto Mono"/>
                <a:ea typeface="Roboto Mono"/>
                <a:cs typeface="Roboto Mono"/>
                <a:sym typeface="Roboto Mono"/>
              </a:rPr>
              <a:t>, </a:t>
            </a:r>
            <a:r>
              <a:rPr lang="en" sz="1200">
                <a:solidFill>
                  <a:schemeClr val="accent2"/>
                </a:solidFill>
                <a:latin typeface="Roboto Mono"/>
                <a:ea typeface="Roboto Mono"/>
                <a:cs typeface="Roboto Mono"/>
                <a:sym typeface="Roboto Mono"/>
              </a:rPr>
              <a:t>height</a:t>
            </a:r>
            <a:r>
              <a:rPr lang="en" sz="1200">
                <a:solidFill>
                  <a:srgbClr val="000000"/>
                </a:solidFill>
                <a:latin typeface="Roboto Mono"/>
                <a:ea typeface="Roboto Mono"/>
                <a:cs typeface="Roboto Mono"/>
                <a:sym typeface="Roboto Mono"/>
              </a:rPr>
              <a:t>, </a:t>
            </a:r>
            <a:r>
              <a:rPr lang="en" sz="1200">
                <a:solidFill>
                  <a:schemeClr val="accent2"/>
                </a:solidFill>
                <a:latin typeface="Roboto Mono"/>
                <a:ea typeface="Roboto Mono"/>
                <a:cs typeface="Roboto Mono"/>
                <a:sym typeface="Roboto Mono"/>
              </a:rPr>
              <a:t>age </a:t>
            </a:r>
            <a:r>
              <a:rPr lang="en" sz="1200">
                <a:solidFill>
                  <a:srgbClr val="000000"/>
                </a:solidFill>
                <a:latin typeface="Roboto Mono"/>
                <a:ea typeface="Roboto Mono"/>
                <a:cs typeface="Roboto Mono"/>
                <a:sym typeface="Roboto Mono"/>
              </a:rPr>
              <a:t>etc. </a:t>
            </a:r>
            <a:endParaRPr sz="1200">
              <a:solidFill>
                <a:srgbClr val="000000"/>
              </a:solidFill>
              <a:latin typeface="Roboto Mono"/>
              <a:ea typeface="Roboto Mono"/>
              <a:cs typeface="Roboto Mono"/>
              <a:sym typeface="Roboto Mono"/>
            </a:endParaRPr>
          </a:p>
          <a:p>
            <a:pPr indent="0" lvl="0" marL="0" rtl="0" algn="l">
              <a:lnSpc>
                <a:spcPct val="115000"/>
              </a:lnSpc>
              <a:spcBef>
                <a:spcPts val="2000"/>
              </a:spcBef>
              <a:spcAft>
                <a:spcPts val="2000"/>
              </a:spcAft>
              <a:buNone/>
            </a:pPr>
            <a:r>
              <a:rPr lang="en" sz="1200">
                <a:solidFill>
                  <a:srgbClr val="000000"/>
                </a:solidFill>
                <a:latin typeface="Roboto Mono"/>
                <a:ea typeface="Roboto Mono"/>
                <a:cs typeface="Roboto Mono"/>
                <a:sym typeface="Roboto Mono"/>
              </a:rPr>
              <a:t>We also can show behaviors like </a:t>
            </a:r>
            <a:r>
              <a:rPr lang="en" sz="1200">
                <a:solidFill>
                  <a:schemeClr val="accent2"/>
                </a:solidFill>
                <a:latin typeface="Roboto Mono"/>
                <a:ea typeface="Roboto Mono"/>
                <a:cs typeface="Roboto Mono"/>
                <a:sym typeface="Roboto Mono"/>
              </a:rPr>
              <a:t>walking, talking, running, eating </a:t>
            </a:r>
            <a:r>
              <a:rPr lang="en" sz="1200">
                <a:solidFill>
                  <a:srgbClr val="000000"/>
                </a:solidFill>
                <a:latin typeface="Roboto Mono"/>
                <a:ea typeface="Roboto Mono"/>
                <a:cs typeface="Roboto Mono"/>
                <a:sym typeface="Roboto Mono"/>
              </a:rPr>
              <a:t>etc.</a:t>
            </a:r>
            <a:endParaRPr>
              <a:latin typeface="Roboto Mono"/>
              <a:ea typeface="Roboto Mono"/>
              <a:cs typeface="Roboto Mono"/>
              <a:sym typeface="Roboto Mono"/>
            </a:endParaRPr>
          </a:p>
        </p:txBody>
      </p:sp>
      <p:sp>
        <p:nvSpPr>
          <p:cNvPr id="430" name="Google Shape;430;p61"/>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t>
            </a:r>
            <a:endParaRPr/>
          </a:p>
        </p:txBody>
      </p:sp>
      <p:pic>
        <p:nvPicPr>
          <p:cNvPr id="431" name="Google Shape;431;p61"/>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pic>
        <p:nvPicPr>
          <p:cNvPr id="432" name="Google Shape;432;p61"/>
          <p:cNvPicPr preferRelativeResize="0"/>
          <p:nvPr/>
        </p:nvPicPr>
        <p:blipFill rotWithShape="1">
          <a:blip r:embed="rId4">
            <a:alphaModFix/>
          </a:blip>
          <a:srcRect b="0" l="8880" r="18745" t="0"/>
          <a:stretch/>
        </p:blipFill>
        <p:spPr>
          <a:xfrm rot="473094">
            <a:off x="6001750" y="2654026"/>
            <a:ext cx="1844901" cy="1699400"/>
          </a:xfrm>
          <a:prstGeom prst="rect">
            <a:avLst/>
          </a:prstGeom>
          <a:noFill/>
          <a:ln>
            <a:noFill/>
          </a:ln>
          <a:effectLst>
            <a:outerShdw blurRad="57150" rotWithShape="0" algn="bl" dir="5400000" dist="19050">
              <a:srgbClr val="000000">
                <a:alpha val="50000"/>
              </a:srgbClr>
            </a:outerShdw>
          </a:effectLst>
        </p:spPr>
      </p:pic>
      <p:sp>
        <p:nvSpPr>
          <p:cNvPr id="433" name="Google Shape;433;p61"/>
          <p:cNvSpPr/>
          <p:nvPr/>
        </p:nvSpPr>
        <p:spPr>
          <a:xfrm rot="-391042">
            <a:off x="5665714" y="2448475"/>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61"/>
          <p:cNvPicPr preferRelativeResize="0"/>
          <p:nvPr/>
        </p:nvPicPr>
        <p:blipFill>
          <a:blip r:embed="rId5">
            <a:alphaModFix/>
          </a:blip>
          <a:stretch>
            <a:fillRect/>
          </a:stretch>
        </p:blipFill>
        <p:spPr>
          <a:xfrm>
            <a:off x="5860267" y="1103650"/>
            <a:ext cx="1999856" cy="1334776"/>
          </a:xfrm>
          <a:prstGeom prst="rect">
            <a:avLst/>
          </a:prstGeom>
          <a:noFill/>
          <a:ln>
            <a:noFill/>
          </a:ln>
          <a:effectLst>
            <a:outerShdw blurRad="57150" rotWithShape="0" algn="bl" dir="5400000" dist="19050">
              <a:srgbClr val="000000">
                <a:alpha val="50000"/>
              </a:srgbClr>
            </a:outerShdw>
          </a:effectLst>
        </p:spPr>
      </p:pic>
      <p:sp>
        <p:nvSpPr>
          <p:cNvPr id="435" name="Google Shape;435;p61"/>
          <p:cNvSpPr/>
          <p:nvPr/>
        </p:nvSpPr>
        <p:spPr>
          <a:xfrm rot="-2148808">
            <a:off x="5649174" y="1078575"/>
            <a:ext cx="647414" cy="266322"/>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6" name="Google Shape;436;p61"/>
          <p:cNvSpPr/>
          <p:nvPr/>
        </p:nvSpPr>
        <p:spPr>
          <a:xfrm>
            <a:off x="7449875" y="914336"/>
            <a:ext cx="504629" cy="656495"/>
          </a:xfrm>
          <a:custGeom>
            <a:rect b="b" l="l" r="r" t="t"/>
            <a:pathLst>
              <a:path extrusionOk="0" h="36727" w="28231">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437" name="Google Shape;437;p61"/>
          <p:cNvPicPr preferRelativeResize="0"/>
          <p:nvPr/>
        </p:nvPicPr>
        <p:blipFill>
          <a:blip r:embed="rId6">
            <a:alphaModFix amt="80000"/>
          </a:blip>
          <a:stretch>
            <a:fillRect/>
          </a:stretch>
        </p:blipFill>
        <p:spPr>
          <a:xfrm flipH="1" rot="6023610">
            <a:off x="4575756" y="2456753"/>
            <a:ext cx="1579416" cy="716443"/>
          </a:xfrm>
          <a:prstGeom prst="rect">
            <a:avLst/>
          </a:prstGeom>
          <a:noFill/>
          <a:ln>
            <a:noFill/>
          </a:ln>
        </p:spPr>
      </p:pic>
      <p:sp>
        <p:nvSpPr>
          <p:cNvPr id="438" name="Google Shape;438;p61"/>
          <p:cNvSpPr txBox="1"/>
          <p:nvPr>
            <p:ph idx="4294967295" type="subTitle"/>
          </p:nvPr>
        </p:nvSpPr>
        <p:spPr>
          <a:xfrm>
            <a:off x="780850" y="1570825"/>
            <a:ext cx="3117000" cy="40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Are you an Object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grpSp>
        <p:nvGrpSpPr>
          <p:cNvPr id="1143" name="Google Shape;1143;p142"/>
          <p:cNvGrpSpPr/>
          <p:nvPr/>
        </p:nvGrpSpPr>
        <p:grpSpPr>
          <a:xfrm rot="913793">
            <a:off x="3379787" y="770495"/>
            <a:ext cx="272896" cy="434101"/>
            <a:chOff x="1312450" y="4093350"/>
            <a:chExt cx="685350" cy="1090200"/>
          </a:xfrm>
        </p:grpSpPr>
        <p:sp>
          <p:nvSpPr>
            <p:cNvPr id="1144" name="Google Shape;1144;p142"/>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2"/>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2"/>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2"/>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142"/>
          <p:cNvSpPr txBox="1"/>
          <p:nvPr>
            <p:ph idx="4294967295" type="body"/>
          </p:nvPr>
        </p:nvSpPr>
        <p:spPr>
          <a:xfrm>
            <a:off x="1492575" y="344125"/>
            <a:ext cx="5570400" cy="4424400"/>
          </a:xfrm>
          <a:prstGeom prst="rect">
            <a:avLst/>
          </a:prstGeom>
          <a:solidFill>
            <a:srgbClr val="2B2B2B"/>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2CC"/>
                </a:solidFill>
                <a:highlight>
                  <a:srgbClr val="2B2B2B"/>
                </a:highlight>
                <a:latin typeface="Courier New"/>
                <a:ea typeface="Courier New"/>
                <a:cs typeface="Courier New"/>
                <a:sym typeface="Courier New"/>
              </a:rPr>
              <a:t>//Entity Class</a:t>
            </a:r>
            <a:endParaRPr sz="1300">
              <a:solidFill>
                <a:srgbClr val="FFF2CC"/>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final class </a:t>
            </a:r>
            <a:r>
              <a:rPr lang="en" sz="1300">
                <a:solidFill>
                  <a:srgbClr val="A9B7C6"/>
                </a:solidFill>
                <a:highlight>
                  <a:srgbClr val="2B2B2B"/>
                </a:highlight>
                <a:latin typeface="Courier New"/>
                <a:ea typeface="Courier New"/>
                <a:cs typeface="Courier New"/>
                <a:sym typeface="Courier New"/>
              </a:rPr>
              <a:t>Bike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public void </a:t>
            </a:r>
            <a:r>
              <a:rPr lang="en" sz="1300">
                <a:solidFill>
                  <a:srgbClr val="FFC66D"/>
                </a:solidFill>
                <a:highlight>
                  <a:srgbClr val="2B2B2B"/>
                </a:highlight>
                <a:latin typeface="Courier New"/>
                <a:ea typeface="Courier New"/>
                <a:cs typeface="Courier New"/>
                <a:sym typeface="Courier New"/>
              </a:rPr>
              <a:t>run</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System.</a:t>
            </a:r>
            <a:r>
              <a:rPr i="1" lang="en" sz="1300">
                <a:solidFill>
                  <a:srgbClr val="9876AA"/>
                </a:solidFill>
                <a:highlight>
                  <a:srgbClr val="2B2B2B"/>
                </a:highlight>
                <a:latin typeface="Courier New"/>
                <a:ea typeface="Courier New"/>
                <a:cs typeface="Courier New"/>
                <a:sym typeface="Courier New"/>
              </a:rPr>
              <a:t>out</a:t>
            </a:r>
            <a:r>
              <a:rPr lang="en" sz="1300">
                <a:solidFill>
                  <a:srgbClr val="A9B7C6"/>
                </a:solidFill>
                <a:highlight>
                  <a:srgbClr val="2B2B2B"/>
                </a:highlight>
                <a:latin typeface="Courier New"/>
                <a:ea typeface="Courier New"/>
                <a:cs typeface="Courier New"/>
                <a:sym typeface="Courier New"/>
              </a:rPr>
              <a:t>.println(</a:t>
            </a:r>
            <a:r>
              <a:rPr lang="en" sz="1300">
                <a:solidFill>
                  <a:srgbClr val="6A8759"/>
                </a:solidFill>
                <a:highlight>
                  <a:srgbClr val="2B2B2B"/>
                </a:highlight>
                <a:latin typeface="Courier New"/>
                <a:ea typeface="Courier New"/>
                <a:cs typeface="Courier New"/>
                <a:sym typeface="Courier New"/>
              </a:rPr>
              <a:t>"running"</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Honda </a:t>
            </a:r>
            <a:r>
              <a:rPr lang="en" sz="1300">
                <a:solidFill>
                  <a:srgbClr val="CC7832"/>
                </a:solidFill>
                <a:highlight>
                  <a:srgbClr val="2B2B2B"/>
                </a:highlight>
                <a:latin typeface="Courier New"/>
                <a:ea typeface="Courier New"/>
                <a:cs typeface="Courier New"/>
                <a:sym typeface="Courier New"/>
              </a:rPr>
              <a:t>extends </a:t>
            </a:r>
            <a:r>
              <a:rPr lang="en" sz="1300">
                <a:solidFill>
                  <a:srgbClr val="A9B7C6"/>
                </a:solidFill>
                <a:highlight>
                  <a:srgbClr val="2B2B2B"/>
                </a:highlight>
                <a:latin typeface="Courier New"/>
                <a:ea typeface="Courier New"/>
                <a:cs typeface="Courier New"/>
                <a:sym typeface="Courier New"/>
              </a:rPr>
              <a:t>Bike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b="1">
              <a:solidFill>
                <a:srgbClr val="00FF00"/>
              </a:solidFill>
              <a:latin typeface="Roboto"/>
              <a:ea typeface="Roboto"/>
              <a:cs typeface="Roboto"/>
              <a:sym typeface="Roboto"/>
            </a:endParaRPr>
          </a:p>
        </p:txBody>
      </p:sp>
      <p:sp>
        <p:nvSpPr>
          <p:cNvPr id="1149" name="Google Shape;1149;p142"/>
          <p:cNvSpPr/>
          <p:nvPr/>
        </p:nvSpPr>
        <p:spPr>
          <a:xfrm>
            <a:off x="5520011" y="1905791"/>
            <a:ext cx="2130300" cy="999600"/>
          </a:xfrm>
          <a:prstGeom prst="wedgeEllipseCallout">
            <a:avLst>
              <a:gd fmla="val -107424" name="adj1"/>
              <a:gd fmla="val 5492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Error: final classes cannot be inherited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43"/>
          <p:cNvSpPr txBox="1"/>
          <p:nvPr>
            <p:ph type="title"/>
          </p:nvPr>
        </p:nvSpPr>
        <p:spPr>
          <a:xfrm>
            <a:off x="1404750" y="205475"/>
            <a:ext cx="6411900" cy="17070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2000"/>
              </a:spcAft>
              <a:buNone/>
            </a:pPr>
            <a:r>
              <a:rPr b="0" lang="en">
                <a:solidFill>
                  <a:srgbClr val="FF0000"/>
                </a:solidFill>
                <a:highlight>
                  <a:srgbClr val="B6D7A8"/>
                </a:highlight>
              </a:rPr>
              <a:t>Some predefined final classes provide by java</a:t>
            </a:r>
            <a:endParaRPr>
              <a:solidFill>
                <a:srgbClr val="FF0000"/>
              </a:solidFill>
              <a:highlight>
                <a:srgbClr val="B6D7A8"/>
              </a:highlight>
            </a:endParaRPr>
          </a:p>
        </p:txBody>
      </p:sp>
      <p:sp>
        <p:nvSpPr>
          <p:cNvPr id="1155" name="Google Shape;1155;p143"/>
          <p:cNvSpPr txBox="1"/>
          <p:nvPr/>
        </p:nvSpPr>
        <p:spPr>
          <a:xfrm>
            <a:off x="1473850" y="1590300"/>
            <a:ext cx="3909300" cy="2801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Math</a:t>
            </a:r>
            <a:endParaRPr sz="1700">
              <a:latin typeface="Roboto Mono Medium"/>
              <a:ea typeface="Roboto Mono Medium"/>
              <a:cs typeface="Roboto Mono Medium"/>
              <a:sym typeface="Roboto Mono Medium"/>
            </a:endParaRPr>
          </a:p>
          <a:p>
            <a:pPr indent="-336550" lvl="0" marL="457200" rtl="0" algn="l">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String</a:t>
            </a:r>
            <a:endParaRPr sz="1700">
              <a:latin typeface="Roboto Mono Medium"/>
              <a:ea typeface="Roboto Mono Medium"/>
              <a:cs typeface="Roboto Mono Medium"/>
              <a:sym typeface="Roboto Mono Medium"/>
            </a:endParaRPr>
          </a:p>
          <a:p>
            <a:pPr indent="-336550" lvl="0" marL="457200" rtl="0" algn="l">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All Wrapper Classes like</a:t>
            </a:r>
            <a:endParaRPr sz="1700">
              <a:latin typeface="Roboto Mono Medium"/>
              <a:ea typeface="Roboto Mono Medium"/>
              <a:cs typeface="Roboto Mono Medium"/>
              <a:sym typeface="Roboto Mono Medium"/>
            </a:endParaRPr>
          </a:p>
          <a:p>
            <a:pPr indent="-336550" lvl="1" marL="914400" rtl="0" algn="l">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Integer</a:t>
            </a:r>
            <a:endParaRPr sz="1700">
              <a:latin typeface="Roboto Mono Medium"/>
              <a:ea typeface="Roboto Mono Medium"/>
              <a:cs typeface="Roboto Mono Medium"/>
              <a:sym typeface="Roboto Mono Medium"/>
            </a:endParaRPr>
          </a:p>
          <a:p>
            <a:pPr indent="-336550" lvl="1" marL="914400" rtl="0" algn="l">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Double</a:t>
            </a:r>
            <a:endParaRPr sz="1700">
              <a:latin typeface="Roboto Mono Medium"/>
              <a:ea typeface="Roboto Mono Medium"/>
              <a:cs typeface="Roboto Mono Medium"/>
              <a:sym typeface="Roboto Mono Medium"/>
            </a:endParaRPr>
          </a:p>
          <a:p>
            <a:pPr indent="-336550" lvl="1" marL="914400" rtl="0" algn="l">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Character</a:t>
            </a:r>
            <a:endParaRPr sz="1700">
              <a:latin typeface="Roboto Mono Medium"/>
              <a:ea typeface="Roboto Mono Medium"/>
              <a:cs typeface="Roboto Mono Medium"/>
              <a:sym typeface="Roboto Mono Medium"/>
            </a:endParaRPr>
          </a:p>
          <a:p>
            <a:pPr indent="-336550" lvl="1" marL="914400" rtl="0" algn="l">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etc.</a:t>
            </a:r>
            <a:endParaRPr sz="1700">
              <a:latin typeface="Roboto Mono Medium"/>
              <a:ea typeface="Roboto Mono Medium"/>
              <a:cs typeface="Roboto Mono Medium"/>
              <a:sym typeface="Roboto Mono Medium"/>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44"/>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161" name="Google Shape;1161;p144"/>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Part-17</a:t>
            </a:r>
            <a:endParaRPr sz="4500"/>
          </a:p>
        </p:txBody>
      </p:sp>
      <p:pic>
        <p:nvPicPr>
          <p:cNvPr id="1162" name="Google Shape;1162;p144"/>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163" name="Google Shape;1163;p144"/>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1164" name="Google Shape;1164;p144"/>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1165" name="Google Shape;1165;p144"/>
          <p:cNvSpPr txBox="1"/>
          <p:nvPr>
            <p:ph idx="1" type="subTitle"/>
          </p:nvPr>
        </p:nvSpPr>
        <p:spPr>
          <a:xfrm>
            <a:off x="1096650" y="1447000"/>
            <a:ext cx="1458300" cy="4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Roboto Mono"/>
                <a:ea typeface="Roboto Mono"/>
                <a:cs typeface="Roboto Mono"/>
                <a:sym typeface="Roboto Mono"/>
              </a:rPr>
              <a:t>Lecture -17</a:t>
            </a:r>
            <a:endParaRPr b="1" sz="1400">
              <a:latin typeface="Roboto Mono"/>
              <a:ea typeface="Roboto Mono"/>
              <a:cs typeface="Roboto Mono"/>
              <a:sym typeface="Roboto Mono"/>
            </a:endParaRPr>
          </a:p>
        </p:txBody>
      </p:sp>
      <p:sp>
        <p:nvSpPr>
          <p:cNvPr id="1166" name="Google Shape;1166;p144"/>
          <p:cNvSpPr txBox="1"/>
          <p:nvPr>
            <p:ph idx="1" type="subTitle"/>
          </p:nvPr>
        </p:nvSpPr>
        <p:spPr>
          <a:xfrm>
            <a:off x="1129800" y="2027800"/>
            <a:ext cx="1392000" cy="428400"/>
          </a:xfrm>
          <a:prstGeom prst="rect">
            <a:avLst/>
          </a:prstGeom>
          <a:no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rgbClr val="595959"/>
                </a:solidFill>
                <a:latin typeface="Roboto Mono"/>
                <a:ea typeface="Roboto Mono"/>
                <a:cs typeface="Roboto Mono"/>
                <a:sym typeface="Roboto Mono"/>
              </a:rPr>
              <a:t>Polymorphism</a:t>
            </a:r>
            <a:endParaRPr b="1" sz="1300">
              <a:solidFill>
                <a:srgbClr val="595959"/>
              </a:solidFill>
              <a:latin typeface="Roboto Mono"/>
              <a:ea typeface="Roboto Mono"/>
              <a:cs typeface="Roboto Mono"/>
              <a:sym typeface="Roboto Mon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45"/>
          <p:cNvSpPr txBox="1"/>
          <p:nvPr>
            <p:ph type="title"/>
          </p:nvPr>
        </p:nvSpPr>
        <p:spPr>
          <a:xfrm>
            <a:off x="2700150" y="205475"/>
            <a:ext cx="3658800" cy="701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What is Polymorphism</a:t>
            </a:r>
            <a:endParaRPr sz="2600">
              <a:solidFill>
                <a:srgbClr val="FF0000"/>
              </a:solidFill>
            </a:endParaRPr>
          </a:p>
        </p:txBody>
      </p:sp>
      <p:sp>
        <p:nvSpPr>
          <p:cNvPr id="1172" name="Google Shape;1172;p145"/>
          <p:cNvSpPr txBox="1"/>
          <p:nvPr/>
        </p:nvSpPr>
        <p:spPr>
          <a:xfrm>
            <a:off x="1341600" y="976475"/>
            <a:ext cx="7117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Mono Medium"/>
              <a:buChar char="➔"/>
            </a:pPr>
            <a:r>
              <a:rPr lang="en">
                <a:latin typeface="Roboto Mono Medium"/>
                <a:ea typeface="Roboto Mono Medium"/>
                <a:cs typeface="Roboto Mono Medium"/>
                <a:sym typeface="Roboto Mono Medium"/>
              </a:rPr>
              <a:t>The derivation of the word Polymorphism is from two different Greek words- poly and morph.</a:t>
            </a:r>
            <a:endParaRPr>
              <a:latin typeface="Roboto Mono Medium"/>
              <a:ea typeface="Roboto Mono Medium"/>
              <a:cs typeface="Roboto Mono Medium"/>
              <a:sym typeface="Roboto Mono Medium"/>
            </a:endParaRPr>
          </a:p>
          <a:p>
            <a:pPr indent="0" lvl="0" marL="457200" rtl="0" algn="l">
              <a:spcBef>
                <a:spcPts val="0"/>
              </a:spcBef>
              <a:spcAft>
                <a:spcPts val="0"/>
              </a:spcAft>
              <a:buNone/>
            </a:pPr>
            <a:r>
              <a:t/>
            </a:r>
            <a:endParaRPr>
              <a:latin typeface="Roboto Mono Medium"/>
              <a:ea typeface="Roboto Mono Medium"/>
              <a:cs typeface="Roboto Mono Medium"/>
              <a:sym typeface="Roboto Mono Medium"/>
            </a:endParaRPr>
          </a:p>
          <a:p>
            <a:pPr indent="-317500" lvl="0" marL="457200" rtl="0" algn="l">
              <a:spcBef>
                <a:spcPts val="0"/>
              </a:spcBef>
              <a:spcAft>
                <a:spcPts val="0"/>
              </a:spcAft>
              <a:buSzPts val="1400"/>
              <a:buFont typeface="Roboto Mono Medium"/>
              <a:buChar char="➔"/>
            </a:pPr>
            <a:r>
              <a:rPr lang="en">
                <a:latin typeface="Roboto Mono Medium"/>
                <a:ea typeface="Roboto Mono Medium"/>
                <a:cs typeface="Roboto Mono Medium"/>
                <a:sym typeface="Roboto Mono Medium"/>
              </a:rPr>
              <a:t>“Poly” means multiple, and “Morph” means forms. </a:t>
            </a:r>
            <a:endParaRPr>
              <a:latin typeface="Roboto Mono Medium"/>
              <a:ea typeface="Roboto Mono Medium"/>
              <a:cs typeface="Roboto Mono Medium"/>
              <a:sym typeface="Roboto Mono Medium"/>
            </a:endParaRPr>
          </a:p>
          <a:p>
            <a:pPr indent="0" lvl="0" marL="457200" rtl="0" algn="l">
              <a:spcBef>
                <a:spcPts val="0"/>
              </a:spcBef>
              <a:spcAft>
                <a:spcPts val="0"/>
              </a:spcAft>
              <a:buNone/>
            </a:pPr>
            <a:r>
              <a:t/>
            </a:r>
            <a:endParaRPr>
              <a:latin typeface="Roboto Mono Medium"/>
              <a:ea typeface="Roboto Mono Medium"/>
              <a:cs typeface="Roboto Mono Medium"/>
              <a:sym typeface="Roboto Mono Medium"/>
            </a:endParaRPr>
          </a:p>
          <a:p>
            <a:pPr indent="-317500" lvl="0" marL="457200" rtl="0" algn="l">
              <a:spcBef>
                <a:spcPts val="0"/>
              </a:spcBef>
              <a:spcAft>
                <a:spcPts val="0"/>
              </a:spcAft>
              <a:buSzPts val="1400"/>
              <a:buFont typeface="Roboto Mono Medium"/>
              <a:buChar char="➔"/>
            </a:pPr>
            <a:r>
              <a:rPr lang="en">
                <a:latin typeface="Roboto Mono Medium"/>
                <a:ea typeface="Roboto Mono Medium"/>
                <a:cs typeface="Roboto Mono Medium"/>
                <a:sym typeface="Roboto Mono Medium"/>
              </a:rPr>
              <a:t>So, polymorphism means ability to acquire multiple forms.</a:t>
            </a:r>
            <a:endParaRPr>
              <a:latin typeface="Roboto Mono Medium"/>
              <a:ea typeface="Roboto Mono Medium"/>
              <a:cs typeface="Roboto Mono Medium"/>
              <a:sym typeface="Roboto Mono Medium"/>
            </a:endParaRPr>
          </a:p>
        </p:txBody>
      </p:sp>
      <p:pic>
        <p:nvPicPr>
          <p:cNvPr id="1173" name="Google Shape;1173;p145"/>
          <p:cNvPicPr preferRelativeResize="0"/>
          <p:nvPr/>
        </p:nvPicPr>
        <p:blipFill rotWithShape="1">
          <a:blip r:embed="rId3">
            <a:alphaModFix/>
          </a:blip>
          <a:srcRect b="59046" l="3331" r="3088" t="7722"/>
          <a:stretch/>
        </p:blipFill>
        <p:spPr>
          <a:xfrm>
            <a:off x="1467824" y="2523875"/>
            <a:ext cx="6743102" cy="1596250"/>
          </a:xfrm>
          <a:prstGeom prst="rect">
            <a:avLst/>
          </a:prstGeom>
          <a:noFill/>
          <a:ln>
            <a:noFill/>
          </a:ln>
        </p:spPr>
      </p:pic>
      <p:sp>
        <p:nvSpPr>
          <p:cNvPr id="1174" name="Google Shape;1174;p145"/>
          <p:cNvSpPr txBox="1"/>
          <p:nvPr>
            <p:ph type="title"/>
          </p:nvPr>
        </p:nvSpPr>
        <p:spPr>
          <a:xfrm>
            <a:off x="2895000" y="4015275"/>
            <a:ext cx="4072800" cy="701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1800">
                <a:solidFill>
                  <a:srgbClr val="FF0000"/>
                </a:solidFill>
              </a:rPr>
              <a:t>Real Life Example of Polymorphism</a:t>
            </a:r>
            <a:endParaRPr sz="1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xEl>
                                              <p:pRg end="0" st="0"/>
                                            </p:txEl>
                                          </p:spTgt>
                                        </p:tgtEl>
                                        <p:attrNameLst>
                                          <p:attrName>style.visibility</p:attrName>
                                        </p:attrNameLst>
                                      </p:cBhvr>
                                      <p:to>
                                        <p:strVal val="visible"/>
                                      </p:to>
                                    </p:set>
                                    <p:animEffect filter="fade" transition="in">
                                      <p:cBhvr>
                                        <p:cTn dur="1000"/>
                                        <p:tgtEl>
                                          <p:spTgt spid="11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xEl>
                                              <p:pRg end="1" st="1"/>
                                            </p:txEl>
                                          </p:spTgt>
                                        </p:tgtEl>
                                        <p:attrNameLst>
                                          <p:attrName>style.visibility</p:attrName>
                                        </p:attrNameLst>
                                      </p:cBhvr>
                                      <p:to>
                                        <p:strVal val="visible"/>
                                      </p:to>
                                    </p:set>
                                    <p:animEffect filter="fade" transition="in">
                                      <p:cBhvr>
                                        <p:cTn dur="1000"/>
                                        <p:tgtEl>
                                          <p:spTgt spid="11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xEl>
                                              <p:pRg end="2" st="2"/>
                                            </p:txEl>
                                          </p:spTgt>
                                        </p:tgtEl>
                                        <p:attrNameLst>
                                          <p:attrName>style.visibility</p:attrName>
                                        </p:attrNameLst>
                                      </p:cBhvr>
                                      <p:to>
                                        <p:strVal val="visible"/>
                                      </p:to>
                                    </p:set>
                                    <p:animEffect filter="fade" transition="in">
                                      <p:cBhvr>
                                        <p:cTn dur="1000"/>
                                        <p:tgtEl>
                                          <p:spTgt spid="11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xEl>
                                              <p:pRg end="3" st="3"/>
                                            </p:txEl>
                                          </p:spTgt>
                                        </p:tgtEl>
                                        <p:attrNameLst>
                                          <p:attrName>style.visibility</p:attrName>
                                        </p:attrNameLst>
                                      </p:cBhvr>
                                      <p:to>
                                        <p:strVal val="visible"/>
                                      </p:to>
                                    </p:set>
                                    <p:animEffect filter="fade" transition="in">
                                      <p:cBhvr>
                                        <p:cTn dur="1000"/>
                                        <p:tgtEl>
                                          <p:spTgt spid="11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xEl>
                                              <p:pRg end="4" st="4"/>
                                            </p:txEl>
                                          </p:spTgt>
                                        </p:tgtEl>
                                        <p:attrNameLst>
                                          <p:attrName>style.visibility</p:attrName>
                                        </p:attrNameLst>
                                      </p:cBhvr>
                                      <p:to>
                                        <p:strVal val="visible"/>
                                      </p:to>
                                    </p:set>
                                    <p:animEffect filter="fade" transition="in">
                                      <p:cBhvr>
                                        <p:cTn dur="1000"/>
                                        <p:tgtEl>
                                          <p:spTgt spid="11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1000"/>
                                        <p:tgtEl>
                                          <p:spTgt spid="1173"/>
                                        </p:tgtEl>
                                      </p:cBhvr>
                                    </p:animEffect>
                                  </p:childTnLst>
                                </p:cTn>
                              </p:par>
                              <p:par>
                                <p:cTn fill="hold" nodeType="with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146"/>
          <p:cNvPicPr preferRelativeResize="0"/>
          <p:nvPr/>
        </p:nvPicPr>
        <p:blipFill>
          <a:blip r:embed="rId3">
            <a:alphaModFix/>
          </a:blip>
          <a:stretch>
            <a:fillRect/>
          </a:stretch>
        </p:blipFill>
        <p:spPr>
          <a:xfrm>
            <a:off x="2047900" y="1211050"/>
            <a:ext cx="5239250" cy="3166850"/>
          </a:xfrm>
          <a:prstGeom prst="rect">
            <a:avLst/>
          </a:prstGeom>
          <a:noFill/>
          <a:ln>
            <a:noFill/>
          </a:ln>
        </p:spPr>
      </p:pic>
      <p:sp>
        <p:nvSpPr>
          <p:cNvPr id="1180" name="Google Shape;1180;p146"/>
          <p:cNvSpPr txBox="1"/>
          <p:nvPr>
            <p:ph type="title"/>
          </p:nvPr>
        </p:nvSpPr>
        <p:spPr>
          <a:xfrm>
            <a:off x="2666400" y="454750"/>
            <a:ext cx="4418700" cy="756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100">
                <a:solidFill>
                  <a:srgbClr val="FF0000"/>
                </a:solidFill>
              </a:rPr>
              <a:t>Another </a:t>
            </a:r>
            <a:r>
              <a:rPr b="0" lang="en" sz="2100">
                <a:solidFill>
                  <a:srgbClr val="FF0000"/>
                </a:solidFill>
              </a:rPr>
              <a:t>Example of Polymorphism</a:t>
            </a:r>
            <a:endParaRPr sz="21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000"/>
                                        <p:tgtEl>
                                          <p:spTgt spid="1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47"/>
          <p:cNvSpPr txBox="1"/>
          <p:nvPr>
            <p:ph type="title"/>
          </p:nvPr>
        </p:nvSpPr>
        <p:spPr>
          <a:xfrm>
            <a:off x="2090550" y="357875"/>
            <a:ext cx="6334500" cy="71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600">
                <a:solidFill>
                  <a:srgbClr val="FF0000"/>
                </a:solidFill>
              </a:rPr>
              <a:t>Types of polymorphism in Java</a:t>
            </a:r>
            <a:endParaRPr sz="2600">
              <a:solidFill>
                <a:srgbClr val="FF0000"/>
              </a:solidFill>
            </a:endParaRPr>
          </a:p>
        </p:txBody>
      </p:sp>
      <p:sp>
        <p:nvSpPr>
          <p:cNvPr id="1186" name="Google Shape;1186;p147"/>
          <p:cNvSpPr txBox="1"/>
          <p:nvPr/>
        </p:nvSpPr>
        <p:spPr>
          <a:xfrm>
            <a:off x="1535675" y="1192050"/>
            <a:ext cx="4627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a:p>
            <a:pPr indent="-355600" lvl="0" marL="457200" rtl="0" algn="l">
              <a:spcBef>
                <a:spcPts val="0"/>
              </a:spcBef>
              <a:spcAft>
                <a:spcPts val="0"/>
              </a:spcAft>
              <a:buSzPts val="2000"/>
              <a:buFont typeface="Roboto Mono Medium"/>
              <a:buChar char="➔"/>
            </a:pPr>
            <a:r>
              <a:rPr lang="en" sz="2000">
                <a:latin typeface="Roboto Mono Medium"/>
                <a:ea typeface="Roboto Mono Medium"/>
                <a:cs typeface="Roboto Mono Medium"/>
                <a:sym typeface="Roboto Mono Medium"/>
              </a:rPr>
              <a:t>Compile time polymorphism </a:t>
            </a:r>
            <a:endParaRPr sz="2000">
              <a:latin typeface="Roboto Mono Medium"/>
              <a:ea typeface="Roboto Mono Medium"/>
              <a:cs typeface="Roboto Mono Medium"/>
              <a:sym typeface="Roboto Mono Medium"/>
            </a:endParaRPr>
          </a:p>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a:p>
            <a:pPr indent="-355600" lvl="0" marL="457200" rtl="0" algn="l">
              <a:spcBef>
                <a:spcPts val="0"/>
              </a:spcBef>
              <a:spcAft>
                <a:spcPts val="0"/>
              </a:spcAft>
              <a:buSzPts val="2000"/>
              <a:buFont typeface="Roboto Mono Medium"/>
              <a:buChar char="➔"/>
            </a:pPr>
            <a:r>
              <a:rPr lang="en" sz="2000">
                <a:latin typeface="Roboto Mono Medium"/>
                <a:ea typeface="Roboto Mono Medium"/>
                <a:cs typeface="Roboto Mono Medium"/>
                <a:sym typeface="Roboto Mono Medium"/>
              </a:rPr>
              <a:t>Runtime polymorphism</a:t>
            </a:r>
            <a:endParaRPr sz="2000">
              <a:latin typeface="Roboto Mono Medium"/>
              <a:ea typeface="Roboto Mono Medium"/>
              <a:cs typeface="Roboto Mono Medium"/>
              <a:sym typeface="Roboto Mono Medium"/>
            </a:endParaRPr>
          </a:p>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0" st="0"/>
                                            </p:txEl>
                                          </p:spTgt>
                                        </p:tgtEl>
                                        <p:attrNameLst>
                                          <p:attrName>style.visibility</p:attrName>
                                        </p:attrNameLst>
                                      </p:cBhvr>
                                      <p:to>
                                        <p:strVal val="visible"/>
                                      </p:to>
                                    </p:set>
                                    <p:animEffect filter="fade" transition="in">
                                      <p:cBhvr>
                                        <p:cTn dur="1000"/>
                                        <p:tgtEl>
                                          <p:spTgt spid="1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1" st="1"/>
                                            </p:txEl>
                                          </p:spTgt>
                                        </p:tgtEl>
                                        <p:attrNameLst>
                                          <p:attrName>style.visibility</p:attrName>
                                        </p:attrNameLst>
                                      </p:cBhvr>
                                      <p:to>
                                        <p:strVal val="visible"/>
                                      </p:to>
                                    </p:set>
                                    <p:animEffect filter="fade" transition="in">
                                      <p:cBhvr>
                                        <p:cTn dur="1000"/>
                                        <p:tgtEl>
                                          <p:spTgt spid="1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2" st="2"/>
                                            </p:txEl>
                                          </p:spTgt>
                                        </p:tgtEl>
                                        <p:attrNameLst>
                                          <p:attrName>style.visibility</p:attrName>
                                        </p:attrNameLst>
                                      </p:cBhvr>
                                      <p:to>
                                        <p:strVal val="visible"/>
                                      </p:to>
                                    </p:set>
                                    <p:animEffect filter="fade" transition="in">
                                      <p:cBhvr>
                                        <p:cTn dur="1000"/>
                                        <p:tgtEl>
                                          <p:spTgt spid="1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3" st="3"/>
                                            </p:txEl>
                                          </p:spTgt>
                                        </p:tgtEl>
                                        <p:attrNameLst>
                                          <p:attrName>style.visibility</p:attrName>
                                        </p:attrNameLst>
                                      </p:cBhvr>
                                      <p:to>
                                        <p:strVal val="visible"/>
                                      </p:to>
                                    </p:set>
                                    <p:animEffect filter="fade" transition="in">
                                      <p:cBhvr>
                                        <p:cTn dur="1000"/>
                                        <p:tgtEl>
                                          <p:spTgt spid="1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4" st="4"/>
                                            </p:txEl>
                                          </p:spTgt>
                                        </p:tgtEl>
                                        <p:attrNameLst>
                                          <p:attrName>style.visibility</p:attrName>
                                        </p:attrNameLst>
                                      </p:cBhvr>
                                      <p:to>
                                        <p:strVal val="visible"/>
                                      </p:to>
                                    </p:set>
                                    <p:animEffect filter="fade" transition="in">
                                      <p:cBhvr>
                                        <p:cTn dur="1000"/>
                                        <p:tgtEl>
                                          <p:spTgt spid="11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5" st="5"/>
                                            </p:txEl>
                                          </p:spTgt>
                                        </p:tgtEl>
                                        <p:attrNameLst>
                                          <p:attrName>style.visibility</p:attrName>
                                        </p:attrNameLst>
                                      </p:cBhvr>
                                      <p:to>
                                        <p:strVal val="visible"/>
                                      </p:to>
                                    </p:set>
                                    <p:animEffect filter="fade" transition="in">
                                      <p:cBhvr>
                                        <p:cTn dur="1000"/>
                                        <p:tgtEl>
                                          <p:spTgt spid="11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6" st="6"/>
                                            </p:txEl>
                                          </p:spTgt>
                                        </p:tgtEl>
                                        <p:attrNameLst>
                                          <p:attrName>style.visibility</p:attrName>
                                        </p:attrNameLst>
                                      </p:cBhvr>
                                      <p:to>
                                        <p:strVal val="visible"/>
                                      </p:to>
                                    </p:set>
                                    <p:animEffect filter="fade" transition="in">
                                      <p:cBhvr>
                                        <p:cTn dur="1000"/>
                                        <p:tgtEl>
                                          <p:spTgt spid="11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7" st="7"/>
                                            </p:txEl>
                                          </p:spTgt>
                                        </p:tgtEl>
                                        <p:attrNameLst>
                                          <p:attrName>style.visibility</p:attrName>
                                        </p:attrNameLst>
                                      </p:cBhvr>
                                      <p:to>
                                        <p:strVal val="visible"/>
                                      </p:to>
                                    </p:set>
                                    <p:animEffect filter="fade" transition="in">
                                      <p:cBhvr>
                                        <p:cTn dur="1000"/>
                                        <p:tgtEl>
                                          <p:spTgt spid="11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8" st="8"/>
                                            </p:txEl>
                                          </p:spTgt>
                                        </p:tgtEl>
                                        <p:attrNameLst>
                                          <p:attrName>style.visibility</p:attrName>
                                        </p:attrNameLst>
                                      </p:cBhvr>
                                      <p:to>
                                        <p:strVal val="visible"/>
                                      </p:to>
                                    </p:set>
                                    <p:animEffect filter="fade" transition="in">
                                      <p:cBhvr>
                                        <p:cTn dur="1000"/>
                                        <p:tgtEl>
                                          <p:spTgt spid="118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48"/>
          <p:cNvSpPr txBox="1"/>
          <p:nvPr>
            <p:ph type="title"/>
          </p:nvPr>
        </p:nvSpPr>
        <p:spPr>
          <a:xfrm>
            <a:off x="2319150" y="434075"/>
            <a:ext cx="4094700" cy="59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2400">
                <a:solidFill>
                  <a:srgbClr val="FF0000"/>
                </a:solidFill>
              </a:rPr>
              <a:t>Compile time polymorphism </a:t>
            </a:r>
            <a:endParaRPr b="0" sz="2400">
              <a:solidFill>
                <a:srgbClr val="FF0000"/>
              </a:solidFill>
            </a:endParaRPr>
          </a:p>
          <a:p>
            <a:pPr indent="0" lvl="0" marL="0" rtl="0" algn="l">
              <a:lnSpc>
                <a:spcPct val="115000"/>
              </a:lnSpc>
              <a:spcBef>
                <a:spcPts val="1200"/>
              </a:spcBef>
              <a:spcAft>
                <a:spcPts val="2000"/>
              </a:spcAft>
              <a:buNone/>
            </a:pPr>
            <a:r>
              <a:t/>
            </a:r>
            <a:endParaRPr b="0" sz="2400">
              <a:solidFill>
                <a:srgbClr val="FF0000"/>
              </a:solidFill>
            </a:endParaRPr>
          </a:p>
        </p:txBody>
      </p:sp>
      <p:sp>
        <p:nvSpPr>
          <p:cNvPr id="1192" name="Google Shape;1192;p148"/>
          <p:cNvSpPr txBox="1"/>
          <p:nvPr/>
        </p:nvSpPr>
        <p:spPr>
          <a:xfrm>
            <a:off x="1230875" y="811050"/>
            <a:ext cx="7117500" cy="264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Roboto Mono Medium"/>
              <a:ea typeface="Roboto Mono Medium"/>
              <a:cs typeface="Roboto Mono Medium"/>
              <a:sym typeface="Roboto Mono Medium"/>
            </a:endParaRPr>
          </a:p>
          <a:p>
            <a:pPr indent="-317500" lvl="0" marL="457200" rtl="0" algn="l">
              <a:lnSpc>
                <a:spcPct val="115000"/>
              </a:lnSpc>
              <a:spcBef>
                <a:spcPts val="800"/>
              </a:spcBef>
              <a:spcAft>
                <a:spcPts val="0"/>
              </a:spcAft>
              <a:buClr>
                <a:srgbClr val="FF00FF"/>
              </a:buClr>
              <a:buSzPts val="1400"/>
              <a:buFont typeface="Roboto Mono Medium"/>
              <a:buChar char="➢"/>
            </a:pPr>
            <a:r>
              <a:rPr lang="en">
                <a:latin typeface="Roboto Mono Medium"/>
                <a:ea typeface="Roboto Mono Medium"/>
                <a:cs typeface="Roboto Mono Medium"/>
                <a:sym typeface="Roboto Mono Medium"/>
              </a:rPr>
              <a:t>Compile-time polymorphism is also known as </a:t>
            </a:r>
            <a:r>
              <a:rPr lang="en">
                <a:highlight>
                  <a:srgbClr val="FFE599"/>
                </a:highlight>
                <a:latin typeface="Roboto Mono Medium"/>
                <a:ea typeface="Roboto Mono Medium"/>
                <a:cs typeface="Roboto Mono Medium"/>
                <a:sym typeface="Roboto Mono Medium"/>
              </a:rPr>
              <a:t>static polymorphism.</a:t>
            </a:r>
            <a:endParaRPr>
              <a:highlight>
                <a:srgbClr val="FFE599"/>
              </a:highlight>
              <a:latin typeface="Roboto Mono Medium"/>
              <a:ea typeface="Roboto Mono Medium"/>
              <a:cs typeface="Roboto Mono Medium"/>
              <a:sym typeface="Roboto Mono Medium"/>
            </a:endParaRPr>
          </a:p>
          <a:p>
            <a:pPr indent="0" lvl="0" marL="457200" rtl="0" algn="l">
              <a:lnSpc>
                <a:spcPct val="115000"/>
              </a:lnSpc>
              <a:spcBef>
                <a:spcPts val="800"/>
              </a:spcBef>
              <a:spcAft>
                <a:spcPts val="0"/>
              </a:spcAft>
              <a:buNone/>
            </a:pPr>
            <a:r>
              <a:t/>
            </a:r>
            <a:endParaRPr>
              <a:latin typeface="Roboto Mono Medium"/>
              <a:ea typeface="Roboto Mono Medium"/>
              <a:cs typeface="Roboto Mono Medium"/>
              <a:sym typeface="Roboto Mono Medium"/>
            </a:endParaRPr>
          </a:p>
          <a:p>
            <a:pPr indent="-317500" lvl="0" marL="457200" rtl="0" algn="l">
              <a:lnSpc>
                <a:spcPct val="115000"/>
              </a:lnSpc>
              <a:spcBef>
                <a:spcPts val="800"/>
              </a:spcBef>
              <a:spcAft>
                <a:spcPts val="0"/>
              </a:spcAft>
              <a:buClr>
                <a:srgbClr val="FF00FF"/>
              </a:buClr>
              <a:buSzPts val="1400"/>
              <a:buFont typeface="Roboto Mono Medium"/>
              <a:buChar char="➢"/>
            </a:pPr>
            <a:r>
              <a:rPr lang="en">
                <a:latin typeface="Roboto Mono Medium"/>
                <a:ea typeface="Roboto Mono Medium"/>
                <a:cs typeface="Roboto Mono Medium"/>
                <a:sym typeface="Roboto Mono Medium"/>
              </a:rPr>
              <a:t>To </a:t>
            </a:r>
            <a:r>
              <a:rPr lang="en">
                <a:latin typeface="Roboto Mono Medium"/>
                <a:ea typeface="Roboto Mono Medium"/>
                <a:cs typeface="Roboto Mono Medium"/>
                <a:sym typeface="Roboto Mono Medium"/>
              </a:rPr>
              <a:t>achieve</a:t>
            </a:r>
            <a:r>
              <a:rPr lang="en">
                <a:latin typeface="Roboto Mono Medium"/>
                <a:ea typeface="Roboto Mono Medium"/>
                <a:cs typeface="Roboto Mono Medium"/>
                <a:sym typeface="Roboto Mono Medium"/>
              </a:rPr>
              <a:t> compile time polymorphism we must have different implementations of the same method in a class.</a:t>
            </a:r>
            <a:endParaRPr>
              <a:latin typeface="Roboto Mono Medium"/>
              <a:ea typeface="Roboto Mono Medium"/>
              <a:cs typeface="Roboto Mono Medium"/>
              <a:sym typeface="Roboto Mono Medium"/>
            </a:endParaRPr>
          </a:p>
          <a:p>
            <a:pPr indent="0" lvl="0" marL="457200" rtl="0" algn="l">
              <a:lnSpc>
                <a:spcPct val="115000"/>
              </a:lnSpc>
              <a:spcBef>
                <a:spcPts val="800"/>
              </a:spcBef>
              <a:spcAft>
                <a:spcPts val="0"/>
              </a:spcAft>
              <a:buNone/>
            </a:pPr>
            <a:r>
              <a:t/>
            </a:r>
            <a:endParaRPr>
              <a:latin typeface="Roboto Mono Medium"/>
              <a:ea typeface="Roboto Mono Medium"/>
              <a:cs typeface="Roboto Mono Medium"/>
              <a:sym typeface="Roboto Mono Medium"/>
            </a:endParaRPr>
          </a:p>
          <a:p>
            <a:pPr indent="-317500" lvl="0" marL="457200" rtl="0" algn="l">
              <a:lnSpc>
                <a:spcPct val="115000"/>
              </a:lnSpc>
              <a:spcBef>
                <a:spcPts val="800"/>
              </a:spcBef>
              <a:spcAft>
                <a:spcPts val="0"/>
              </a:spcAft>
              <a:buClr>
                <a:srgbClr val="FF00FF"/>
              </a:buClr>
              <a:buSzPts val="1400"/>
              <a:buFont typeface="Roboto Mono Medium"/>
              <a:buChar char="➢"/>
            </a:pPr>
            <a:r>
              <a:rPr lang="en">
                <a:latin typeface="Roboto Mono Medium"/>
                <a:ea typeface="Roboto Mono Medium"/>
                <a:cs typeface="Roboto Mono Medium"/>
                <a:sym typeface="Roboto Mono Medium"/>
              </a:rPr>
              <a:t>And this is done using method overloading</a:t>
            </a:r>
            <a:endParaRPr>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xEl>
                                              <p:pRg end="0" st="0"/>
                                            </p:txEl>
                                          </p:spTgt>
                                        </p:tgtEl>
                                        <p:attrNameLst>
                                          <p:attrName>style.visibility</p:attrName>
                                        </p:attrNameLst>
                                      </p:cBhvr>
                                      <p:to>
                                        <p:strVal val="visible"/>
                                      </p:to>
                                    </p:set>
                                    <p:animEffect filter="fade" transition="in">
                                      <p:cBhvr>
                                        <p:cTn dur="1000"/>
                                        <p:tgtEl>
                                          <p:spTgt spid="11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xEl>
                                              <p:pRg end="1" st="1"/>
                                            </p:txEl>
                                          </p:spTgt>
                                        </p:tgtEl>
                                        <p:attrNameLst>
                                          <p:attrName>style.visibility</p:attrName>
                                        </p:attrNameLst>
                                      </p:cBhvr>
                                      <p:to>
                                        <p:strVal val="visible"/>
                                      </p:to>
                                    </p:set>
                                    <p:animEffect filter="fade" transition="in">
                                      <p:cBhvr>
                                        <p:cTn dur="1000"/>
                                        <p:tgtEl>
                                          <p:spTgt spid="11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xEl>
                                              <p:pRg end="2" st="2"/>
                                            </p:txEl>
                                          </p:spTgt>
                                        </p:tgtEl>
                                        <p:attrNameLst>
                                          <p:attrName>style.visibility</p:attrName>
                                        </p:attrNameLst>
                                      </p:cBhvr>
                                      <p:to>
                                        <p:strVal val="visible"/>
                                      </p:to>
                                    </p:set>
                                    <p:animEffect filter="fade" transition="in">
                                      <p:cBhvr>
                                        <p:cTn dur="1000"/>
                                        <p:tgtEl>
                                          <p:spTgt spid="11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xEl>
                                              <p:pRg end="3" st="3"/>
                                            </p:txEl>
                                          </p:spTgt>
                                        </p:tgtEl>
                                        <p:attrNameLst>
                                          <p:attrName>style.visibility</p:attrName>
                                        </p:attrNameLst>
                                      </p:cBhvr>
                                      <p:to>
                                        <p:strVal val="visible"/>
                                      </p:to>
                                    </p:set>
                                    <p:animEffect filter="fade" transition="in">
                                      <p:cBhvr>
                                        <p:cTn dur="1000"/>
                                        <p:tgtEl>
                                          <p:spTgt spid="11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xEl>
                                              <p:pRg end="4" st="4"/>
                                            </p:txEl>
                                          </p:spTgt>
                                        </p:tgtEl>
                                        <p:attrNameLst>
                                          <p:attrName>style.visibility</p:attrName>
                                        </p:attrNameLst>
                                      </p:cBhvr>
                                      <p:to>
                                        <p:strVal val="visible"/>
                                      </p:to>
                                    </p:set>
                                    <p:animEffect filter="fade" transition="in">
                                      <p:cBhvr>
                                        <p:cTn dur="1000"/>
                                        <p:tgtEl>
                                          <p:spTgt spid="11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xEl>
                                              <p:pRg end="5" st="5"/>
                                            </p:txEl>
                                          </p:spTgt>
                                        </p:tgtEl>
                                        <p:attrNameLst>
                                          <p:attrName>style.visibility</p:attrName>
                                        </p:attrNameLst>
                                      </p:cBhvr>
                                      <p:to>
                                        <p:strVal val="visible"/>
                                      </p:to>
                                    </p:set>
                                    <p:animEffect filter="fade" transition="in">
                                      <p:cBhvr>
                                        <p:cTn dur="1000"/>
                                        <p:tgtEl>
                                          <p:spTgt spid="11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49"/>
          <p:cNvSpPr txBox="1"/>
          <p:nvPr>
            <p:ph type="title"/>
          </p:nvPr>
        </p:nvSpPr>
        <p:spPr>
          <a:xfrm>
            <a:off x="2673000" y="24058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Oriented Programming</a:t>
            </a:r>
            <a:endParaRPr/>
          </a:p>
        </p:txBody>
      </p:sp>
      <p:sp>
        <p:nvSpPr>
          <p:cNvPr id="1198" name="Google Shape;1198;p149"/>
          <p:cNvSpPr txBox="1"/>
          <p:nvPr>
            <p:ph idx="2" type="title"/>
          </p:nvPr>
        </p:nvSpPr>
        <p:spPr>
          <a:xfrm>
            <a:off x="3495850" y="1403800"/>
            <a:ext cx="21000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Part-18</a:t>
            </a:r>
            <a:endParaRPr sz="4500"/>
          </a:p>
        </p:txBody>
      </p:sp>
      <p:pic>
        <p:nvPicPr>
          <p:cNvPr id="1199" name="Google Shape;1199;p149"/>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200" name="Google Shape;1200;p149"/>
          <p:cNvPicPr preferRelativeResize="0"/>
          <p:nvPr/>
        </p:nvPicPr>
        <p:blipFill rotWithShape="1">
          <a:blip r:embed="rId4">
            <a:alphaModFix/>
          </a:blip>
          <a:srcRect b="21025" l="0" r="8892" t="16970"/>
          <a:stretch/>
        </p:blipFill>
        <p:spPr>
          <a:xfrm rot="10800000">
            <a:off x="833700" y="1449725"/>
            <a:ext cx="2036850" cy="1060400"/>
          </a:xfrm>
          <a:prstGeom prst="rect">
            <a:avLst/>
          </a:prstGeom>
          <a:noFill/>
          <a:ln>
            <a:noFill/>
          </a:ln>
        </p:spPr>
      </p:pic>
      <p:sp>
        <p:nvSpPr>
          <p:cNvPr id="1201" name="Google Shape;1201;p149"/>
          <p:cNvSpPr txBox="1"/>
          <p:nvPr>
            <p:ph idx="1" type="subTitle"/>
          </p:nvPr>
        </p:nvSpPr>
        <p:spPr>
          <a:xfrm>
            <a:off x="1122975" y="1690600"/>
            <a:ext cx="1458300" cy="42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chemeClr val="dk1"/>
                </a:solidFill>
                <a:latin typeface="Roboto Mono"/>
                <a:ea typeface="Roboto Mono"/>
                <a:cs typeface="Roboto Mono"/>
                <a:sym typeface="Roboto Mono"/>
              </a:rPr>
              <a:t>Runtime Polymorphism</a:t>
            </a:r>
            <a:endParaRPr b="1" sz="1400">
              <a:latin typeface="Roboto Mono"/>
              <a:ea typeface="Roboto Mono"/>
              <a:cs typeface="Roboto Mono"/>
              <a:sym typeface="Roboto Mon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50"/>
          <p:cNvSpPr txBox="1"/>
          <p:nvPr/>
        </p:nvSpPr>
        <p:spPr>
          <a:xfrm>
            <a:off x="1413200" y="1348275"/>
            <a:ext cx="6588000" cy="31092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1200"/>
              </a:spcBef>
              <a:spcAft>
                <a:spcPts val="0"/>
              </a:spcAft>
              <a:buClr>
                <a:srgbClr val="FF00FF"/>
              </a:buClr>
              <a:buSzPts val="1400"/>
              <a:buChar char="➢"/>
            </a:pPr>
            <a:r>
              <a:rPr lang="en">
                <a:solidFill>
                  <a:srgbClr val="333333"/>
                </a:solidFill>
                <a:latin typeface="Roboto Mono Medium"/>
                <a:ea typeface="Roboto Mono Medium"/>
                <a:cs typeface="Roboto Mono Medium"/>
                <a:sym typeface="Roboto Mono Medium"/>
              </a:rPr>
              <a:t>Runtime polymorphism is also called as Dynamic Method Dispatch in java.</a:t>
            </a:r>
            <a:endParaRPr>
              <a:solidFill>
                <a:srgbClr val="333333"/>
              </a:solidFill>
              <a:latin typeface="Roboto Mono Medium"/>
              <a:ea typeface="Roboto Mono Medium"/>
              <a:cs typeface="Roboto Mono Medium"/>
              <a:sym typeface="Roboto Mono Medium"/>
            </a:endParaRPr>
          </a:p>
          <a:p>
            <a:pPr indent="0" lvl="0" marL="457200" rtl="0" algn="just">
              <a:lnSpc>
                <a:spcPct val="150000"/>
              </a:lnSpc>
              <a:spcBef>
                <a:spcPts val="1200"/>
              </a:spcBef>
              <a:spcAft>
                <a:spcPts val="0"/>
              </a:spcAft>
              <a:buNone/>
            </a:pPr>
            <a:r>
              <a:t/>
            </a:r>
            <a:endParaRPr sz="400">
              <a:solidFill>
                <a:srgbClr val="333333"/>
              </a:solidFill>
              <a:latin typeface="Roboto Mono Medium"/>
              <a:ea typeface="Roboto Mono Medium"/>
              <a:cs typeface="Roboto Mono Medium"/>
              <a:sym typeface="Roboto Mono Medium"/>
            </a:endParaRPr>
          </a:p>
          <a:p>
            <a:pPr indent="-317500" lvl="0" marL="457200" rtl="0" algn="just">
              <a:lnSpc>
                <a:spcPct val="150000"/>
              </a:lnSpc>
              <a:spcBef>
                <a:spcPts val="1200"/>
              </a:spcBef>
              <a:spcAft>
                <a:spcPts val="0"/>
              </a:spcAft>
              <a:buClr>
                <a:srgbClr val="FF00FF"/>
              </a:buClr>
              <a:buSzPts val="1400"/>
              <a:buChar char="➢"/>
            </a:pPr>
            <a:r>
              <a:rPr lang="en">
                <a:solidFill>
                  <a:srgbClr val="333333"/>
                </a:solidFill>
                <a:latin typeface="Roboto Mono Medium"/>
                <a:ea typeface="Roboto Mono Medium"/>
                <a:cs typeface="Roboto Mono Medium"/>
                <a:sym typeface="Roboto Mono Medium"/>
              </a:rPr>
              <a:t>To achieve </a:t>
            </a:r>
            <a:r>
              <a:rPr lang="en">
                <a:solidFill>
                  <a:srgbClr val="333333"/>
                </a:solidFill>
                <a:latin typeface="Roboto Mono Medium"/>
                <a:ea typeface="Roboto Mono Medium"/>
                <a:cs typeface="Roboto Mono Medium"/>
                <a:sym typeface="Roboto Mono Medium"/>
              </a:rPr>
              <a:t>Runtime polymorphism in java we must be able to call different versions of the same method using the same reference variable.</a:t>
            </a:r>
            <a:br>
              <a:rPr lang="en">
                <a:solidFill>
                  <a:srgbClr val="333333"/>
                </a:solidFill>
                <a:latin typeface="Roboto Mono Medium"/>
                <a:ea typeface="Roboto Mono Medium"/>
                <a:cs typeface="Roboto Mono Medium"/>
                <a:sym typeface="Roboto Mono Medium"/>
              </a:rPr>
            </a:br>
            <a:endParaRPr>
              <a:solidFill>
                <a:srgbClr val="333333"/>
              </a:solidFill>
              <a:latin typeface="Roboto Mono Medium"/>
              <a:ea typeface="Roboto Mono Medium"/>
              <a:cs typeface="Roboto Mono Medium"/>
              <a:sym typeface="Roboto Mono Medium"/>
            </a:endParaRPr>
          </a:p>
          <a:p>
            <a:pPr indent="-330200" lvl="0" marL="457200" rtl="0" algn="just">
              <a:lnSpc>
                <a:spcPct val="150000"/>
              </a:lnSpc>
              <a:spcBef>
                <a:spcPts val="0"/>
              </a:spcBef>
              <a:spcAft>
                <a:spcPts val="0"/>
              </a:spcAft>
              <a:buClr>
                <a:srgbClr val="FF00FF"/>
              </a:buClr>
              <a:buSzPts val="1600"/>
              <a:buChar char="➢"/>
            </a:pPr>
            <a:r>
              <a:rPr lang="en">
                <a:solidFill>
                  <a:srgbClr val="333333"/>
                </a:solidFill>
                <a:latin typeface="Roboto Mono Medium"/>
                <a:ea typeface="Roboto Mono Medium"/>
                <a:cs typeface="Roboto Mono Medium"/>
                <a:sym typeface="Roboto Mono Medium"/>
              </a:rPr>
              <a:t>These methods should be present in</a:t>
            </a:r>
            <a:r>
              <a:rPr b="1" lang="en">
                <a:solidFill>
                  <a:srgbClr val="333333"/>
                </a:solidFill>
                <a:latin typeface="Roboto Mono"/>
                <a:ea typeface="Roboto Mono"/>
                <a:cs typeface="Roboto Mono"/>
                <a:sym typeface="Roboto Mono"/>
              </a:rPr>
              <a:t> child class</a:t>
            </a:r>
            <a:r>
              <a:rPr lang="en">
                <a:solidFill>
                  <a:srgbClr val="333333"/>
                </a:solidFill>
                <a:latin typeface="Roboto Mono Medium"/>
                <a:ea typeface="Roboto Mono Medium"/>
                <a:cs typeface="Roboto Mono Medium"/>
                <a:sym typeface="Roboto Mono Medium"/>
              </a:rPr>
              <a:t> and the reference must be of </a:t>
            </a:r>
            <a:r>
              <a:rPr b="1" lang="en">
                <a:solidFill>
                  <a:srgbClr val="333333"/>
                </a:solidFill>
                <a:latin typeface="Roboto Mono"/>
                <a:ea typeface="Roboto Mono"/>
                <a:cs typeface="Roboto Mono"/>
                <a:sym typeface="Roboto Mono"/>
              </a:rPr>
              <a:t>parent class.</a:t>
            </a:r>
            <a:endParaRPr>
              <a:solidFill>
                <a:srgbClr val="333333"/>
              </a:solidFill>
              <a:latin typeface="Roboto Mono Medium"/>
              <a:ea typeface="Roboto Mono Medium"/>
              <a:cs typeface="Roboto Mono Medium"/>
              <a:sym typeface="Roboto Mono Medium"/>
            </a:endParaRPr>
          </a:p>
        </p:txBody>
      </p:sp>
      <p:sp>
        <p:nvSpPr>
          <p:cNvPr id="1207" name="Google Shape;1207;p150"/>
          <p:cNvSpPr txBox="1"/>
          <p:nvPr>
            <p:ph type="title"/>
          </p:nvPr>
        </p:nvSpPr>
        <p:spPr>
          <a:xfrm>
            <a:off x="2700150" y="281675"/>
            <a:ext cx="3404400" cy="718500"/>
          </a:xfrm>
          <a:prstGeom prst="rect">
            <a:avLst/>
          </a:prstGeom>
        </p:spPr>
        <p:txBody>
          <a:bodyPr anchorCtr="0" anchor="t" bIns="91425" lIns="91425" spcFirstLastPara="1" rIns="91425" wrap="square" tIns="91425">
            <a:noAutofit/>
          </a:bodyPr>
          <a:lstStyle/>
          <a:p>
            <a:pPr indent="0" lvl="0" marL="0" rtl="0" algn="just">
              <a:lnSpc>
                <a:spcPct val="130000"/>
              </a:lnSpc>
              <a:spcBef>
                <a:spcPts val="1800"/>
              </a:spcBef>
              <a:spcAft>
                <a:spcPts val="0"/>
              </a:spcAft>
              <a:buNone/>
            </a:pPr>
            <a:r>
              <a:rPr b="0" lang="en" sz="2400">
                <a:solidFill>
                  <a:srgbClr val="FF0000"/>
                </a:solidFill>
              </a:rPr>
              <a:t>Runtime Polymorphism</a:t>
            </a:r>
            <a:endParaRPr b="0" sz="2400">
              <a:solidFill>
                <a:srgbClr val="FF0000"/>
              </a:solidFill>
            </a:endParaRPr>
          </a:p>
          <a:p>
            <a:pPr indent="0" lvl="0" marL="0" rtl="0" algn="l">
              <a:lnSpc>
                <a:spcPct val="115000"/>
              </a:lnSpc>
              <a:spcBef>
                <a:spcPts val="1200"/>
              </a:spcBef>
              <a:spcAft>
                <a:spcPts val="2000"/>
              </a:spcAft>
              <a:buNone/>
            </a:pPr>
            <a:r>
              <a:t/>
            </a:r>
            <a:endParaRPr b="0" sz="24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xEl>
                                              <p:pRg end="0" st="0"/>
                                            </p:txEl>
                                          </p:spTgt>
                                        </p:tgtEl>
                                        <p:attrNameLst>
                                          <p:attrName>style.visibility</p:attrName>
                                        </p:attrNameLst>
                                      </p:cBhvr>
                                      <p:to>
                                        <p:strVal val="visible"/>
                                      </p:to>
                                    </p:set>
                                    <p:animEffect filter="fade" transition="in">
                                      <p:cBhvr>
                                        <p:cTn dur="1000"/>
                                        <p:tgtEl>
                                          <p:spTgt spid="1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xEl>
                                              <p:pRg end="1" st="1"/>
                                            </p:txEl>
                                          </p:spTgt>
                                        </p:tgtEl>
                                        <p:attrNameLst>
                                          <p:attrName>style.visibility</p:attrName>
                                        </p:attrNameLst>
                                      </p:cBhvr>
                                      <p:to>
                                        <p:strVal val="visible"/>
                                      </p:to>
                                    </p:set>
                                    <p:animEffect filter="fade" transition="in">
                                      <p:cBhvr>
                                        <p:cTn dur="1000"/>
                                        <p:tgtEl>
                                          <p:spTgt spid="1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xEl>
                                              <p:pRg end="2" st="2"/>
                                            </p:txEl>
                                          </p:spTgt>
                                        </p:tgtEl>
                                        <p:attrNameLst>
                                          <p:attrName>style.visibility</p:attrName>
                                        </p:attrNameLst>
                                      </p:cBhvr>
                                      <p:to>
                                        <p:strVal val="visible"/>
                                      </p:to>
                                    </p:set>
                                    <p:animEffect filter="fade" transition="in">
                                      <p:cBhvr>
                                        <p:cTn dur="1000"/>
                                        <p:tgtEl>
                                          <p:spTgt spid="12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xEl>
                                              <p:pRg end="3" st="3"/>
                                            </p:txEl>
                                          </p:spTgt>
                                        </p:tgtEl>
                                        <p:attrNameLst>
                                          <p:attrName>style.visibility</p:attrName>
                                        </p:attrNameLst>
                                      </p:cBhvr>
                                      <p:to>
                                        <p:strVal val="visible"/>
                                      </p:to>
                                    </p:set>
                                    <p:animEffect filter="fade" transition="in">
                                      <p:cBhvr>
                                        <p:cTn dur="1000"/>
                                        <p:tgtEl>
                                          <p:spTgt spid="12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id="1212" name="Google Shape;1212;p151"/>
          <p:cNvPicPr preferRelativeResize="0"/>
          <p:nvPr/>
        </p:nvPicPr>
        <p:blipFill>
          <a:blip r:embed="rId3">
            <a:alphaModFix/>
          </a:blip>
          <a:stretch>
            <a:fillRect/>
          </a:stretch>
        </p:blipFill>
        <p:spPr>
          <a:xfrm rot="-2">
            <a:off x="5006800" y="160601"/>
            <a:ext cx="3366051" cy="1047449"/>
          </a:xfrm>
          <a:prstGeom prst="rect">
            <a:avLst/>
          </a:prstGeom>
          <a:noFill/>
          <a:ln>
            <a:noFill/>
          </a:ln>
          <a:effectLst>
            <a:outerShdw blurRad="57150" rotWithShape="0" algn="bl" dir="5400000" dist="19050">
              <a:srgbClr val="000000">
                <a:alpha val="50000"/>
              </a:srgbClr>
            </a:outerShdw>
          </a:effectLst>
        </p:spPr>
      </p:pic>
      <p:grpSp>
        <p:nvGrpSpPr>
          <p:cNvPr id="1213" name="Google Shape;1213;p151"/>
          <p:cNvGrpSpPr/>
          <p:nvPr/>
        </p:nvGrpSpPr>
        <p:grpSpPr>
          <a:xfrm rot="913793">
            <a:off x="7494587" y="770495"/>
            <a:ext cx="272896" cy="434101"/>
            <a:chOff x="1312450" y="4093350"/>
            <a:chExt cx="685350" cy="1090200"/>
          </a:xfrm>
        </p:grpSpPr>
        <p:sp>
          <p:nvSpPr>
            <p:cNvPr id="1214" name="Google Shape;1214;p151"/>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51"/>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1"/>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1"/>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 name="Google Shape;1218;p151"/>
          <p:cNvSpPr txBox="1"/>
          <p:nvPr>
            <p:ph idx="4294967295" type="body"/>
          </p:nvPr>
        </p:nvSpPr>
        <p:spPr>
          <a:xfrm>
            <a:off x="4846300" y="1615500"/>
            <a:ext cx="3759300" cy="2553000"/>
          </a:xfrm>
          <a:prstGeom prst="rect">
            <a:avLst/>
          </a:prstGeom>
          <a:solidFill>
            <a:srgbClr val="2B2B2B"/>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public class UseShape</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public static void main(String[] args)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Rectangle r = new Rectangle();</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r.area();</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Circle c = new Circle();</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c.area();</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Triangle t = new Triangle();</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t.area();</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nsolas"/>
              <a:ea typeface="Consolas"/>
              <a:cs typeface="Consolas"/>
              <a:sym typeface="Consolas"/>
            </a:endParaRPr>
          </a:p>
        </p:txBody>
      </p:sp>
      <p:sp>
        <p:nvSpPr>
          <p:cNvPr id="1219" name="Google Shape;1219;p151"/>
          <p:cNvSpPr txBox="1"/>
          <p:nvPr>
            <p:ph idx="4294967295" type="body"/>
          </p:nvPr>
        </p:nvSpPr>
        <p:spPr>
          <a:xfrm>
            <a:off x="463900" y="866138"/>
            <a:ext cx="3838200" cy="3811500"/>
          </a:xfrm>
          <a:prstGeom prst="rect">
            <a:avLst/>
          </a:prstGeom>
          <a:solidFill>
            <a:srgbClr val="2B2B2B"/>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Rectangle</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public void area()</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Circle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public void area()</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Triangle</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public void area()</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400">
              <a:solidFill>
                <a:srgbClr val="CC7832"/>
              </a:solidFill>
              <a:highlight>
                <a:srgbClr val="2B2B2B"/>
              </a:highlight>
              <a:latin typeface="Courier New"/>
              <a:ea typeface="Courier New"/>
              <a:cs typeface="Courier New"/>
              <a:sym typeface="Courier New"/>
            </a:endParaRPr>
          </a:p>
        </p:txBody>
      </p:sp>
      <p:sp>
        <p:nvSpPr>
          <p:cNvPr id="1220" name="Google Shape;1220;p151"/>
          <p:cNvSpPr txBox="1"/>
          <p:nvPr>
            <p:ph idx="2" type="title"/>
          </p:nvPr>
        </p:nvSpPr>
        <p:spPr>
          <a:xfrm>
            <a:off x="589950" y="465863"/>
            <a:ext cx="208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rPr>
              <a:t>Entity Class</a:t>
            </a:r>
            <a:endParaRPr sz="2200">
              <a:solidFill>
                <a:schemeClr val="dk2"/>
              </a:solidFill>
            </a:endParaRPr>
          </a:p>
        </p:txBody>
      </p:sp>
      <p:sp>
        <p:nvSpPr>
          <p:cNvPr id="1221" name="Google Shape;1221;p151"/>
          <p:cNvSpPr txBox="1"/>
          <p:nvPr>
            <p:ph idx="2" type="title"/>
          </p:nvPr>
        </p:nvSpPr>
        <p:spPr>
          <a:xfrm>
            <a:off x="4934600" y="1232825"/>
            <a:ext cx="19764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dk2"/>
                </a:solidFill>
              </a:rPr>
              <a:t>Driver Class</a:t>
            </a:r>
            <a:endParaRPr sz="2300">
              <a:solidFill>
                <a:schemeClr val="dk2"/>
              </a:solidFill>
            </a:endParaRPr>
          </a:p>
        </p:txBody>
      </p:sp>
      <p:sp>
        <p:nvSpPr>
          <p:cNvPr id="1222" name="Google Shape;1222;p151"/>
          <p:cNvSpPr txBox="1"/>
          <p:nvPr>
            <p:ph idx="8" type="title"/>
          </p:nvPr>
        </p:nvSpPr>
        <p:spPr>
          <a:xfrm>
            <a:off x="5235400" y="209675"/>
            <a:ext cx="2981100" cy="79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0"/>
              </a:spcAft>
              <a:buNone/>
            </a:pPr>
            <a:r>
              <a:rPr b="0" lang="en" sz="2000">
                <a:solidFill>
                  <a:srgbClr val="FF4000"/>
                </a:solidFill>
              </a:rPr>
              <a:t>How to call area() of Every Class?</a:t>
            </a:r>
            <a:endParaRPr sz="1800">
              <a:solidFill>
                <a:srgbClr val="FF00FF"/>
              </a:solidFill>
            </a:endParaRPr>
          </a:p>
        </p:txBody>
      </p:sp>
      <p:sp>
        <p:nvSpPr>
          <p:cNvPr id="1223" name="Google Shape;1223;p151"/>
          <p:cNvSpPr txBox="1"/>
          <p:nvPr>
            <p:ph idx="2" type="title"/>
          </p:nvPr>
        </p:nvSpPr>
        <p:spPr>
          <a:xfrm>
            <a:off x="5314350" y="4352075"/>
            <a:ext cx="28491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3C78D8"/>
                </a:solidFill>
              </a:rPr>
              <a:t>Although it works, but it is</a:t>
            </a:r>
            <a:endParaRPr sz="1500">
              <a:solidFill>
                <a:srgbClr val="3C78D8"/>
              </a:solidFill>
            </a:endParaRPr>
          </a:p>
          <a:p>
            <a:pPr indent="0" lvl="0" marL="0" rtl="0" algn="l">
              <a:spcBef>
                <a:spcPts val="0"/>
              </a:spcBef>
              <a:spcAft>
                <a:spcPts val="0"/>
              </a:spcAft>
              <a:buNone/>
            </a:pPr>
            <a:r>
              <a:rPr lang="en" sz="1500">
                <a:solidFill>
                  <a:srgbClr val="3C78D8"/>
                </a:solidFill>
              </a:rPr>
              <a:t>not runtime polymorphism</a:t>
            </a:r>
            <a:endParaRPr sz="1500">
              <a:solidFill>
                <a:srgbClr val="3C78D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par>
                                <p:cTn fill="hold" nodeType="with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par>
                                <p:cTn fill="hold" nodeType="with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1000"/>
                                        <p:tgtEl>
                                          <p:spTgt spid="1218"/>
                                        </p:tgtEl>
                                      </p:cBhvr>
                                    </p:animEffect>
                                  </p:childTnLst>
                                </p:cTn>
                              </p:par>
                              <p:par>
                                <p:cTn fill="hold" nodeType="with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